
<file path=[Content_Types].xml><?xml version="1.0" encoding="utf-8"?>
<Types xmlns="http://schemas.openxmlformats.org/package/2006/content-types">
  <Default Extension="png" ContentType="image/png"/>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8.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5" r:id="rId2"/>
    <p:sldId id="266" r:id="rId3"/>
    <p:sldId id="282" r:id="rId4"/>
    <p:sldId id="267" r:id="rId5"/>
    <p:sldId id="270" r:id="rId6"/>
    <p:sldId id="268" r:id="rId7"/>
  </p:sldIdLst>
  <p:sldSz cx="12192000" cy="6858000"/>
  <p:notesSz cx="6881813" cy="96615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E31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795" autoAdjust="0"/>
    <p:restoredTop sz="94660"/>
  </p:normalViewPr>
  <p:slideViewPr>
    <p:cSldViewPr snapToGrid="0">
      <p:cViewPr varScale="1">
        <p:scale>
          <a:sx n="72" d="100"/>
          <a:sy n="72" d="100"/>
        </p:scale>
        <p:origin x="120" y="63"/>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 Id="rId14"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901852"/>
            <a:ext cx="9144000" cy="2387600"/>
          </a:xfrm>
        </p:spPr>
        <p:txBody>
          <a:bodyPr anchor="b"/>
          <a:lstStyle>
            <a:lvl1pPr algn="ctr">
              <a:defRPr sz="6000">
                <a:solidFill>
                  <a:schemeClr val="tx1"/>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FACF49BA-76B6-44EE-BBED-300C86C8DDCC}" type="datetimeFigureOut">
              <a:rPr lang="en-GB" smtClean="0"/>
              <a:t>21/03/2020</a:t>
            </a:fld>
            <a:endParaRPr lang="en-GB"/>
          </a:p>
        </p:txBody>
      </p:sp>
      <p:sp>
        <p:nvSpPr>
          <p:cNvPr id="5" name="Footer Placeholder 4"/>
          <p:cNvSpPr>
            <a:spLocks noGrp="1"/>
          </p:cNvSpPr>
          <p:nvPr>
            <p:ph type="ftr" sz="quarter" idx="11"/>
          </p:nvPr>
        </p:nvSpPr>
        <p:spPr/>
        <p:txBody>
          <a:bodyPr/>
          <a:lstStyle/>
          <a:p>
            <a:r>
              <a:rPr lang="en-GB" dirty="0"/>
              <a:t>1</a:t>
            </a:r>
          </a:p>
        </p:txBody>
      </p:sp>
      <p:sp>
        <p:nvSpPr>
          <p:cNvPr id="6" name="Slide Number Placeholder 5"/>
          <p:cNvSpPr>
            <a:spLocks noGrp="1"/>
          </p:cNvSpPr>
          <p:nvPr>
            <p:ph type="sldNum" sz="quarter" idx="12"/>
          </p:nvPr>
        </p:nvSpPr>
        <p:spPr/>
        <p:txBody>
          <a:bodyPr/>
          <a:lstStyle>
            <a:lvl1pPr>
              <a:defRPr/>
            </a:lvl1pPr>
          </a:lstStyle>
          <a:p>
            <a:r>
              <a:rPr lang="en-GB" dirty="0"/>
              <a:t>1</a:t>
            </a:r>
          </a:p>
        </p:txBody>
      </p:sp>
      <p:pic>
        <p:nvPicPr>
          <p:cNvPr id="7" name="Picture 6" descr="A picture containing drawing&#10;&#10;Description automatically generated">
            <a:extLst>
              <a:ext uri="{FF2B5EF4-FFF2-40B4-BE49-F238E27FC236}">
                <a16:creationId xmlns:a16="http://schemas.microsoft.com/office/drawing/2014/main" id="{D0CC1E02-2C9F-4010-9C00-8B42EAD6423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581049" y="165100"/>
            <a:ext cx="2880360" cy="899160"/>
          </a:xfrm>
          <a:prstGeom prst="rect">
            <a:avLst/>
          </a:prstGeom>
        </p:spPr>
      </p:pic>
    </p:spTree>
    <p:extLst>
      <p:ext uri="{BB962C8B-B14F-4D97-AF65-F5344CB8AC3E}">
        <p14:creationId xmlns:p14="http://schemas.microsoft.com/office/powerpoint/2010/main" val="33867232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ACF49BA-76B6-44EE-BBED-300C86C8DDCC}" type="datetimeFigureOut">
              <a:rPr lang="en-GB" smtClean="0"/>
              <a:t>21/03/2020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479959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ACF49BA-76B6-44EE-BBED-300C86C8DDCC}" type="datetimeFigureOut">
              <a:rPr lang="en-GB" smtClean="0"/>
              <a:t>21/03/2020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4967219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4741"/>
            <a:ext cx="10515600" cy="1325563"/>
          </a:xfrm>
        </p:spPr>
        <p:txBody>
          <a:bodyPr/>
          <a:lstStyle>
            <a:lvl1pPr>
              <a:defRPr b="1">
                <a:solidFill>
                  <a:schemeClr val="bg1"/>
                </a:solidFill>
                <a:latin typeface="+mn-lt"/>
              </a:defRPr>
            </a:lvl1pPr>
          </a:lstStyle>
          <a:p>
            <a:r>
              <a:rPr lang="en-US" dirty="0"/>
              <a:t>Click to edit Master title style</a:t>
            </a:r>
            <a:endParaRPr lang="en-GB" dirty="0"/>
          </a:p>
        </p:txBody>
      </p:sp>
      <p:sp>
        <p:nvSpPr>
          <p:cNvPr id="3" name="Content Placeholder 2"/>
          <p:cNvSpPr>
            <a:spLocks noGrp="1"/>
          </p:cNvSpPr>
          <p:nvPr>
            <p:ph idx="1"/>
          </p:nvPr>
        </p:nvSpPr>
        <p:spPr>
          <a:xfrm>
            <a:off x="504201" y="1596885"/>
            <a:ext cx="11177899" cy="458007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10"/>
          </p:nvPr>
        </p:nvSpPr>
        <p:spPr/>
        <p:txBody>
          <a:bodyPr/>
          <a:lstStyle/>
          <a:p>
            <a:fld id="{FACF49BA-76B6-44EE-BBED-300C86C8DDCC}" type="datetimeFigureOut">
              <a:rPr lang="en-GB" smtClean="0"/>
              <a:t>21/03/2020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603384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normAutofit/>
          </a:bodyPr>
          <a:lstStyle>
            <a:lvl1pPr marL="0" indent="0">
              <a:buNone/>
              <a:defRPr sz="4000" b="1" cap="all" baseline="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p:cNvSpPr>
            <a:spLocks noGrp="1"/>
          </p:cNvSpPr>
          <p:nvPr>
            <p:ph type="dt" sz="half" idx="10"/>
          </p:nvPr>
        </p:nvSpPr>
        <p:spPr/>
        <p:txBody>
          <a:bodyPr/>
          <a:lstStyle/>
          <a:p>
            <a:fld id="{FACF49BA-76B6-44EE-BBED-300C86C8DDCC}" type="datetimeFigureOut">
              <a:rPr lang="en-GB" smtClean="0"/>
              <a:t>21/03/2020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006543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ACF49BA-76B6-44EE-BBED-300C86C8DDCC}" type="datetimeFigureOut">
              <a:rPr lang="en-GB" smtClean="0"/>
              <a:t>21/03/2020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7569272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ACF49BA-76B6-44EE-BBED-300C86C8DDCC}" type="datetimeFigureOut">
              <a:rPr lang="en-GB" smtClean="0"/>
              <a:t>21/03/2020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945957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ACF49BA-76B6-44EE-BBED-300C86C8DDCC}" type="datetimeFigureOut">
              <a:rPr lang="en-GB" smtClean="0"/>
              <a:t>21/03/2020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634164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CF49BA-76B6-44EE-BBED-300C86C8DDCC}" type="datetimeFigureOut">
              <a:rPr lang="en-GB" smtClean="0"/>
              <a:t>21/03/2020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224225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ACF49BA-76B6-44EE-BBED-300C86C8DDCC}" type="datetimeFigureOut">
              <a:rPr lang="en-GB" smtClean="0"/>
              <a:t>21/03/2020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2140228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ACF49BA-76B6-44EE-BBED-300C86C8DDCC}" type="datetimeFigureOut">
              <a:rPr lang="en-GB" smtClean="0"/>
              <a:t>21/03/2020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918934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0"/>
            <a:ext cx="12192000" cy="1340304"/>
          </a:xfrm>
          <a:prstGeom prst="rect">
            <a:avLst/>
          </a:prstGeom>
          <a:solidFill>
            <a:srgbClr val="9E3159"/>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2" name="Title Placeholder 1"/>
          <p:cNvSpPr>
            <a:spLocks noGrp="1"/>
          </p:cNvSpPr>
          <p:nvPr>
            <p:ph type="title"/>
          </p:nvPr>
        </p:nvSpPr>
        <p:spPr>
          <a:xfrm>
            <a:off x="838200" y="7370"/>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CF49BA-76B6-44EE-BBED-300C86C8DDCC}" type="datetimeFigureOut">
              <a:rPr lang="en-GB" smtClean="0"/>
              <a:t>21/03/2020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C0CA23-4D8D-4670-B5DD-ACC4E2457EF3}" type="slidenum">
              <a:rPr lang="en-GB" smtClean="0"/>
              <a:t>‹#›</a:t>
            </a:fld>
            <a:endParaRPr lang="en-GB"/>
          </a:p>
        </p:txBody>
      </p:sp>
    </p:spTree>
    <p:extLst>
      <p:ext uri="{BB962C8B-B14F-4D97-AF65-F5344CB8AC3E}">
        <p14:creationId xmlns:p14="http://schemas.microsoft.com/office/powerpoint/2010/main" val="3764535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b="1" kern="1200">
          <a:solidFill>
            <a:schemeClr val="bg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tmp"/><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tmp"/><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tmp"/><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235200"/>
            <a:ext cx="9144000" cy="2387600"/>
          </a:xfrm>
        </p:spPr>
        <p:txBody>
          <a:bodyPr>
            <a:normAutofit fontScale="90000"/>
          </a:bodyPr>
          <a:lstStyle/>
          <a:p>
            <a:br>
              <a:rPr lang="en-GB" b="1" dirty="0">
                <a:solidFill>
                  <a:srgbClr val="C00000"/>
                </a:solidFill>
                <a:latin typeface="+mn-lt"/>
              </a:rPr>
            </a:br>
            <a:r>
              <a:rPr lang="en-GB" b="1" dirty="0">
                <a:solidFill>
                  <a:srgbClr val="9E3159"/>
                </a:solidFill>
                <a:latin typeface="+mn-lt"/>
              </a:rPr>
              <a:t>Randomised Evaluation of </a:t>
            </a:r>
            <a:r>
              <a:rPr lang="en-GB" b="1">
                <a:solidFill>
                  <a:srgbClr val="9E3159"/>
                </a:solidFill>
                <a:latin typeface="+mn-lt"/>
              </a:rPr>
              <a:t>COVID-19 Therapy:</a:t>
            </a:r>
            <a:br>
              <a:rPr lang="en-GB" b="1" dirty="0">
                <a:solidFill>
                  <a:srgbClr val="9E3159"/>
                </a:solidFill>
                <a:latin typeface="+mn-lt"/>
              </a:rPr>
            </a:br>
            <a:r>
              <a:rPr lang="en-GB" b="1" dirty="0">
                <a:solidFill>
                  <a:srgbClr val="9E3159"/>
                </a:solidFill>
                <a:latin typeface="+mn-lt"/>
              </a:rPr>
              <a:t>the RECOVERY trial</a:t>
            </a:r>
          </a:p>
        </p:txBody>
      </p:sp>
      <p:sp>
        <p:nvSpPr>
          <p:cNvPr id="3" name="Subtitle 2"/>
          <p:cNvSpPr>
            <a:spLocks noGrp="1"/>
          </p:cNvSpPr>
          <p:nvPr>
            <p:ph type="subTitle" idx="1"/>
          </p:nvPr>
        </p:nvSpPr>
        <p:spPr>
          <a:xfrm>
            <a:off x="1524000" y="5037138"/>
            <a:ext cx="9144000" cy="1655762"/>
          </a:xfrm>
        </p:spPr>
        <p:txBody>
          <a:bodyPr/>
          <a:lstStyle/>
          <a:p>
            <a:r>
              <a:rPr lang="en-GB" b="1" dirty="0"/>
              <a:t>Local Site Training Material</a:t>
            </a:r>
          </a:p>
          <a:p>
            <a:endParaRPr lang="en-GB" b="1" dirty="0"/>
          </a:p>
        </p:txBody>
      </p:sp>
      <p:pic>
        <p:nvPicPr>
          <p:cNvPr id="6" name="Picture 5" descr="A picture containing drawing&#10;&#10;Description automatically generated">
            <a:extLst>
              <a:ext uri="{FF2B5EF4-FFF2-40B4-BE49-F238E27FC236}">
                <a16:creationId xmlns:a16="http://schemas.microsoft.com/office/drawing/2014/main" id="{66DB40D0-4D2B-47FB-81BB-D6B0222AF52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81049" y="165100"/>
            <a:ext cx="2880360" cy="899160"/>
          </a:xfrm>
          <a:prstGeom prst="rect">
            <a:avLst/>
          </a:prstGeom>
        </p:spPr>
      </p:pic>
    </p:spTree>
    <p:extLst>
      <p:ext uri="{BB962C8B-B14F-4D97-AF65-F5344CB8AC3E}">
        <p14:creationId xmlns:p14="http://schemas.microsoft.com/office/powerpoint/2010/main" val="10481019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Informed consent</a:t>
            </a:r>
          </a:p>
        </p:txBody>
      </p:sp>
      <p:sp>
        <p:nvSpPr>
          <p:cNvPr id="3" name="Content Placeholder 2"/>
          <p:cNvSpPr>
            <a:spLocks noGrp="1"/>
          </p:cNvSpPr>
          <p:nvPr>
            <p:ph idx="1"/>
          </p:nvPr>
        </p:nvSpPr>
        <p:spPr>
          <a:xfrm>
            <a:off x="507050" y="1490663"/>
            <a:ext cx="11177899" cy="4580078"/>
          </a:xfrm>
        </p:spPr>
        <p:txBody>
          <a:bodyPr/>
          <a:lstStyle/>
          <a:p>
            <a:r>
              <a:rPr lang="en-GB" dirty="0"/>
              <a:t>Patient should be provided with Participant Information Sheet (2 pages) and allowed to read and ask any questions</a:t>
            </a:r>
          </a:p>
          <a:p>
            <a:endParaRPr lang="en-GB" dirty="0"/>
          </a:p>
          <a:p>
            <a:pPr marL="0" indent="0">
              <a:buNone/>
            </a:pPr>
            <a:endParaRPr lang="en-GB" dirty="0"/>
          </a:p>
        </p:txBody>
      </p:sp>
      <p:pic>
        <p:nvPicPr>
          <p:cNvPr id="5" name="Picture 4" descr="A picture containing drawing&#10;&#10;Description automatically generated">
            <a:extLst>
              <a:ext uri="{FF2B5EF4-FFF2-40B4-BE49-F238E27FC236}">
                <a16:creationId xmlns:a16="http://schemas.microsoft.com/office/drawing/2014/main" id="{5DDDBB11-48BE-44E5-BB5F-68611D3B0DE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81049" y="165100"/>
            <a:ext cx="2880360" cy="899160"/>
          </a:xfrm>
          <a:prstGeom prst="rect">
            <a:avLst/>
          </a:prstGeom>
        </p:spPr>
      </p:pic>
      <p:pic>
        <p:nvPicPr>
          <p:cNvPr id="4" name="Picture 3">
            <a:extLst>
              <a:ext uri="{FF2B5EF4-FFF2-40B4-BE49-F238E27FC236}">
                <a16:creationId xmlns:a16="http://schemas.microsoft.com/office/drawing/2014/main" id="{A7DC391E-C5B2-4BD0-B382-E2174AC18A50}"/>
              </a:ext>
            </a:extLst>
          </p:cNvPr>
          <p:cNvPicPr>
            <a:picLocks noChangeAspect="1"/>
          </p:cNvPicPr>
          <p:nvPr/>
        </p:nvPicPr>
        <p:blipFill rotWithShape="1">
          <a:blip r:embed="rId3"/>
          <a:srcRect l="26855" t="30356" r="26350" b="11461"/>
          <a:stretch/>
        </p:blipFill>
        <p:spPr>
          <a:xfrm>
            <a:off x="2286000" y="2514599"/>
            <a:ext cx="7543800" cy="4232585"/>
          </a:xfrm>
          <a:prstGeom prst="rect">
            <a:avLst/>
          </a:prstGeom>
          <a:ln w="12700">
            <a:solidFill>
              <a:srgbClr val="9E3159"/>
            </a:solidFill>
          </a:ln>
        </p:spPr>
      </p:pic>
    </p:spTree>
    <p:extLst>
      <p:ext uri="{BB962C8B-B14F-4D97-AF65-F5344CB8AC3E}">
        <p14:creationId xmlns:p14="http://schemas.microsoft.com/office/powerpoint/2010/main" val="6163135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Informed consent</a:t>
            </a:r>
          </a:p>
        </p:txBody>
      </p:sp>
      <p:sp>
        <p:nvSpPr>
          <p:cNvPr id="3" name="Content Placeholder 2"/>
          <p:cNvSpPr>
            <a:spLocks noGrp="1"/>
          </p:cNvSpPr>
          <p:nvPr>
            <p:ph idx="1"/>
          </p:nvPr>
        </p:nvSpPr>
        <p:spPr/>
        <p:txBody>
          <a:bodyPr>
            <a:normAutofit lnSpcReduction="10000"/>
          </a:bodyPr>
          <a:lstStyle/>
          <a:p>
            <a:r>
              <a:rPr lang="en-GB" b="1" dirty="0"/>
              <a:t>Key points:</a:t>
            </a:r>
          </a:p>
          <a:p>
            <a:pPr lvl="1"/>
            <a:r>
              <a:rPr lang="en-GB" dirty="0"/>
              <a:t>Ensure the patient has had time to ask any questions (they will be scared).</a:t>
            </a:r>
          </a:p>
          <a:p>
            <a:pPr lvl="1"/>
            <a:r>
              <a:rPr lang="en-GB"/>
              <a:t>Participation </a:t>
            </a:r>
            <a:r>
              <a:rPr lang="en-GB" dirty="0"/>
              <a:t>is </a:t>
            </a:r>
            <a:r>
              <a:rPr lang="en-GB" u="sng" dirty="0"/>
              <a:t>voluntary</a:t>
            </a:r>
            <a:r>
              <a:rPr lang="en-GB" dirty="0"/>
              <a:t> and they must understand that (and that if they do not enter the trial they still receive the best care currently available).</a:t>
            </a:r>
          </a:p>
          <a:p>
            <a:pPr lvl="1"/>
            <a:r>
              <a:rPr lang="en-GB" dirty="0"/>
              <a:t>All treatments have side-effects and they will be monitored for these.</a:t>
            </a:r>
          </a:p>
          <a:p>
            <a:pPr lvl="1"/>
            <a:r>
              <a:rPr lang="en-GB" dirty="0"/>
              <a:t>Some of their data will be shared with the trial team outside the hospital (and possibly government officials who might check the trial is being done properly). Anyone who sees their data is bound by strict confidentiality rules.</a:t>
            </a:r>
          </a:p>
          <a:p>
            <a:pPr lvl="1"/>
            <a:r>
              <a:rPr lang="en-GB" dirty="0"/>
              <a:t>Their data will be stored on a computer for several years, but will be kept secure. The trial may collect data held about them from other sources (</a:t>
            </a:r>
            <a:r>
              <a:rPr lang="en-GB" dirty="0" err="1"/>
              <a:t>eg</a:t>
            </a:r>
            <a:r>
              <a:rPr lang="en-GB" dirty="0"/>
              <a:t>, routinely collected data in the NHS) for up to 10 years.</a:t>
            </a:r>
          </a:p>
          <a:p>
            <a:pPr marL="457200" lvl="1" indent="0">
              <a:buNone/>
            </a:pPr>
            <a:endParaRPr lang="en-GB" dirty="0"/>
          </a:p>
          <a:p>
            <a:r>
              <a:rPr lang="en-GB" dirty="0"/>
              <a:t>These are all listed on the consent form itself, so use this as your guide.</a:t>
            </a:r>
          </a:p>
          <a:p>
            <a:pPr lvl="1"/>
            <a:endParaRPr lang="en-GB" dirty="0"/>
          </a:p>
          <a:p>
            <a:pPr lvl="1"/>
            <a:endParaRPr lang="en-GB" dirty="0"/>
          </a:p>
          <a:p>
            <a:pPr lvl="1"/>
            <a:endParaRPr lang="en-GB" dirty="0"/>
          </a:p>
          <a:p>
            <a:pPr lvl="1"/>
            <a:endParaRPr lang="en-GB" dirty="0"/>
          </a:p>
        </p:txBody>
      </p:sp>
      <p:pic>
        <p:nvPicPr>
          <p:cNvPr id="4" name="Picture 3" descr="A picture containing drawing&#10;&#10;Description automatically generated">
            <a:extLst>
              <a:ext uri="{FF2B5EF4-FFF2-40B4-BE49-F238E27FC236}">
                <a16:creationId xmlns:a16="http://schemas.microsoft.com/office/drawing/2014/main" id="{77FB7EFA-A8D5-4BCA-8448-1F67B80E448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81049" y="165100"/>
            <a:ext cx="2880360" cy="899160"/>
          </a:xfrm>
          <a:prstGeom prst="rect">
            <a:avLst/>
          </a:prstGeom>
        </p:spPr>
      </p:pic>
    </p:spTree>
    <p:extLst>
      <p:ext uri="{BB962C8B-B14F-4D97-AF65-F5344CB8AC3E}">
        <p14:creationId xmlns:p14="http://schemas.microsoft.com/office/powerpoint/2010/main" val="37140071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Informed consent</a:t>
            </a:r>
          </a:p>
        </p:txBody>
      </p:sp>
      <p:sp>
        <p:nvSpPr>
          <p:cNvPr id="3" name="Content Placeholder 2"/>
          <p:cNvSpPr>
            <a:spLocks noGrp="1"/>
          </p:cNvSpPr>
          <p:nvPr>
            <p:ph idx="1"/>
          </p:nvPr>
        </p:nvSpPr>
        <p:spPr>
          <a:xfrm>
            <a:off x="504201" y="1596885"/>
            <a:ext cx="6695252" cy="4580078"/>
          </a:xfrm>
        </p:spPr>
        <p:txBody>
          <a:bodyPr>
            <a:normAutofit fontScale="92500" lnSpcReduction="10000"/>
          </a:bodyPr>
          <a:lstStyle/>
          <a:p>
            <a:r>
              <a:rPr lang="en-GB" dirty="0"/>
              <a:t>If they are willing then they should write </a:t>
            </a:r>
          </a:p>
          <a:p>
            <a:pPr marL="0" indent="0">
              <a:buNone/>
            </a:pPr>
            <a:r>
              <a:rPr lang="en-GB" dirty="0"/>
              <a:t>  their name, sign and date consent page</a:t>
            </a:r>
          </a:p>
          <a:p>
            <a:endParaRPr lang="en-GB" dirty="0"/>
          </a:p>
          <a:p>
            <a:r>
              <a:rPr lang="en-GB" dirty="0"/>
              <a:t>Person receiving consent should do the </a:t>
            </a:r>
          </a:p>
          <a:p>
            <a:pPr marL="0" indent="0">
              <a:buNone/>
            </a:pPr>
            <a:r>
              <a:rPr lang="en-GB" dirty="0"/>
              <a:t>   same and write the hospital and patient name </a:t>
            </a:r>
          </a:p>
          <a:p>
            <a:pPr marL="0" indent="0">
              <a:buNone/>
            </a:pPr>
            <a:r>
              <a:rPr lang="en-GB" dirty="0"/>
              <a:t>   at the top</a:t>
            </a:r>
          </a:p>
          <a:p>
            <a:endParaRPr lang="en-GB" dirty="0"/>
          </a:p>
          <a:p>
            <a:r>
              <a:rPr lang="en-GB" dirty="0"/>
              <a:t>Make copies (or scan):</a:t>
            </a:r>
          </a:p>
          <a:p>
            <a:pPr lvl="1"/>
            <a:r>
              <a:rPr lang="en-GB" dirty="0"/>
              <a:t>1 for participant</a:t>
            </a:r>
          </a:p>
          <a:p>
            <a:pPr lvl="1"/>
            <a:r>
              <a:rPr lang="en-GB" dirty="0"/>
              <a:t>1 for site file (e-mail to local PI)</a:t>
            </a:r>
          </a:p>
          <a:p>
            <a:pPr lvl="1"/>
            <a:r>
              <a:rPr lang="en-GB" dirty="0"/>
              <a:t>1 for medical notes (or scan into EHR)</a:t>
            </a:r>
          </a:p>
        </p:txBody>
      </p:sp>
      <p:pic>
        <p:nvPicPr>
          <p:cNvPr id="6" name="Picture 5" descr="A picture containing drawing&#10;&#10;Description automatically generated">
            <a:extLst>
              <a:ext uri="{FF2B5EF4-FFF2-40B4-BE49-F238E27FC236}">
                <a16:creationId xmlns:a16="http://schemas.microsoft.com/office/drawing/2014/main" id="{F3973C4B-A6C7-4900-B235-3C0314878AA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733449" y="195997"/>
            <a:ext cx="2880360" cy="899160"/>
          </a:xfrm>
          <a:prstGeom prst="rect">
            <a:avLst/>
          </a:prstGeom>
        </p:spPr>
      </p:pic>
      <p:pic>
        <p:nvPicPr>
          <p:cNvPr id="9" name="Picture 8" descr="RECOVERY PIS+ICF V1.0 2020-03-13.pdf - Adobe Acrobat Reader DC">
            <a:extLst>
              <a:ext uri="{FF2B5EF4-FFF2-40B4-BE49-F238E27FC236}">
                <a16:creationId xmlns:a16="http://schemas.microsoft.com/office/drawing/2014/main" id="{C7061400-DBB6-48DD-8E60-BA1EBC1919BA}"/>
              </a:ext>
            </a:extLst>
          </p:cNvPr>
          <p:cNvPicPr>
            <a:picLocks noChangeAspect="1"/>
          </p:cNvPicPr>
          <p:nvPr/>
        </p:nvPicPr>
        <p:blipFill rotWithShape="1">
          <a:blip r:embed="rId3">
            <a:extLst>
              <a:ext uri="{28A0092B-C50C-407E-A947-70E740481C1C}">
                <a14:useLocalDpi xmlns:a14="http://schemas.microsoft.com/office/drawing/2010/main" val="0"/>
              </a:ext>
            </a:extLst>
          </a:blip>
          <a:srcRect l="31698" t="13485" r="35047" b="16079"/>
          <a:stretch/>
        </p:blipFill>
        <p:spPr>
          <a:xfrm>
            <a:off x="7772280" y="1632782"/>
            <a:ext cx="4054415" cy="4684144"/>
          </a:xfrm>
          <a:prstGeom prst="rect">
            <a:avLst/>
          </a:prstGeom>
          <a:ln w="38100" cap="sq">
            <a:solidFill>
              <a:srgbClr val="C00000"/>
            </a:solidFill>
            <a:prstDash val="solid"/>
            <a:miter lim="800000"/>
          </a:ln>
          <a:effectLst>
            <a:outerShdw blurRad="50800" dist="38100" dir="2700000" algn="tl" rotWithShape="0">
              <a:srgbClr val="000000">
                <a:alpha val="43000"/>
              </a:srgbClr>
            </a:outerShdw>
          </a:effectLst>
        </p:spPr>
      </p:pic>
      <p:sp>
        <p:nvSpPr>
          <p:cNvPr id="4" name="TextBox 3">
            <a:extLst>
              <a:ext uri="{FF2B5EF4-FFF2-40B4-BE49-F238E27FC236}">
                <a16:creationId xmlns:a16="http://schemas.microsoft.com/office/drawing/2014/main" id="{BAAC4E04-47EB-45F0-BE08-35625B7F67C6}"/>
              </a:ext>
            </a:extLst>
          </p:cNvPr>
          <p:cNvSpPr txBox="1"/>
          <p:nvPr/>
        </p:nvSpPr>
        <p:spPr>
          <a:xfrm>
            <a:off x="8021256" y="2314937"/>
            <a:ext cx="3332544" cy="369332"/>
          </a:xfrm>
          <a:prstGeom prst="rect">
            <a:avLst/>
          </a:prstGeom>
          <a:noFill/>
          <a:ln>
            <a:solidFill>
              <a:schemeClr val="accent1"/>
            </a:solidFill>
          </a:ln>
        </p:spPr>
        <p:txBody>
          <a:bodyPr wrap="square" rtlCol="0">
            <a:spAutoFit/>
          </a:bodyPr>
          <a:lstStyle/>
          <a:p>
            <a:endParaRPr lang="en-GB" dirty="0"/>
          </a:p>
        </p:txBody>
      </p:sp>
      <p:sp>
        <p:nvSpPr>
          <p:cNvPr id="10" name="TextBox 9">
            <a:extLst>
              <a:ext uri="{FF2B5EF4-FFF2-40B4-BE49-F238E27FC236}">
                <a16:creationId xmlns:a16="http://schemas.microsoft.com/office/drawing/2014/main" id="{46560140-EF26-4618-9482-153339710440}"/>
              </a:ext>
            </a:extLst>
          </p:cNvPr>
          <p:cNvSpPr txBox="1"/>
          <p:nvPr/>
        </p:nvSpPr>
        <p:spPr>
          <a:xfrm>
            <a:off x="7882359" y="5428527"/>
            <a:ext cx="3471441" cy="601883"/>
          </a:xfrm>
          <a:prstGeom prst="rect">
            <a:avLst/>
          </a:prstGeom>
          <a:noFill/>
          <a:ln>
            <a:solidFill>
              <a:schemeClr val="accent1"/>
            </a:solidFill>
          </a:ln>
        </p:spPr>
        <p:txBody>
          <a:bodyPr wrap="square" rtlCol="0">
            <a:spAutoFit/>
          </a:bodyPr>
          <a:lstStyle/>
          <a:p>
            <a:endParaRPr lang="en-GB" dirty="0"/>
          </a:p>
        </p:txBody>
      </p:sp>
    </p:spTree>
    <p:extLst>
      <p:ext uri="{BB962C8B-B14F-4D97-AF65-F5344CB8AC3E}">
        <p14:creationId xmlns:p14="http://schemas.microsoft.com/office/powerpoint/2010/main" val="42078063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Informed consent</a:t>
            </a:r>
          </a:p>
        </p:txBody>
      </p:sp>
      <p:sp>
        <p:nvSpPr>
          <p:cNvPr id="3" name="Content Placeholder 2"/>
          <p:cNvSpPr>
            <a:spLocks noGrp="1"/>
          </p:cNvSpPr>
          <p:nvPr>
            <p:ph idx="1"/>
          </p:nvPr>
        </p:nvSpPr>
        <p:spPr>
          <a:xfrm>
            <a:off x="504201" y="1596885"/>
            <a:ext cx="7040814" cy="4580078"/>
          </a:xfrm>
        </p:spPr>
        <p:txBody>
          <a:bodyPr>
            <a:normAutofit fontScale="92500" lnSpcReduction="10000"/>
          </a:bodyPr>
          <a:lstStyle/>
          <a:p>
            <a:r>
              <a:rPr lang="en-GB" dirty="0"/>
              <a:t>If participant can give consent but is unable </a:t>
            </a:r>
          </a:p>
          <a:p>
            <a:pPr marL="0" indent="0">
              <a:buNone/>
            </a:pPr>
            <a:r>
              <a:rPr lang="en-GB" dirty="0"/>
              <a:t>  to sign then a </a:t>
            </a:r>
            <a:r>
              <a:rPr lang="en-GB" b="1" dirty="0"/>
              <a:t>witness</a:t>
            </a:r>
            <a:r>
              <a:rPr lang="en-GB" dirty="0"/>
              <a:t> may complete form </a:t>
            </a:r>
          </a:p>
          <a:p>
            <a:pPr marL="0" indent="0">
              <a:buNone/>
            </a:pPr>
            <a:r>
              <a:rPr lang="en-GB" dirty="0"/>
              <a:t>  on top of page 2</a:t>
            </a:r>
          </a:p>
          <a:p>
            <a:endParaRPr lang="en-GB" dirty="0"/>
          </a:p>
          <a:p>
            <a:r>
              <a:rPr lang="en-GB" dirty="0"/>
              <a:t>Person receiving consent should complete </a:t>
            </a:r>
          </a:p>
          <a:p>
            <a:pPr marL="0" indent="0">
              <a:buNone/>
            </a:pPr>
            <a:r>
              <a:rPr lang="en-GB" dirty="0"/>
              <a:t>   their section</a:t>
            </a:r>
          </a:p>
          <a:p>
            <a:endParaRPr lang="en-GB" dirty="0"/>
          </a:p>
          <a:p>
            <a:r>
              <a:rPr lang="en-GB" dirty="0"/>
              <a:t>Make copies (or scan):</a:t>
            </a:r>
          </a:p>
          <a:p>
            <a:pPr lvl="1"/>
            <a:r>
              <a:rPr lang="en-GB" dirty="0"/>
              <a:t>1 for participant</a:t>
            </a:r>
          </a:p>
          <a:p>
            <a:pPr lvl="1"/>
            <a:r>
              <a:rPr lang="en-GB" dirty="0"/>
              <a:t>1 for site file (e-mail to local PI)</a:t>
            </a:r>
          </a:p>
          <a:p>
            <a:pPr lvl="1"/>
            <a:r>
              <a:rPr lang="en-GB" dirty="0"/>
              <a:t>1 for medical notes (or scan into EHR)</a:t>
            </a:r>
          </a:p>
          <a:p>
            <a:endParaRPr lang="en-GB" dirty="0"/>
          </a:p>
        </p:txBody>
      </p:sp>
      <p:pic>
        <p:nvPicPr>
          <p:cNvPr id="7" name="Picture 6" descr="A picture containing drawing&#10;&#10;Description automatically generated">
            <a:extLst>
              <a:ext uri="{FF2B5EF4-FFF2-40B4-BE49-F238E27FC236}">
                <a16:creationId xmlns:a16="http://schemas.microsoft.com/office/drawing/2014/main" id="{FE970B4C-1303-4CA5-AFD5-567259690F9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81049" y="165100"/>
            <a:ext cx="2880360" cy="899160"/>
          </a:xfrm>
          <a:prstGeom prst="rect">
            <a:avLst/>
          </a:prstGeom>
        </p:spPr>
      </p:pic>
      <p:pic>
        <p:nvPicPr>
          <p:cNvPr id="5" name="Picture 4" descr="RECOVERY PIS+ICF V1.0 2020-03-13.pdf - Adobe Acrobat Reader DC">
            <a:extLst>
              <a:ext uri="{FF2B5EF4-FFF2-40B4-BE49-F238E27FC236}">
                <a16:creationId xmlns:a16="http://schemas.microsoft.com/office/drawing/2014/main" id="{DB1BE823-1377-44DB-9061-73C08908EC2F}"/>
              </a:ext>
            </a:extLst>
          </p:cNvPr>
          <p:cNvPicPr>
            <a:picLocks noChangeAspect="1"/>
          </p:cNvPicPr>
          <p:nvPr/>
        </p:nvPicPr>
        <p:blipFill rotWithShape="1">
          <a:blip r:embed="rId3">
            <a:extLst>
              <a:ext uri="{28A0092B-C50C-407E-A947-70E740481C1C}">
                <a14:useLocalDpi xmlns:a14="http://schemas.microsoft.com/office/drawing/2010/main" val="0"/>
              </a:ext>
            </a:extLst>
          </a:blip>
          <a:srcRect l="32264" t="17506" r="35613" b="10761"/>
          <a:stretch/>
        </p:blipFill>
        <p:spPr>
          <a:xfrm>
            <a:off x="7771405" y="1714894"/>
            <a:ext cx="3916394" cy="4770408"/>
          </a:xfrm>
          <a:prstGeom prst="rect">
            <a:avLst/>
          </a:prstGeom>
          <a:ln w="38100" cap="sq">
            <a:solidFill>
              <a:srgbClr val="9E3159"/>
            </a:solidFill>
            <a:prstDash val="solid"/>
            <a:miter lim="800000"/>
          </a:ln>
          <a:effectLst>
            <a:outerShdw blurRad="50800" dist="38100" dir="2700000" algn="tl" rotWithShape="0">
              <a:srgbClr val="000000">
                <a:alpha val="43000"/>
              </a:srgbClr>
            </a:outerShdw>
          </a:effectLst>
        </p:spPr>
      </p:pic>
      <p:sp>
        <p:nvSpPr>
          <p:cNvPr id="4" name="TextBox 3">
            <a:extLst>
              <a:ext uri="{FF2B5EF4-FFF2-40B4-BE49-F238E27FC236}">
                <a16:creationId xmlns:a16="http://schemas.microsoft.com/office/drawing/2014/main" id="{3A9BA440-C8F4-45A8-ACF5-0492C55A1BE1}"/>
              </a:ext>
            </a:extLst>
          </p:cNvPr>
          <p:cNvSpPr txBox="1"/>
          <p:nvPr/>
        </p:nvSpPr>
        <p:spPr>
          <a:xfrm>
            <a:off x="7983368" y="2232751"/>
            <a:ext cx="3478042" cy="348404"/>
          </a:xfrm>
          <a:prstGeom prst="rect">
            <a:avLst/>
          </a:prstGeom>
          <a:noFill/>
          <a:ln>
            <a:solidFill>
              <a:schemeClr val="accent1"/>
            </a:solidFill>
          </a:ln>
        </p:spPr>
        <p:txBody>
          <a:bodyPr wrap="square" rtlCol="0">
            <a:spAutoFit/>
          </a:bodyPr>
          <a:lstStyle/>
          <a:p>
            <a:endParaRPr lang="en-GB" dirty="0"/>
          </a:p>
        </p:txBody>
      </p:sp>
      <p:sp>
        <p:nvSpPr>
          <p:cNvPr id="6" name="TextBox 5">
            <a:extLst>
              <a:ext uri="{FF2B5EF4-FFF2-40B4-BE49-F238E27FC236}">
                <a16:creationId xmlns:a16="http://schemas.microsoft.com/office/drawing/2014/main" id="{369B786C-237C-4884-B22F-9BBF18B025AC}"/>
              </a:ext>
            </a:extLst>
          </p:cNvPr>
          <p:cNvSpPr txBox="1"/>
          <p:nvPr/>
        </p:nvSpPr>
        <p:spPr>
          <a:xfrm>
            <a:off x="7974957" y="3622876"/>
            <a:ext cx="3486452" cy="810228"/>
          </a:xfrm>
          <a:prstGeom prst="rect">
            <a:avLst/>
          </a:prstGeom>
          <a:noFill/>
          <a:ln>
            <a:solidFill>
              <a:schemeClr val="accent1"/>
            </a:solidFill>
          </a:ln>
        </p:spPr>
        <p:txBody>
          <a:bodyPr wrap="square" rtlCol="0">
            <a:spAutoFit/>
          </a:bodyPr>
          <a:lstStyle/>
          <a:p>
            <a:endParaRPr lang="en-GB" dirty="0"/>
          </a:p>
        </p:txBody>
      </p:sp>
    </p:spTree>
    <p:extLst>
      <p:ext uri="{BB962C8B-B14F-4D97-AF65-F5344CB8AC3E}">
        <p14:creationId xmlns:p14="http://schemas.microsoft.com/office/powerpoint/2010/main" val="23063145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Informed consent</a:t>
            </a:r>
          </a:p>
        </p:txBody>
      </p:sp>
      <p:sp>
        <p:nvSpPr>
          <p:cNvPr id="3" name="Content Placeholder 2"/>
          <p:cNvSpPr>
            <a:spLocks noGrp="1"/>
          </p:cNvSpPr>
          <p:nvPr>
            <p:ph idx="1"/>
          </p:nvPr>
        </p:nvSpPr>
        <p:spPr>
          <a:xfrm>
            <a:off x="504201" y="1596885"/>
            <a:ext cx="7040814" cy="4580078"/>
          </a:xfrm>
        </p:spPr>
        <p:txBody>
          <a:bodyPr>
            <a:normAutofit fontScale="70000" lnSpcReduction="20000"/>
          </a:bodyPr>
          <a:lstStyle/>
          <a:p>
            <a:r>
              <a:rPr lang="en-GB" dirty="0"/>
              <a:t>Some patients will be too ill to give informed consent</a:t>
            </a:r>
          </a:p>
          <a:p>
            <a:endParaRPr lang="en-GB" dirty="0"/>
          </a:p>
          <a:p>
            <a:r>
              <a:rPr lang="en-GB" dirty="0"/>
              <a:t>In this situation, provide Participant Information Sheet </a:t>
            </a:r>
          </a:p>
          <a:p>
            <a:pPr marL="0" indent="0">
              <a:buNone/>
            </a:pPr>
            <a:r>
              <a:rPr lang="en-GB" dirty="0"/>
              <a:t>    to legal representative (e.g. close relative, friend or </a:t>
            </a:r>
          </a:p>
          <a:p>
            <a:pPr marL="0" indent="0">
              <a:buNone/>
            </a:pPr>
            <a:r>
              <a:rPr lang="en-GB" dirty="0"/>
              <a:t>    doctor not involved in trial)</a:t>
            </a:r>
          </a:p>
          <a:p>
            <a:endParaRPr lang="en-GB" dirty="0"/>
          </a:p>
          <a:p>
            <a:r>
              <a:rPr lang="en-GB" dirty="0"/>
              <a:t>They complete form on bottom of page 2</a:t>
            </a:r>
          </a:p>
          <a:p>
            <a:endParaRPr lang="en-GB" dirty="0"/>
          </a:p>
          <a:p>
            <a:r>
              <a:rPr lang="en-GB" dirty="0"/>
              <a:t>Person receiving consent should complete their section</a:t>
            </a:r>
          </a:p>
          <a:p>
            <a:endParaRPr lang="en-GB" dirty="0"/>
          </a:p>
          <a:p>
            <a:r>
              <a:rPr lang="en-GB" dirty="0"/>
              <a:t>Make copies (or scan):</a:t>
            </a:r>
          </a:p>
          <a:p>
            <a:pPr lvl="1"/>
            <a:r>
              <a:rPr lang="en-GB" dirty="0"/>
              <a:t>1 for participant</a:t>
            </a:r>
          </a:p>
          <a:p>
            <a:pPr lvl="1"/>
            <a:r>
              <a:rPr lang="en-GB" dirty="0"/>
              <a:t>1 for site file (e-mail to local PI)</a:t>
            </a:r>
          </a:p>
          <a:p>
            <a:pPr lvl="1"/>
            <a:r>
              <a:rPr lang="en-GB" dirty="0"/>
              <a:t>1 for medical notes (or scan into EHR)</a:t>
            </a:r>
          </a:p>
        </p:txBody>
      </p:sp>
      <p:pic>
        <p:nvPicPr>
          <p:cNvPr id="8" name="Picture 7" descr="A picture containing drawing&#10;&#10;Description automatically generated">
            <a:extLst>
              <a:ext uri="{FF2B5EF4-FFF2-40B4-BE49-F238E27FC236}">
                <a16:creationId xmlns:a16="http://schemas.microsoft.com/office/drawing/2014/main" id="{98BECA9B-E35D-41E6-8C8E-FB5B466436F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81049" y="165100"/>
            <a:ext cx="2880360" cy="899160"/>
          </a:xfrm>
          <a:prstGeom prst="rect">
            <a:avLst/>
          </a:prstGeom>
        </p:spPr>
      </p:pic>
      <p:pic>
        <p:nvPicPr>
          <p:cNvPr id="5" name="Picture 4" descr="RECOVERY PIS+ICF V1.0 2020-03-13.pdf - Adobe Acrobat Reader DC">
            <a:extLst>
              <a:ext uri="{FF2B5EF4-FFF2-40B4-BE49-F238E27FC236}">
                <a16:creationId xmlns:a16="http://schemas.microsoft.com/office/drawing/2014/main" id="{EDF55C7C-5FB0-42B2-8DA9-394E2439204F}"/>
              </a:ext>
            </a:extLst>
          </p:cNvPr>
          <p:cNvPicPr>
            <a:picLocks noChangeAspect="1"/>
          </p:cNvPicPr>
          <p:nvPr/>
        </p:nvPicPr>
        <p:blipFill rotWithShape="1">
          <a:blip r:embed="rId3">
            <a:extLst>
              <a:ext uri="{28A0092B-C50C-407E-A947-70E740481C1C}">
                <a14:useLocalDpi xmlns:a14="http://schemas.microsoft.com/office/drawing/2010/main" val="0"/>
              </a:ext>
            </a:extLst>
          </a:blip>
          <a:srcRect l="32264" t="17506" r="35613" b="10761"/>
          <a:stretch/>
        </p:blipFill>
        <p:spPr>
          <a:xfrm>
            <a:off x="7781026" y="1714894"/>
            <a:ext cx="3916394" cy="4770408"/>
          </a:xfrm>
          <a:prstGeom prst="rect">
            <a:avLst/>
          </a:prstGeom>
          <a:ln w="38100" cap="sq">
            <a:solidFill>
              <a:srgbClr val="9E3159"/>
            </a:solidFill>
            <a:prstDash val="solid"/>
            <a:miter lim="800000"/>
          </a:ln>
          <a:effectLst>
            <a:outerShdw blurRad="50800" dist="38100" dir="2700000" algn="tl" rotWithShape="0">
              <a:srgbClr val="000000">
                <a:alpha val="43000"/>
              </a:srgbClr>
            </a:outerShdw>
          </a:effectLst>
        </p:spPr>
      </p:pic>
      <p:sp>
        <p:nvSpPr>
          <p:cNvPr id="4" name="TextBox 3">
            <a:extLst>
              <a:ext uri="{FF2B5EF4-FFF2-40B4-BE49-F238E27FC236}">
                <a16:creationId xmlns:a16="http://schemas.microsoft.com/office/drawing/2014/main" id="{931EA1FC-C461-4C9A-BCF9-22F88263A024}"/>
              </a:ext>
            </a:extLst>
          </p:cNvPr>
          <p:cNvSpPr txBox="1"/>
          <p:nvPr/>
        </p:nvSpPr>
        <p:spPr>
          <a:xfrm>
            <a:off x="7928658" y="5261115"/>
            <a:ext cx="3532751" cy="899160"/>
          </a:xfrm>
          <a:prstGeom prst="rect">
            <a:avLst/>
          </a:prstGeom>
          <a:noFill/>
          <a:ln>
            <a:solidFill>
              <a:schemeClr val="accent1"/>
            </a:solidFill>
          </a:ln>
        </p:spPr>
        <p:txBody>
          <a:bodyPr wrap="square" rtlCol="0">
            <a:spAutoFit/>
          </a:bodyPr>
          <a:lstStyle/>
          <a:p>
            <a:endParaRPr lang="en-GB" dirty="0"/>
          </a:p>
        </p:txBody>
      </p:sp>
      <p:sp>
        <p:nvSpPr>
          <p:cNvPr id="6" name="TextBox 5">
            <a:extLst>
              <a:ext uri="{FF2B5EF4-FFF2-40B4-BE49-F238E27FC236}">
                <a16:creationId xmlns:a16="http://schemas.microsoft.com/office/drawing/2014/main" id="{C077D95E-7495-4540-B476-B132EB46F8A0}"/>
              </a:ext>
            </a:extLst>
          </p:cNvPr>
          <p:cNvSpPr txBox="1"/>
          <p:nvPr/>
        </p:nvSpPr>
        <p:spPr>
          <a:xfrm>
            <a:off x="7928658" y="2338086"/>
            <a:ext cx="3532751" cy="729205"/>
          </a:xfrm>
          <a:prstGeom prst="rect">
            <a:avLst/>
          </a:prstGeom>
          <a:noFill/>
          <a:ln>
            <a:solidFill>
              <a:schemeClr val="accent1"/>
            </a:solidFill>
          </a:ln>
        </p:spPr>
        <p:txBody>
          <a:bodyPr wrap="square" rtlCol="0">
            <a:spAutoFit/>
          </a:bodyPr>
          <a:lstStyle/>
          <a:p>
            <a:endParaRPr lang="en-GB" dirty="0"/>
          </a:p>
        </p:txBody>
      </p:sp>
    </p:spTree>
    <p:extLst>
      <p:ext uri="{BB962C8B-B14F-4D97-AF65-F5344CB8AC3E}">
        <p14:creationId xmlns:p14="http://schemas.microsoft.com/office/powerpoint/2010/main" val="1172480304"/>
      </p:ext>
    </p:extLst>
  </p:cSld>
  <p:clrMapOvr>
    <a:masterClrMapping/>
  </p:clrMapOvr>
</p:sld>
</file>

<file path=ppt/theme/theme1.xml><?xml version="1.0" encoding="utf-8"?>
<a:theme xmlns:a="http://schemas.openxmlformats.org/drawingml/2006/main" name="Office Theme">
  <a:themeElements>
    <a:clrScheme name="Custom 1">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E3159"/>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916FEED5D5053469AFB61F4CDE271DB" ma:contentTypeVersion="9" ma:contentTypeDescription="Create a new document." ma:contentTypeScope="" ma:versionID="03f31e82164f8e5b57758bba5e9a1598">
  <xsd:schema xmlns:xsd="http://www.w3.org/2001/XMLSchema" xmlns:xs="http://www.w3.org/2001/XMLSchema" xmlns:p="http://schemas.microsoft.com/office/2006/metadata/properties" xmlns:ns2="137f62fc-0309-469d-96f8-244e1f51aa13" targetNamespace="http://schemas.microsoft.com/office/2006/metadata/properties" ma:root="true" ma:fieldsID="57da00d1e81de49436a4690b4a844f8a" ns2:_="">
    <xsd:import namespace="137f62fc-0309-469d-96f8-244e1f51aa1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37f62fc-0309-469d-96f8-244e1f51aa1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FDC5EA6-99D9-4315-9FFC-790B39A643EA}"/>
</file>

<file path=customXml/itemProps2.xml><?xml version="1.0" encoding="utf-8"?>
<ds:datastoreItem xmlns:ds="http://schemas.openxmlformats.org/officeDocument/2006/customXml" ds:itemID="{153ED118-3AE6-4A19-97A4-BB8597F943FD}"/>
</file>

<file path=customXml/itemProps3.xml><?xml version="1.0" encoding="utf-8"?>
<ds:datastoreItem xmlns:ds="http://schemas.openxmlformats.org/officeDocument/2006/customXml" ds:itemID="{22D0E5CB-E6A7-4259-8E0B-1483B18A6274}"/>
</file>

<file path=docProps/app.xml><?xml version="1.0" encoding="utf-8"?>
<Properties xmlns="http://schemas.openxmlformats.org/officeDocument/2006/extended-properties" xmlns:vt="http://schemas.openxmlformats.org/officeDocument/2006/docPropsVTypes">
  <Template/>
  <TotalTime>1577</TotalTime>
  <Words>403</Words>
  <Application>Microsoft Office PowerPoint</Application>
  <PresentationFormat>Widescreen</PresentationFormat>
  <Paragraphs>54</Paragraphs>
  <Slides>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Calibri</vt:lpstr>
      <vt:lpstr>Office Theme</vt:lpstr>
      <vt:lpstr> Randomised Evaluation of COVID-19 Therapy: the RECOVERY trial</vt:lpstr>
      <vt:lpstr>Informed consent</vt:lpstr>
      <vt:lpstr>Informed consent</vt:lpstr>
      <vt:lpstr>Informed consent</vt:lpstr>
      <vt:lpstr>Informed consent</vt:lpstr>
      <vt:lpstr>Informed consent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Randomised Evaluation of COVID-19 Therapies: the RECOVERY trial</dc:title>
  <dc:creator>Richard Haynes</dc:creator>
  <cp:lastModifiedBy>barbara Farrell</cp:lastModifiedBy>
  <cp:revision>58</cp:revision>
  <cp:lastPrinted>2020-03-18T19:42:16Z</cp:lastPrinted>
  <dcterms:created xsi:type="dcterms:W3CDTF">2020-03-14T13:47:38Z</dcterms:created>
  <dcterms:modified xsi:type="dcterms:W3CDTF">2020-03-21T14:46:57Z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0x0101006916FEED5D5053469AFB61F4CDE271DB</vt:lpwstr>
  </property>
</Properties>
</file>