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2" r:id="rId3"/>
    <p:sldId id="273" r:id="rId4"/>
    <p:sldId id="274" r:id="rId5"/>
    <p:sldId id="275" r:id="rId6"/>
    <p:sldId id="276" r:id="rId7"/>
    <p:sldId id="277" r:id="rId8"/>
    <p:sldId id="279" r:id="rId9"/>
    <p:sldId id="280" r:id="rId10"/>
    <p:sldId id="281" r:id="rId11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Local Site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696898"/>
            <a:ext cx="11983074" cy="458007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If you have any questions about the process or run into problems with the website please do one of the following:</a:t>
            </a:r>
          </a:p>
          <a:p>
            <a:endParaRPr lang="en-GB" dirty="0"/>
          </a:p>
          <a:p>
            <a:pPr lvl="1"/>
            <a:r>
              <a:rPr lang="en-GB" dirty="0"/>
              <a:t>Review our Frequently Asked Questions on the study website </a:t>
            </a:r>
            <a:r>
              <a:rPr lang="en-GB" b="1" dirty="0">
                <a:solidFill>
                  <a:srgbClr val="9E3159"/>
                </a:solidFill>
              </a:rPr>
              <a:t>www.recoverytrial.net</a:t>
            </a:r>
            <a:endParaRPr lang="en-GB" dirty="0">
              <a:solidFill>
                <a:srgbClr val="9E3159"/>
              </a:solidFill>
            </a:endParaRPr>
          </a:p>
          <a:p>
            <a:pPr lvl="1"/>
            <a:endParaRPr lang="en-GB" dirty="0"/>
          </a:p>
          <a:p>
            <a:pPr lvl="1"/>
            <a:r>
              <a:rPr lang="en-GB" dirty="0"/>
              <a:t>E-mail the study team at </a:t>
            </a:r>
            <a:r>
              <a:rPr lang="en-GB" b="1" dirty="0">
                <a:solidFill>
                  <a:srgbClr val="9E3159"/>
                </a:solidFill>
              </a:rPr>
              <a:t>recoverytrial@ndph.ox.ac.uk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Telephone the study team (24/7) on 0800 1385451 (urgent calls only please)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0A571166-596F-44FD-89E5-2972DF5C56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Randomisation does </a:t>
            </a:r>
            <a:r>
              <a:rPr lang="en-GB" b="1" dirty="0"/>
              <a:t>not</a:t>
            </a:r>
            <a:r>
              <a:rPr lang="en-GB" dirty="0"/>
              <a:t> have to be done by the person who took consent</a:t>
            </a:r>
          </a:p>
          <a:p>
            <a:endParaRPr lang="en-GB" dirty="0"/>
          </a:p>
          <a:p>
            <a:r>
              <a:rPr lang="en-GB" dirty="0"/>
              <a:t>Randomisation </a:t>
            </a:r>
            <a:r>
              <a:rPr lang="en-GB" b="1" dirty="0"/>
              <a:t>must</a:t>
            </a:r>
            <a:r>
              <a:rPr lang="en-GB" dirty="0"/>
              <a:t> be done online and can be accessed via the trial website:                  </a:t>
            </a:r>
            <a:r>
              <a:rPr lang="en-GB" sz="3200" b="1" dirty="0">
                <a:solidFill>
                  <a:srgbClr val="9E3159"/>
                </a:solidFill>
              </a:rPr>
              <a:t>www.recoverytrial.net</a:t>
            </a:r>
          </a:p>
          <a:p>
            <a:pPr marL="0" indent="0" algn="ctr">
              <a:buNone/>
            </a:pP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dirty="0"/>
              <a:t>Follow links for </a:t>
            </a:r>
            <a:r>
              <a:rPr lang="en-GB" dirty="0" smtClean="0"/>
              <a:t>“Randomisation”</a:t>
            </a:r>
          </a:p>
          <a:p>
            <a:pPr lvl="1"/>
            <a:r>
              <a:rPr lang="en-GB" dirty="0" smtClean="0"/>
              <a:t>You will be able to download a Participant Information Sheet/Consent Form here too in case you need it</a:t>
            </a:r>
            <a:endParaRPr lang="en-GB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4C1FDDF-5F80-4E2E-A8DE-188307BB23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459857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Select your site from the second dropdown list and enter the username and password for your hospital in the password box</a:t>
            </a:r>
          </a:p>
          <a:p>
            <a:endParaRPr lang="en-GB" dirty="0"/>
          </a:p>
          <a:p>
            <a:r>
              <a:rPr lang="en-GB" dirty="0"/>
              <a:t>Click “Login”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4511615" y="3226279"/>
            <a:ext cx="3148642" cy="146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AF116A7A-951C-4F3E-B5A0-A03B88FDC1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199" y="195026"/>
            <a:ext cx="2880360" cy="8991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C612D03-7B01-4D2E-BC54-FCE14AAE7E6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75" t="17068" r="4450" b="29752"/>
          <a:stretch/>
        </p:blipFill>
        <p:spPr>
          <a:xfrm>
            <a:off x="1153446" y="1294720"/>
            <a:ext cx="9205913" cy="311955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EC82D76-ABFC-456A-9B7F-8171DE437DCD}"/>
              </a:ext>
            </a:extLst>
          </p:cNvPr>
          <p:cNvSpPr txBox="1"/>
          <p:nvPr/>
        </p:nvSpPr>
        <p:spPr>
          <a:xfrm>
            <a:off x="3782952" y="2914650"/>
            <a:ext cx="1489136" cy="808321"/>
          </a:xfrm>
          <a:prstGeom prst="rect">
            <a:avLst/>
          </a:prstGeom>
          <a:noFill/>
          <a:ln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049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Click on </a:t>
            </a:r>
            <a:r>
              <a:rPr lang="en-GB" dirty="0" smtClean="0"/>
              <a:t>“Enrol patient into study”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3253227-E659-471D-A304-6754956113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72446BDA-3C43-49C2-AF02-BCF6746881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6518" r="1878" b="34840"/>
          <a:stretch/>
        </p:blipFill>
        <p:spPr>
          <a:xfrm>
            <a:off x="366877" y="1340304"/>
            <a:ext cx="11452545" cy="31919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7093613-FF4A-474F-81AA-0B1747C00826}"/>
              </a:ext>
            </a:extLst>
          </p:cNvPr>
          <p:cNvSpPr/>
          <p:nvPr/>
        </p:nvSpPr>
        <p:spPr>
          <a:xfrm>
            <a:off x="2982348" y="3228765"/>
            <a:ext cx="2197509" cy="122657"/>
          </a:xfrm>
          <a:prstGeom prst="rect">
            <a:avLst/>
          </a:prstGeom>
          <a:noFill/>
          <a:ln>
            <a:solidFill>
              <a:srgbClr val="9E31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553200" y="1923691"/>
            <a:ext cx="5732697" cy="4934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Complete the fields shown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Scroll down the page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5F09A74B-5230-47B4-85AB-DA4CAF2A98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3" name="Picture 2" descr="RECOVERY - Randomisation Program - Mozilla Firefox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61" t="38520" r="39151"/>
          <a:stretch/>
        </p:blipFill>
        <p:spPr>
          <a:xfrm>
            <a:off x="272562" y="2346581"/>
            <a:ext cx="6179997" cy="408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223513" y="1621766"/>
            <a:ext cx="5732697" cy="4934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Complete the fields shown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Scroll down the page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0910F806-23D4-4F08-BA44-B389182A06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3" name="Picture 2" descr="RECOVERY - Randomisation Program - Mozilla Firefox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9" t="10112" r="49481" b="34499"/>
          <a:stretch/>
        </p:blipFill>
        <p:spPr>
          <a:xfrm>
            <a:off x="905774" y="1777041"/>
            <a:ext cx="4908430" cy="368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223513" y="1621766"/>
            <a:ext cx="5732697" cy="49343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Complete the fields shown</a:t>
            </a:r>
          </a:p>
          <a:p>
            <a:endParaRPr lang="en-GB" dirty="0"/>
          </a:p>
          <a:p>
            <a:r>
              <a:rPr lang="en-GB" dirty="0"/>
              <a:t>Questions A15.</a:t>
            </a:r>
            <a:r>
              <a:rPr lang="en-GB" sz="2200" dirty="0"/>
              <a:t>1-3</a:t>
            </a:r>
            <a:r>
              <a:rPr lang="en-GB" dirty="0"/>
              <a:t> refer to availability in your hospital (it may be your pharmacy does not have them all)</a:t>
            </a:r>
          </a:p>
          <a:p>
            <a:endParaRPr lang="en-GB" dirty="0"/>
          </a:p>
          <a:p>
            <a:r>
              <a:rPr lang="en-GB" dirty="0"/>
              <a:t>Please enter your name and an e-mail address at which you can be contacted in case of questions</a:t>
            </a:r>
          </a:p>
          <a:p>
            <a:endParaRPr lang="en-GB" dirty="0"/>
          </a:p>
          <a:p>
            <a:r>
              <a:rPr lang="en-GB" dirty="0"/>
              <a:t>Then press ‘Continue’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AC046D-F541-43CD-A13A-D3276CB0C2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3" name="Picture 2" descr="RECOVERY - Randomisation Program - Mozilla Firefox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47" t="32942" r="49056" b="6480"/>
          <a:stretch/>
        </p:blipFill>
        <p:spPr>
          <a:xfrm>
            <a:off x="838200" y="1621766"/>
            <a:ext cx="4986069" cy="402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223513" y="1621766"/>
            <a:ext cx="5732697" cy="4934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Review the data you have entered.</a:t>
            </a:r>
          </a:p>
          <a:p>
            <a:endParaRPr lang="en-GB" dirty="0"/>
          </a:p>
          <a:p>
            <a:r>
              <a:rPr lang="en-GB" dirty="0"/>
              <a:t>If you need to correct anything, click ‘Amend’</a:t>
            </a:r>
          </a:p>
          <a:p>
            <a:endParaRPr lang="en-GB" dirty="0"/>
          </a:p>
          <a:p>
            <a:r>
              <a:rPr lang="en-GB" dirty="0"/>
              <a:t>If you wish to abandon, click ‘Cancel’</a:t>
            </a:r>
          </a:p>
          <a:p>
            <a:endParaRPr lang="en-GB" dirty="0"/>
          </a:p>
          <a:p>
            <a:r>
              <a:rPr lang="en-GB" dirty="0"/>
              <a:t>Otherwise, click ‘Randomise’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C051D453-9C78-4803-AD63-85FC21C0A8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4" name="Picture 3" descr="RECOVERY - Randomisation Program - Mozilla Firefox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1" t="24510" r="63278" b="8815"/>
          <a:stretch/>
        </p:blipFill>
        <p:spPr>
          <a:xfrm>
            <a:off x="838200" y="1431984"/>
            <a:ext cx="3699294" cy="5097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Make a note of the allocation and ensure that it is prescribed on the participant’s drug chart</a:t>
            </a:r>
          </a:p>
          <a:p>
            <a:endParaRPr lang="en-GB" dirty="0"/>
          </a:p>
          <a:p>
            <a:r>
              <a:rPr lang="en-GB" dirty="0"/>
              <a:t>Record the study number in the medical record and on the consent form if available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AD5EC570-2A93-48A5-8004-80F01FF52D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C12A33-C8A1-4B79-A4A0-BA4F96E68C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74" t="16421" r="5993" b="15095"/>
          <a:stretch/>
        </p:blipFill>
        <p:spPr>
          <a:xfrm>
            <a:off x="2044066" y="1340304"/>
            <a:ext cx="7452359" cy="3293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9" ma:contentTypeDescription="Create a new document." ma:contentTypeScope="" ma:versionID="03f31e82164f8e5b57758bba5e9a1598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57da00d1e81de49436a4690b4a844f8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B29AEA-0C5C-4D59-B9CA-7D36A6F87BCD}"/>
</file>

<file path=customXml/itemProps2.xml><?xml version="1.0" encoding="utf-8"?>
<ds:datastoreItem xmlns:ds="http://schemas.openxmlformats.org/officeDocument/2006/customXml" ds:itemID="{32F554C2-0C68-47CF-9D21-ABAB3F9C6AD9}"/>
</file>

<file path=customXml/itemProps3.xml><?xml version="1.0" encoding="utf-8"?>
<ds:datastoreItem xmlns:ds="http://schemas.openxmlformats.org/officeDocument/2006/customXml" ds:itemID="{0FCC08D9-6949-49FF-AB09-8CD312CF8F2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</TotalTime>
  <Words>292</Words>
  <Application>Microsoft Office PowerPoint</Application>
  <PresentationFormat>Widescreen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 Randomised Evaluation of COVID-19 Therapy: the RECOVERY trial</vt:lpstr>
      <vt:lpstr>Randomisation</vt:lpstr>
      <vt:lpstr>Randomisation</vt:lpstr>
      <vt:lpstr>Randomisation</vt:lpstr>
      <vt:lpstr>Randomisation</vt:lpstr>
      <vt:lpstr>Randomisation</vt:lpstr>
      <vt:lpstr>Randomisation</vt:lpstr>
      <vt:lpstr>Randomisation</vt:lpstr>
      <vt:lpstr>Randomisation</vt:lpstr>
      <vt:lpstr>Problems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55</cp:revision>
  <cp:lastPrinted>2020-03-18T19:42:16Z</cp:lastPrinted>
  <dcterms:created xsi:type="dcterms:W3CDTF">2020-03-14T13:47:38Z</dcterms:created>
  <dcterms:modified xsi:type="dcterms:W3CDTF">2020-03-25T12:55:04Z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