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theme/theme1.xml" ContentType="application/vnd.openxmlformats-officedocument.theme+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commentAuthors.xml" ContentType="application/vnd.openxmlformats-officedocument.presentationml.commentAuthors+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86" r:id="rId3"/>
    <p:sldId id="287" r:id="rId4"/>
    <p:sldId id="288" r:id="rId5"/>
    <p:sldId id="289" r:id="rId6"/>
    <p:sldId id="290" r:id="rId7"/>
    <p:sldId id="291" r:id="rId8"/>
    <p:sldId id="292" r:id="rId9"/>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Farrell" initials="bF" lastIdx="10" clrIdx="0">
    <p:extLst>
      <p:ext uri="{19B8F6BF-5375-455C-9EA6-DF929625EA0E}">
        <p15:presenceInfo xmlns:p15="http://schemas.microsoft.com/office/powerpoint/2012/main" userId="e01b75462b230c8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6" autoAdjust="0"/>
    <p:restoredTop sz="94660"/>
  </p:normalViewPr>
  <p:slideViewPr>
    <p:cSldViewPr snapToGrid="0">
      <p:cViewPr varScale="1">
        <p:scale>
          <a:sx n="111" d="100"/>
          <a:sy n="111" d="100"/>
        </p:scale>
        <p:origin x="222" y="11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0E6D16-3778-4803-8F3D-B00B4B1F238E}" type="doc">
      <dgm:prSet loTypeId="urn:microsoft.com/office/officeart/2005/8/layout/hProcess10" loCatId="process" qsTypeId="urn:microsoft.com/office/officeart/2005/8/quickstyle/simple1" qsCatId="simple" csTypeId="urn:microsoft.com/office/officeart/2005/8/colors/accent1_2" csCatId="accent1" phldr="1"/>
      <dgm:spPr/>
      <dgm:t>
        <a:bodyPr/>
        <a:lstStyle/>
        <a:p>
          <a:endParaRPr lang="en-US"/>
        </a:p>
      </dgm:t>
    </dgm:pt>
    <dgm:pt modelId="{DE4456F4-3C84-4F48-89E6-ED6E4E94C0F1}">
      <dgm:prSet phldrT="[Text]"/>
      <dgm:spPr/>
      <dgm:t>
        <a:bodyPr/>
        <a:lstStyle/>
        <a:p>
          <a:r>
            <a:rPr lang="en-US" b="1" dirty="0"/>
            <a:t>Regulatory</a:t>
          </a:r>
        </a:p>
      </dgm:t>
    </dgm:pt>
    <dgm:pt modelId="{A8E639D4-A894-4804-8923-A81B6CF7BFE2}" type="parTrans" cxnId="{3708A9B9-FC55-476B-B655-00BBB3F07423}">
      <dgm:prSet/>
      <dgm:spPr/>
      <dgm:t>
        <a:bodyPr/>
        <a:lstStyle/>
        <a:p>
          <a:endParaRPr lang="en-US"/>
        </a:p>
      </dgm:t>
    </dgm:pt>
    <dgm:pt modelId="{07ED24BD-58D5-487C-8037-20F57061DE0B}" type="sibTrans" cxnId="{3708A9B9-FC55-476B-B655-00BBB3F07423}">
      <dgm:prSet/>
      <dgm:spPr/>
      <dgm:t>
        <a:bodyPr/>
        <a:lstStyle/>
        <a:p>
          <a:endParaRPr lang="en-US"/>
        </a:p>
      </dgm:t>
    </dgm:pt>
    <dgm:pt modelId="{C0D3D8BA-CDC2-4A47-8E67-C1C7602AF7A9}">
      <dgm:prSet phldrT="[Text]"/>
      <dgm:spPr/>
      <dgm:t>
        <a:bodyPr/>
        <a:lstStyle/>
        <a:p>
          <a:r>
            <a:rPr lang="en-US" dirty="0"/>
            <a:t>Nominate PI</a:t>
          </a:r>
        </a:p>
      </dgm:t>
    </dgm:pt>
    <dgm:pt modelId="{7B389259-E47A-42EE-86B0-6B3C82E8D7EA}" type="parTrans" cxnId="{E3739C41-49D8-4300-8E89-3DD67295208F}">
      <dgm:prSet/>
      <dgm:spPr/>
      <dgm:t>
        <a:bodyPr/>
        <a:lstStyle/>
        <a:p>
          <a:endParaRPr lang="en-US"/>
        </a:p>
      </dgm:t>
    </dgm:pt>
    <dgm:pt modelId="{EA9E10AB-58F0-4385-BD6D-A8CFBDA863AC}" type="sibTrans" cxnId="{E3739C41-49D8-4300-8E89-3DD67295208F}">
      <dgm:prSet/>
      <dgm:spPr/>
      <dgm:t>
        <a:bodyPr/>
        <a:lstStyle/>
        <a:p>
          <a:endParaRPr lang="en-US"/>
        </a:p>
      </dgm:t>
    </dgm:pt>
    <dgm:pt modelId="{E8196FB3-9897-4033-A5B4-C85970B044E3}">
      <dgm:prSet phldrT="[Text]"/>
      <dgm:spPr/>
      <dgm:t>
        <a:bodyPr/>
        <a:lstStyle/>
        <a:p>
          <a:r>
            <a:rPr lang="en-US" dirty="0"/>
            <a:t>Local R&amp;D approval/contract</a:t>
          </a:r>
        </a:p>
      </dgm:t>
    </dgm:pt>
    <dgm:pt modelId="{C73F59F6-7CCE-4FBE-BA74-4AD416FC89A7}" type="parTrans" cxnId="{D86E5605-7B00-4618-BBFF-1922A41A52A1}">
      <dgm:prSet/>
      <dgm:spPr/>
      <dgm:t>
        <a:bodyPr/>
        <a:lstStyle/>
        <a:p>
          <a:endParaRPr lang="en-US"/>
        </a:p>
      </dgm:t>
    </dgm:pt>
    <dgm:pt modelId="{B1EF4F0D-C8C3-4858-B6AA-53F616D99470}" type="sibTrans" cxnId="{D86E5605-7B00-4618-BBFF-1922A41A52A1}">
      <dgm:prSet/>
      <dgm:spPr/>
      <dgm:t>
        <a:bodyPr/>
        <a:lstStyle/>
        <a:p>
          <a:endParaRPr lang="en-US"/>
        </a:p>
      </dgm:t>
    </dgm:pt>
    <dgm:pt modelId="{9106DFC0-DB6E-40A8-B9F1-2A7487042355}">
      <dgm:prSet phldrT="[Text]"/>
      <dgm:spPr/>
      <dgm:t>
        <a:bodyPr/>
        <a:lstStyle/>
        <a:p>
          <a:r>
            <a:rPr lang="en-US" b="1" dirty="0"/>
            <a:t>Training</a:t>
          </a:r>
        </a:p>
      </dgm:t>
    </dgm:pt>
    <dgm:pt modelId="{67435BDE-48E1-467A-B080-5EB2C6F0B07E}" type="parTrans" cxnId="{5A837ADD-C248-4EDD-9557-A087FC224532}">
      <dgm:prSet/>
      <dgm:spPr/>
      <dgm:t>
        <a:bodyPr/>
        <a:lstStyle/>
        <a:p>
          <a:endParaRPr lang="en-US"/>
        </a:p>
      </dgm:t>
    </dgm:pt>
    <dgm:pt modelId="{92E5C131-6F40-40A0-919E-00F5774A9A3B}" type="sibTrans" cxnId="{5A837ADD-C248-4EDD-9557-A087FC224532}">
      <dgm:prSet/>
      <dgm:spPr/>
      <dgm:t>
        <a:bodyPr/>
        <a:lstStyle/>
        <a:p>
          <a:endParaRPr lang="en-US"/>
        </a:p>
      </dgm:t>
    </dgm:pt>
    <dgm:pt modelId="{24FF93E6-8338-4F61-846C-90BE9C157756}">
      <dgm:prSet phldrT="[Text]"/>
      <dgm:spPr/>
      <dgm:t>
        <a:bodyPr/>
        <a:lstStyle/>
        <a:p>
          <a:r>
            <a:rPr lang="en-US" dirty="0"/>
            <a:t>Consent</a:t>
          </a:r>
        </a:p>
      </dgm:t>
    </dgm:pt>
    <dgm:pt modelId="{B2F48A34-3EC8-4AB8-8B38-03954AC46881}" type="parTrans" cxnId="{CC8CA572-5993-440E-8A01-B18A99FC3195}">
      <dgm:prSet/>
      <dgm:spPr/>
      <dgm:t>
        <a:bodyPr/>
        <a:lstStyle/>
        <a:p>
          <a:endParaRPr lang="en-US"/>
        </a:p>
      </dgm:t>
    </dgm:pt>
    <dgm:pt modelId="{BC03D17C-4E7C-4FD6-B384-A0DDEBF8F02B}" type="sibTrans" cxnId="{CC8CA572-5993-440E-8A01-B18A99FC3195}">
      <dgm:prSet/>
      <dgm:spPr/>
      <dgm:t>
        <a:bodyPr/>
        <a:lstStyle/>
        <a:p>
          <a:endParaRPr lang="en-US"/>
        </a:p>
      </dgm:t>
    </dgm:pt>
    <dgm:pt modelId="{F817D294-5174-4F72-A30E-4CFC03E747C6}">
      <dgm:prSet phldrT="[Text]"/>
      <dgm:spPr/>
      <dgm:t>
        <a:bodyPr/>
        <a:lstStyle/>
        <a:p>
          <a:r>
            <a:rPr lang="en-US" dirty="0" err="1"/>
            <a:t>Randomisation</a:t>
          </a:r>
          <a:endParaRPr lang="en-US" dirty="0"/>
        </a:p>
      </dgm:t>
    </dgm:pt>
    <dgm:pt modelId="{9435E1BD-9ABF-48BF-A683-E18A51E501C7}" type="parTrans" cxnId="{633C8C6B-3676-41B5-95B2-368E49D15C6A}">
      <dgm:prSet/>
      <dgm:spPr/>
      <dgm:t>
        <a:bodyPr/>
        <a:lstStyle/>
        <a:p>
          <a:endParaRPr lang="en-US"/>
        </a:p>
      </dgm:t>
    </dgm:pt>
    <dgm:pt modelId="{CFCCCA25-40EE-4027-9659-E321348E33A5}" type="sibTrans" cxnId="{633C8C6B-3676-41B5-95B2-368E49D15C6A}">
      <dgm:prSet/>
      <dgm:spPr/>
      <dgm:t>
        <a:bodyPr/>
        <a:lstStyle/>
        <a:p>
          <a:endParaRPr lang="en-US"/>
        </a:p>
      </dgm:t>
    </dgm:pt>
    <dgm:pt modelId="{B31FF5E5-66A9-4FAA-8680-EC06553990B7}">
      <dgm:prSet phldrT="[Text]"/>
      <dgm:spPr/>
      <dgm:t>
        <a:bodyPr/>
        <a:lstStyle/>
        <a:p>
          <a:r>
            <a:rPr lang="en-US" b="1" dirty="0"/>
            <a:t>Team</a:t>
          </a:r>
        </a:p>
      </dgm:t>
    </dgm:pt>
    <dgm:pt modelId="{35D85C97-9F48-48D2-BC78-27434605E268}" type="parTrans" cxnId="{B92B2C9C-96C0-439D-B0CE-2425D6830754}">
      <dgm:prSet/>
      <dgm:spPr/>
      <dgm:t>
        <a:bodyPr/>
        <a:lstStyle/>
        <a:p>
          <a:endParaRPr lang="en-US"/>
        </a:p>
      </dgm:t>
    </dgm:pt>
    <dgm:pt modelId="{E9383291-826C-4C95-B0FA-76ED27E49136}" type="sibTrans" cxnId="{B92B2C9C-96C0-439D-B0CE-2425D6830754}">
      <dgm:prSet/>
      <dgm:spPr/>
      <dgm:t>
        <a:bodyPr/>
        <a:lstStyle/>
        <a:p>
          <a:endParaRPr lang="en-US"/>
        </a:p>
      </dgm:t>
    </dgm:pt>
    <dgm:pt modelId="{3793B2D7-5E2B-44EF-AA8E-CE68FADA9C03}">
      <dgm:prSet phldrT="[Text]"/>
      <dgm:spPr/>
      <dgm:t>
        <a:bodyPr/>
        <a:lstStyle/>
        <a:p>
          <a:r>
            <a:rPr lang="en-US" dirty="0"/>
            <a:t>Roles</a:t>
          </a:r>
        </a:p>
      </dgm:t>
    </dgm:pt>
    <dgm:pt modelId="{F4E1E4E1-C772-4E0A-A08C-A29436BABDA7}" type="parTrans" cxnId="{960F44AC-5A9D-4292-9F02-968529FFF23F}">
      <dgm:prSet/>
      <dgm:spPr/>
      <dgm:t>
        <a:bodyPr/>
        <a:lstStyle/>
        <a:p>
          <a:endParaRPr lang="en-US"/>
        </a:p>
      </dgm:t>
    </dgm:pt>
    <dgm:pt modelId="{AE5A1A2F-3708-4C2B-8A93-494589212B2B}" type="sibTrans" cxnId="{960F44AC-5A9D-4292-9F02-968529FFF23F}">
      <dgm:prSet/>
      <dgm:spPr/>
      <dgm:t>
        <a:bodyPr/>
        <a:lstStyle/>
        <a:p>
          <a:endParaRPr lang="en-US"/>
        </a:p>
      </dgm:t>
    </dgm:pt>
    <dgm:pt modelId="{29A08F5A-67D7-4475-B505-7E5DA0FA90ED}">
      <dgm:prSet phldrT="[Text]"/>
      <dgm:spPr/>
      <dgm:t>
        <a:bodyPr/>
        <a:lstStyle/>
        <a:p>
          <a:r>
            <a:rPr lang="en-US" dirty="0"/>
            <a:t>Capacity and redundancy</a:t>
          </a:r>
        </a:p>
      </dgm:t>
    </dgm:pt>
    <dgm:pt modelId="{B00C9CD1-921A-440C-A5D1-7A1527F16209}" type="parTrans" cxnId="{115FC897-232B-477B-8BD5-9F3E5C2004F0}">
      <dgm:prSet/>
      <dgm:spPr/>
      <dgm:t>
        <a:bodyPr/>
        <a:lstStyle/>
        <a:p>
          <a:endParaRPr lang="en-US"/>
        </a:p>
      </dgm:t>
    </dgm:pt>
    <dgm:pt modelId="{592DE9A2-0837-410F-9D22-618AE3EAB1C6}" type="sibTrans" cxnId="{115FC897-232B-477B-8BD5-9F3E5C2004F0}">
      <dgm:prSet/>
      <dgm:spPr/>
      <dgm:t>
        <a:bodyPr/>
        <a:lstStyle/>
        <a:p>
          <a:endParaRPr lang="en-US"/>
        </a:p>
      </dgm:t>
    </dgm:pt>
    <dgm:pt modelId="{94BD94E2-3811-4BEF-A35C-545EEDB35E23}">
      <dgm:prSet phldrT="[Text]"/>
      <dgm:spPr/>
      <dgm:t>
        <a:bodyPr/>
        <a:lstStyle/>
        <a:p>
          <a:r>
            <a:rPr lang="en-US" dirty="0"/>
            <a:t>Receive “green light” e-mail</a:t>
          </a:r>
        </a:p>
      </dgm:t>
    </dgm:pt>
    <dgm:pt modelId="{61D35A7A-BA2E-46F2-8169-555793C375A5}" type="parTrans" cxnId="{A9336AE9-9A3A-408C-B72A-39807B6E20BF}">
      <dgm:prSet/>
      <dgm:spPr/>
      <dgm:t>
        <a:bodyPr/>
        <a:lstStyle/>
        <a:p>
          <a:endParaRPr lang="en-US"/>
        </a:p>
      </dgm:t>
    </dgm:pt>
    <dgm:pt modelId="{D8D44923-FAAE-4E6B-8979-35851D9BB347}" type="sibTrans" cxnId="{A9336AE9-9A3A-408C-B72A-39807B6E20BF}">
      <dgm:prSet/>
      <dgm:spPr/>
      <dgm:t>
        <a:bodyPr/>
        <a:lstStyle/>
        <a:p>
          <a:endParaRPr lang="en-US"/>
        </a:p>
      </dgm:t>
    </dgm:pt>
    <dgm:pt modelId="{8D8026E8-1C68-409A-AD20-6F0753870F62}">
      <dgm:prSet phldrT="[Text]"/>
      <dgm:spPr/>
      <dgm:t>
        <a:bodyPr/>
        <a:lstStyle/>
        <a:p>
          <a:r>
            <a:rPr lang="en-US" dirty="0"/>
            <a:t>Follow-up</a:t>
          </a:r>
        </a:p>
      </dgm:t>
    </dgm:pt>
    <dgm:pt modelId="{9DFE9D0A-A101-42CA-AAF2-8DEF1519C828}" type="parTrans" cxnId="{53CA6E3B-10E9-45F2-989B-225E4745CBAC}">
      <dgm:prSet/>
      <dgm:spPr/>
      <dgm:t>
        <a:bodyPr/>
        <a:lstStyle/>
        <a:p>
          <a:endParaRPr lang="en-US"/>
        </a:p>
      </dgm:t>
    </dgm:pt>
    <dgm:pt modelId="{E41E0E7B-2931-49A2-80A8-DADAE910B3FD}" type="sibTrans" cxnId="{53CA6E3B-10E9-45F2-989B-225E4745CBAC}">
      <dgm:prSet/>
      <dgm:spPr/>
      <dgm:t>
        <a:bodyPr/>
        <a:lstStyle/>
        <a:p>
          <a:endParaRPr lang="en-US"/>
        </a:p>
      </dgm:t>
    </dgm:pt>
    <dgm:pt modelId="{085E3C9B-CF57-4B1E-A0B7-9F2572C9818F}">
      <dgm:prSet phldrT="[Text]"/>
      <dgm:spPr/>
      <dgm:t>
        <a:bodyPr/>
        <a:lstStyle/>
        <a:p>
          <a:r>
            <a:rPr lang="en-US" dirty="0"/>
            <a:t>Background</a:t>
          </a:r>
        </a:p>
      </dgm:t>
    </dgm:pt>
    <dgm:pt modelId="{3EB3527D-F9CB-4A75-832A-B14BE9FA9D9F}" type="parTrans" cxnId="{658C463F-02C3-4F2F-9511-873CA56665F6}">
      <dgm:prSet/>
      <dgm:spPr/>
      <dgm:t>
        <a:bodyPr/>
        <a:lstStyle/>
        <a:p>
          <a:endParaRPr lang="en-US"/>
        </a:p>
      </dgm:t>
    </dgm:pt>
    <dgm:pt modelId="{F39000E9-5129-4B01-BB74-548DAA34F7FC}" type="sibTrans" cxnId="{658C463F-02C3-4F2F-9511-873CA56665F6}">
      <dgm:prSet/>
      <dgm:spPr/>
      <dgm:t>
        <a:bodyPr/>
        <a:lstStyle/>
        <a:p>
          <a:endParaRPr lang="en-US"/>
        </a:p>
      </dgm:t>
    </dgm:pt>
    <dgm:pt modelId="{56CBE878-1674-46C0-A03A-15067BC9771E}" type="pres">
      <dgm:prSet presAssocID="{150E6D16-3778-4803-8F3D-B00B4B1F238E}" presName="Name0" presStyleCnt="0">
        <dgm:presLayoutVars>
          <dgm:dir/>
          <dgm:resizeHandles val="exact"/>
        </dgm:presLayoutVars>
      </dgm:prSet>
      <dgm:spPr/>
      <dgm:t>
        <a:bodyPr/>
        <a:lstStyle/>
        <a:p>
          <a:endParaRPr lang="en-US"/>
        </a:p>
      </dgm:t>
    </dgm:pt>
    <dgm:pt modelId="{38E4693A-C734-4119-8F41-1B0B15B88E12}" type="pres">
      <dgm:prSet presAssocID="{DE4456F4-3C84-4F48-89E6-ED6E4E94C0F1}" presName="composite" presStyleCnt="0"/>
      <dgm:spPr/>
    </dgm:pt>
    <dgm:pt modelId="{F6484854-EFB1-4CB7-96B1-F4589D144E65}" type="pres">
      <dgm:prSet presAssocID="{DE4456F4-3C84-4F48-89E6-ED6E4E94C0F1}" presName="imagSh" presStyleLbl="bgImgPlace1" presStyleIdx="0" presStyleCnt="3"/>
      <dgm:spPr/>
    </dgm:pt>
    <dgm:pt modelId="{0B89EC6F-FC78-4780-A5D1-711FED59FD9A}" type="pres">
      <dgm:prSet presAssocID="{DE4456F4-3C84-4F48-89E6-ED6E4E94C0F1}" presName="txNode" presStyleLbl="node1" presStyleIdx="0" presStyleCnt="3">
        <dgm:presLayoutVars>
          <dgm:bulletEnabled val="1"/>
        </dgm:presLayoutVars>
      </dgm:prSet>
      <dgm:spPr/>
      <dgm:t>
        <a:bodyPr/>
        <a:lstStyle/>
        <a:p>
          <a:endParaRPr lang="en-US"/>
        </a:p>
      </dgm:t>
    </dgm:pt>
    <dgm:pt modelId="{4FA916C9-1498-4D88-B303-206FD2F5472D}" type="pres">
      <dgm:prSet presAssocID="{07ED24BD-58D5-487C-8037-20F57061DE0B}" presName="sibTrans" presStyleLbl="sibTrans2D1" presStyleIdx="0" presStyleCnt="2"/>
      <dgm:spPr/>
      <dgm:t>
        <a:bodyPr/>
        <a:lstStyle/>
        <a:p>
          <a:endParaRPr lang="en-US"/>
        </a:p>
      </dgm:t>
    </dgm:pt>
    <dgm:pt modelId="{BA2C5DFD-0E49-4351-A8C7-86C26D5F8C3D}" type="pres">
      <dgm:prSet presAssocID="{07ED24BD-58D5-487C-8037-20F57061DE0B}" presName="connTx" presStyleLbl="sibTrans2D1" presStyleIdx="0" presStyleCnt="2"/>
      <dgm:spPr/>
      <dgm:t>
        <a:bodyPr/>
        <a:lstStyle/>
        <a:p>
          <a:endParaRPr lang="en-US"/>
        </a:p>
      </dgm:t>
    </dgm:pt>
    <dgm:pt modelId="{2D20A5AC-E39B-4E47-9AC6-F0FA0047F6B4}" type="pres">
      <dgm:prSet presAssocID="{9106DFC0-DB6E-40A8-B9F1-2A7487042355}" presName="composite" presStyleCnt="0"/>
      <dgm:spPr/>
    </dgm:pt>
    <dgm:pt modelId="{CAF57071-FA60-4D48-83E3-29795EE92C08}" type="pres">
      <dgm:prSet presAssocID="{9106DFC0-DB6E-40A8-B9F1-2A7487042355}" presName="imagSh" presStyleLbl="bgImgPlace1" presStyleIdx="1" presStyleCnt="3"/>
      <dgm:spPr/>
    </dgm:pt>
    <dgm:pt modelId="{60098C04-B770-43A2-96D6-51047F9DCBD8}" type="pres">
      <dgm:prSet presAssocID="{9106DFC0-DB6E-40A8-B9F1-2A7487042355}" presName="txNode" presStyleLbl="node1" presStyleIdx="1" presStyleCnt="3">
        <dgm:presLayoutVars>
          <dgm:bulletEnabled val="1"/>
        </dgm:presLayoutVars>
      </dgm:prSet>
      <dgm:spPr/>
      <dgm:t>
        <a:bodyPr/>
        <a:lstStyle/>
        <a:p>
          <a:endParaRPr lang="en-US"/>
        </a:p>
      </dgm:t>
    </dgm:pt>
    <dgm:pt modelId="{E0E7D671-46C9-4D63-81EF-F428516069B6}" type="pres">
      <dgm:prSet presAssocID="{92E5C131-6F40-40A0-919E-00F5774A9A3B}" presName="sibTrans" presStyleLbl="sibTrans2D1" presStyleIdx="1" presStyleCnt="2"/>
      <dgm:spPr/>
      <dgm:t>
        <a:bodyPr/>
        <a:lstStyle/>
        <a:p>
          <a:endParaRPr lang="en-US"/>
        </a:p>
      </dgm:t>
    </dgm:pt>
    <dgm:pt modelId="{0534EDDC-8E7D-40E2-AA0F-F00579D8E90D}" type="pres">
      <dgm:prSet presAssocID="{92E5C131-6F40-40A0-919E-00F5774A9A3B}" presName="connTx" presStyleLbl="sibTrans2D1" presStyleIdx="1" presStyleCnt="2"/>
      <dgm:spPr/>
      <dgm:t>
        <a:bodyPr/>
        <a:lstStyle/>
        <a:p>
          <a:endParaRPr lang="en-US"/>
        </a:p>
      </dgm:t>
    </dgm:pt>
    <dgm:pt modelId="{66360993-7918-49E8-A4B4-DDD33A8E1126}" type="pres">
      <dgm:prSet presAssocID="{B31FF5E5-66A9-4FAA-8680-EC06553990B7}" presName="composite" presStyleCnt="0"/>
      <dgm:spPr/>
    </dgm:pt>
    <dgm:pt modelId="{F99F1F0D-A591-478A-BD01-3AD18F782820}" type="pres">
      <dgm:prSet presAssocID="{B31FF5E5-66A9-4FAA-8680-EC06553990B7}" presName="imagSh" presStyleLbl="bgImgPlace1" presStyleIdx="2" presStyleCnt="3"/>
      <dgm:spPr/>
    </dgm:pt>
    <dgm:pt modelId="{EDD685C6-0356-4BAD-B4E8-365A701C05BC}" type="pres">
      <dgm:prSet presAssocID="{B31FF5E5-66A9-4FAA-8680-EC06553990B7}" presName="txNode" presStyleLbl="node1" presStyleIdx="2" presStyleCnt="3">
        <dgm:presLayoutVars>
          <dgm:bulletEnabled val="1"/>
        </dgm:presLayoutVars>
      </dgm:prSet>
      <dgm:spPr/>
      <dgm:t>
        <a:bodyPr/>
        <a:lstStyle/>
        <a:p>
          <a:endParaRPr lang="en-US"/>
        </a:p>
      </dgm:t>
    </dgm:pt>
  </dgm:ptLst>
  <dgm:cxnLst>
    <dgm:cxn modelId="{38E604B5-EB6A-4926-AA51-C15170C4DA8D}" type="presOf" srcId="{92E5C131-6F40-40A0-919E-00F5774A9A3B}" destId="{E0E7D671-46C9-4D63-81EF-F428516069B6}" srcOrd="0" destOrd="0" presId="urn:microsoft.com/office/officeart/2005/8/layout/hProcess10"/>
    <dgm:cxn modelId="{6B1F48BC-77D0-4DEA-A826-9AA1D3FCCCB5}" type="presOf" srcId="{B31FF5E5-66A9-4FAA-8680-EC06553990B7}" destId="{EDD685C6-0356-4BAD-B4E8-365A701C05BC}" srcOrd="0" destOrd="0" presId="urn:microsoft.com/office/officeart/2005/8/layout/hProcess10"/>
    <dgm:cxn modelId="{282D1663-1AFD-41A6-B788-F90A1439DBF7}" type="presOf" srcId="{07ED24BD-58D5-487C-8037-20F57061DE0B}" destId="{BA2C5DFD-0E49-4351-A8C7-86C26D5F8C3D}" srcOrd="1" destOrd="0" presId="urn:microsoft.com/office/officeart/2005/8/layout/hProcess10"/>
    <dgm:cxn modelId="{CC8CA572-5993-440E-8A01-B18A99FC3195}" srcId="{9106DFC0-DB6E-40A8-B9F1-2A7487042355}" destId="{24FF93E6-8338-4F61-846C-90BE9C157756}" srcOrd="1" destOrd="0" parTransId="{B2F48A34-3EC8-4AB8-8B38-03954AC46881}" sibTransId="{BC03D17C-4E7C-4FD6-B384-A0DDEBF8F02B}"/>
    <dgm:cxn modelId="{E7C023CE-FB79-4647-879E-D8EF8698FAFB}" type="presOf" srcId="{085E3C9B-CF57-4B1E-A0B7-9F2572C9818F}" destId="{60098C04-B770-43A2-96D6-51047F9DCBD8}" srcOrd="0" destOrd="1" presId="urn:microsoft.com/office/officeart/2005/8/layout/hProcess10"/>
    <dgm:cxn modelId="{F970E776-BBE4-4AA9-87ED-33314CE61E27}" type="presOf" srcId="{3793B2D7-5E2B-44EF-AA8E-CE68FADA9C03}" destId="{EDD685C6-0356-4BAD-B4E8-365A701C05BC}" srcOrd="0" destOrd="1" presId="urn:microsoft.com/office/officeart/2005/8/layout/hProcess10"/>
    <dgm:cxn modelId="{633C8C6B-3676-41B5-95B2-368E49D15C6A}" srcId="{9106DFC0-DB6E-40A8-B9F1-2A7487042355}" destId="{F817D294-5174-4F72-A30E-4CFC03E747C6}" srcOrd="2" destOrd="0" parTransId="{9435E1BD-9ABF-48BF-A683-E18A51E501C7}" sibTransId="{CFCCCA25-40EE-4027-9659-E321348E33A5}"/>
    <dgm:cxn modelId="{D86E5605-7B00-4618-BBFF-1922A41A52A1}" srcId="{DE4456F4-3C84-4F48-89E6-ED6E4E94C0F1}" destId="{E8196FB3-9897-4033-A5B4-C85970B044E3}" srcOrd="1" destOrd="0" parTransId="{C73F59F6-7CCE-4FBE-BA74-4AD416FC89A7}" sibTransId="{B1EF4F0D-C8C3-4858-B6AA-53F616D99470}"/>
    <dgm:cxn modelId="{B92B2C9C-96C0-439D-B0CE-2425D6830754}" srcId="{150E6D16-3778-4803-8F3D-B00B4B1F238E}" destId="{B31FF5E5-66A9-4FAA-8680-EC06553990B7}" srcOrd="2" destOrd="0" parTransId="{35D85C97-9F48-48D2-BC78-27434605E268}" sibTransId="{E9383291-826C-4C95-B0FA-76ED27E49136}"/>
    <dgm:cxn modelId="{325FFB92-9FCD-4B85-8179-3134D8376209}" type="presOf" srcId="{8D8026E8-1C68-409A-AD20-6F0753870F62}" destId="{60098C04-B770-43A2-96D6-51047F9DCBD8}" srcOrd="0" destOrd="4" presId="urn:microsoft.com/office/officeart/2005/8/layout/hProcess10"/>
    <dgm:cxn modelId="{67609ED2-663D-4EEA-81E5-7FF4BF31078D}" type="presOf" srcId="{150E6D16-3778-4803-8F3D-B00B4B1F238E}" destId="{56CBE878-1674-46C0-A03A-15067BC9771E}" srcOrd="0" destOrd="0" presId="urn:microsoft.com/office/officeart/2005/8/layout/hProcess10"/>
    <dgm:cxn modelId="{960F44AC-5A9D-4292-9F02-968529FFF23F}" srcId="{B31FF5E5-66A9-4FAA-8680-EC06553990B7}" destId="{3793B2D7-5E2B-44EF-AA8E-CE68FADA9C03}" srcOrd="0" destOrd="0" parTransId="{F4E1E4E1-C772-4E0A-A08C-A29436BABDA7}" sibTransId="{AE5A1A2F-3708-4C2B-8A93-494589212B2B}"/>
    <dgm:cxn modelId="{3C20D746-4068-4662-A475-E806E6E411DD}" type="presOf" srcId="{E8196FB3-9897-4033-A5B4-C85970B044E3}" destId="{0B89EC6F-FC78-4780-A5D1-711FED59FD9A}" srcOrd="0" destOrd="2" presId="urn:microsoft.com/office/officeart/2005/8/layout/hProcess10"/>
    <dgm:cxn modelId="{D5E5E8EF-40D6-4E98-BF74-374DD4790929}" type="presOf" srcId="{94BD94E2-3811-4BEF-A35C-545EEDB35E23}" destId="{0B89EC6F-FC78-4780-A5D1-711FED59FD9A}" srcOrd="0" destOrd="3" presId="urn:microsoft.com/office/officeart/2005/8/layout/hProcess10"/>
    <dgm:cxn modelId="{658C463F-02C3-4F2F-9511-873CA56665F6}" srcId="{9106DFC0-DB6E-40A8-B9F1-2A7487042355}" destId="{085E3C9B-CF57-4B1E-A0B7-9F2572C9818F}" srcOrd="0" destOrd="0" parTransId="{3EB3527D-F9CB-4A75-832A-B14BE9FA9D9F}" sibTransId="{F39000E9-5129-4B01-BB74-548DAA34F7FC}"/>
    <dgm:cxn modelId="{FE1CDDED-F036-4C3A-ADAF-AD3E32439FE7}" type="presOf" srcId="{92E5C131-6F40-40A0-919E-00F5774A9A3B}" destId="{0534EDDC-8E7D-40E2-AA0F-F00579D8E90D}" srcOrd="1" destOrd="0" presId="urn:microsoft.com/office/officeart/2005/8/layout/hProcess10"/>
    <dgm:cxn modelId="{53CA6E3B-10E9-45F2-989B-225E4745CBAC}" srcId="{9106DFC0-DB6E-40A8-B9F1-2A7487042355}" destId="{8D8026E8-1C68-409A-AD20-6F0753870F62}" srcOrd="3" destOrd="0" parTransId="{9DFE9D0A-A101-42CA-AAF2-8DEF1519C828}" sibTransId="{E41E0E7B-2931-49A2-80A8-DADAE910B3FD}"/>
    <dgm:cxn modelId="{D48EB15C-9BCB-45EA-9A64-B3C2BDE3E4F0}" type="presOf" srcId="{9106DFC0-DB6E-40A8-B9F1-2A7487042355}" destId="{60098C04-B770-43A2-96D6-51047F9DCBD8}" srcOrd="0" destOrd="0" presId="urn:microsoft.com/office/officeart/2005/8/layout/hProcess10"/>
    <dgm:cxn modelId="{E3739C41-49D8-4300-8E89-3DD67295208F}" srcId="{DE4456F4-3C84-4F48-89E6-ED6E4E94C0F1}" destId="{C0D3D8BA-CDC2-4A47-8E67-C1C7602AF7A9}" srcOrd="0" destOrd="0" parTransId="{7B389259-E47A-42EE-86B0-6B3C82E8D7EA}" sibTransId="{EA9E10AB-58F0-4385-BD6D-A8CFBDA863AC}"/>
    <dgm:cxn modelId="{D987C2C5-7DB2-466E-ADD8-4CD7067D18E5}" type="presOf" srcId="{C0D3D8BA-CDC2-4A47-8E67-C1C7602AF7A9}" destId="{0B89EC6F-FC78-4780-A5D1-711FED59FD9A}" srcOrd="0" destOrd="1" presId="urn:microsoft.com/office/officeart/2005/8/layout/hProcess10"/>
    <dgm:cxn modelId="{B681C8D3-701B-41A9-934F-F7C7CB3038C6}" type="presOf" srcId="{07ED24BD-58D5-487C-8037-20F57061DE0B}" destId="{4FA916C9-1498-4D88-B303-206FD2F5472D}" srcOrd="0" destOrd="0" presId="urn:microsoft.com/office/officeart/2005/8/layout/hProcess10"/>
    <dgm:cxn modelId="{A9336AE9-9A3A-408C-B72A-39807B6E20BF}" srcId="{DE4456F4-3C84-4F48-89E6-ED6E4E94C0F1}" destId="{94BD94E2-3811-4BEF-A35C-545EEDB35E23}" srcOrd="2" destOrd="0" parTransId="{61D35A7A-BA2E-46F2-8169-555793C375A5}" sibTransId="{D8D44923-FAAE-4E6B-8979-35851D9BB347}"/>
    <dgm:cxn modelId="{32CA652C-956D-40E1-AF90-47572986B5DA}" type="presOf" srcId="{29A08F5A-67D7-4475-B505-7E5DA0FA90ED}" destId="{EDD685C6-0356-4BAD-B4E8-365A701C05BC}" srcOrd="0" destOrd="2" presId="urn:microsoft.com/office/officeart/2005/8/layout/hProcess10"/>
    <dgm:cxn modelId="{284ABC87-1228-49DF-AE2A-3F30528B8D4C}" type="presOf" srcId="{DE4456F4-3C84-4F48-89E6-ED6E4E94C0F1}" destId="{0B89EC6F-FC78-4780-A5D1-711FED59FD9A}" srcOrd="0" destOrd="0" presId="urn:microsoft.com/office/officeart/2005/8/layout/hProcess10"/>
    <dgm:cxn modelId="{88AC5633-23A5-42D3-9257-07DBE9789C16}" type="presOf" srcId="{24FF93E6-8338-4F61-846C-90BE9C157756}" destId="{60098C04-B770-43A2-96D6-51047F9DCBD8}" srcOrd="0" destOrd="2" presId="urn:microsoft.com/office/officeart/2005/8/layout/hProcess10"/>
    <dgm:cxn modelId="{BCEC5C5E-BBB6-4832-B0C2-C2E12E833D7E}" type="presOf" srcId="{F817D294-5174-4F72-A30E-4CFC03E747C6}" destId="{60098C04-B770-43A2-96D6-51047F9DCBD8}" srcOrd="0" destOrd="3" presId="urn:microsoft.com/office/officeart/2005/8/layout/hProcess10"/>
    <dgm:cxn modelId="{115FC897-232B-477B-8BD5-9F3E5C2004F0}" srcId="{B31FF5E5-66A9-4FAA-8680-EC06553990B7}" destId="{29A08F5A-67D7-4475-B505-7E5DA0FA90ED}" srcOrd="1" destOrd="0" parTransId="{B00C9CD1-921A-440C-A5D1-7A1527F16209}" sibTransId="{592DE9A2-0837-410F-9D22-618AE3EAB1C6}"/>
    <dgm:cxn modelId="{5A837ADD-C248-4EDD-9557-A087FC224532}" srcId="{150E6D16-3778-4803-8F3D-B00B4B1F238E}" destId="{9106DFC0-DB6E-40A8-B9F1-2A7487042355}" srcOrd="1" destOrd="0" parTransId="{67435BDE-48E1-467A-B080-5EB2C6F0B07E}" sibTransId="{92E5C131-6F40-40A0-919E-00F5774A9A3B}"/>
    <dgm:cxn modelId="{3708A9B9-FC55-476B-B655-00BBB3F07423}" srcId="{150E6D16-3778-4803-8F3D-B00B4B1F238E}" destId="{DE4456F4-3C84-4F48-89E6-ED6E4E94C0F1}" srcOrd="0" destOrd="0" parTransId="{A8E639D4-A894-4804-8923-A81B6CF7BFE2}" sibTransId="{07ED24BD-58D5-487C-8037-20F57061DE0B}"/>
    <dgm:cxn modelId="{C495E859-A115-4912-9396-36E7860A34C8}" type="presParOf" srcId="{56CBE878-1674-46C0-A03A-15067BC9771E}" destId="{38E4693A-C734-4119-8F41-1B0B15B88E12}" srcOrd="0" destOrd="0" presId="urn:microsoft.com/office/officeart/2005/8/layout/hProcess10"/>
    <dgm:cxn modelId="{D537AC50-AD6C-46EF-BD09-B1ED4766E59B}" type="presParOf" srcId="{38E4693A-C734-4119-8F41-1B0B15B88E12}" destId="{F6484854-EFB1-4CB7-96B1-F4589D144E65}" srcOrd="0" destOrd="0" presId="urn:microsoft.com/office/officeart/2005/8/layout/hProcess10"/>
    <dgm:cxn modelId="{88D18E15-359C-41BF-BE65-FDFBE02D66E4}" type="presParOf" srcId="{38E4693A-C734-4119-8F41-1B0B15B88E12}" destId="{0B89EC6F-FC78-4780-A5D1-711FED59FD9A}" srcOrd="1" destOrd="0" presId="urn:microsoft.com/office/officeart/2005/8/layout/hProcess10"/>
    <dgm:cxn modelId="{2C75539B-2F84-414D-93E6-E84EC59632E6}" type="presParOf" srcId="{56CBE878-1674-46C0-A03A-15067BC9771E}" destId="{4FA916C9-1498-4D88-B303-206FD2F5472D}" srcOrd="1" destOrd="0" presId="urn:microsoft.com/office/officeart/2005/8/layout/hProcess10"/>
    <dgm:cxn modelId="{80EBC116-9AB6-42C6-A899-BD1976ABFEAF}" type="presParOf" srcId="{4FA916C9-1498-4D88-B303-206FD2F5472D}" destId="{BA2C5DFD-0E49-4351-A8C7-86C26D5F8C3D}" srcOrd="0" destOrd="0" presId="urn:microsoft.com/office/officeart/2005/8/layout/hProcess10"/>
    <dgm:cxn modelId="{AD0EA852-79F9-4A75-AAF9-24BC932020CC}" type="presParOf" srcId="{56CBE878-1674-46C0-A03A-15067BC9771E}" destId="{2D20A5AC-E39B-4E47-9AC6-F0FA0047F6B4}" srcOrd="2" destOrd="0" presId="urn:microsoft.com/office/officeart/2005/8/layout/hProcess10"/>
    <dgm:cxn modelId="{F385A2E2-B889-443B-A078-7C0B477101A6}" type="presParOf" srcId="{2D20A5AC-E39B-4E47-9AC6-F0FA0047F6B4}" destId="{CAF57071-FA60-4D48-83E3-29795EE92C08}" srcOrd="0" destOrd="0" presId="urn:microsoft.com/office/officeart/2005/8/layout/hProcess10"/>
    <dgm:cxn modelId="{BF01F817-FEC1-4B72-ADDF-9528503E7AC9}" type="presParOf" srcId="{2D20A5AC-E39B-4E47-9AC6-F0FA0047F6B4}" destId="{60098C04-B770-43A2-96D6-51047F9DCBD8}" srcOrd="1" destOrd="0" presId="urn:microsoft.com/office/officeart/2005/8/layout/hProcess10"/>
    <dgm:cxn modelId="{6D3ED888-6862-47B5-90EF-4589803C4270}" type="presParOf" srcId="{56CBE878-1674-46C0-A03A-15067BC9771E}" destId="{E0E7D671-46C9-4D63-81EF-F428516069B6}" srcOrd="3" destOrd="0" presId="urn:microsoft.com/office/officeart/2005/8/layout/hProcess10"/>
    <dgm:cxn modelId="{66DD642A-D927-45AE-B690-ABF36072E5A2}" type="presParOf" srcId="{E0E7D671-46C9-4D63-81EF-F428516069B6}" destId="{0534EDDC-8E7D-40E2-AA0F-F00579D8E90D}" srcOrd="0" destOrd="0" presId="urn:microsoft.com/office/officeart/2005/8/layout/hProcess10"/>
    <dgm:cxn modelId="{515FAEA1-DB03-4FD8-A6CD-DF2ECE863ECF}" type="presParOf" srcId="{56CBE878-1674-46C0-A03A-15067BC9771E}" destId="{66360993-7918-49E8-A4B4-DDD33A8E1126}" srcOrd="4" destOrd="0" presId="urn:microsoft.com/office/officeart/2005/8/layout/hProcess10"/>
    <dgm:cxn modelId="{032827AD-6B53-4360-8C22-7717B93D8DCF}" type="presParOf" srcId="{66360993-7918-49E8-A4B4-DDD33A8E1126}" destId="{F99F1F0D-A591-478A-BD01-3AD18F782820}" srcOrd="0" destOrd="0" presId="urn:microsoft.com/office/officeart/2005/8/layout/hProcess10"/>
    <dgm:cxn modelId="{183B8D2B-2943-40F9-9824-03D0045400DA}" type="presParOf" srcId="{66360993-7918-49E8-A4B4-DDD33A8E1126}" destId="{EDD685C6-0356-4BAD-B4E8-365A701C05BC}"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484854-EFB1-4CB7-96B1-F4589D144E65}">
      <dsp:nvSpPr>
        <dsp:cNvPr id="0" name=""/>
        <dsp:cNvSpPr/>
      </dsp:nvSpPr>
      <dsp:spPr>
        <a:xfrm>
          <a:off x="5559" y="194695"/>
          <a:ext cx="2619092" cy="2619092"/>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B89EC6F-FC78-4780-A5D1-711FED59FD9A}">
      <dsp:nvSpPr>
        <dsp:cNvPr id="0" name=""/>
        <dsp:cNvSpPr/>
      </dsp:nvSpPr>
      <dsp:spPr>
        <a:xfrm>
          <a:off x="431923" y="1766150"/>
          <a:ext cx="2619092" cy="26190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b="1" kern="1200" dirty="0"/>
            <a:t>Regulatory</a:t>
          </a:r>
        </a:p>
        <a:p>
          <a:pPr marL="228600" lvl="1" indent="-228600" algn="l" defTabSz="933450">
            <a:lnSpc>
              <a:spcPct val="90000"/>
            </a:lnSpc>
            <a:spcBef>
              <a:spcPct val="0"/>
            </a:spcBef>
            <a:spcAft>
              <a:spcPct val="15000"/>
            </a:spcAft>
            <a:buChar char="••"/>
          </a:pPr>
          <a:r>
            <a:rPr lang="en-US" sz="2100" kern="1200" dirty="0"/>
            <a:t>Nominate PI</a:t>
          </a:r>
        </a:p>
        <a:p>
          <a:pPr marL="228600" lvl="1" indent="-228600" algn="l" defTabSz="933450">
            <a:lnSpc>
              <a:spcPct val="90000"/>
            </a:lnSpc>
            <a:spcBef>
              <a:spcPct val="0"/>
            </a:spcBef>
            <a:spcAft>
              <a:spcPct val="15000"/>
            </a:spcAft>
            <a:buChar char="••"/>
          </a:pPr>
          <a:r>
            <a:rPr lang="en-US" sz="2100" kern="1200" dirty="0"/>
            <a:t>Local R&amp;D approval/contract</a:t>
          </a:r>
        </a:p>
        <a:p>
          <a:pPr marL="228600" lvl="1" indent="-228600" algn="l" defTabSz="933450">
            <a:lnSpc>
              <a:spcPct val="90000"/>
            </a:lnSpc>
            <a:spcBef>
              <a:spcPct val="0"/>
            </a:spcBef>
            <a:spcAft>
              <a:spcPct val="15000"/>
            </a:spcAft>
            <a:buChar char="••"/>
          </a:pPr>
          <a:r>
            <a:rPr lang="en-US" sz="2100" kern="1200" dirty="0"/>
            <a:t>Receive “green light” e-mail</a:t>
          </a:r>
        </a:p>
      </dsp:txBody>
      <dsp:txXfrm>
        <a:off x="508634" y="1842861"/>
        <a:ext cx="2465670" cy="2465670"/>
      </dsp:txXfrm>
    </dsp:sp>
    <dsp:sp modelId="{4FA916C9-1498-4D88-B303-206FD2F5472D}">
      <dsp:nvSpPr>
        <dsp:cNvPr id="0" name=""/>
        <dsp:cNvSpPr/>
      </dsp:nvSpPr>
      <dsp:spPr>
        <a:xfrm>
          <a:off x="3129146" y="1189575"/>
          <a:ext cx="504495" cy="6293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3129146" y="1315441"/>
        <a:ext cx="353147" cy="377599"/>
      </dsp:txXfrm>
    </dsp:sp>
    <dsp:sp modelId="{CAF57071-FA60-4D48-83E3-29795EE92C08}">
      <dsp:nvSpPr>
        <dsp:cNvPr id="0" name=""/>
        <dsp:cNvSpPr/>
      </dsp:nvSpPr>
      <dsp:spPr>
        <a:xfrm>
          <a:off x="4066065" y="194695"/>
          <a:ext cx="2619092" cy="2619092"/>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0098C04-B770-43A2-96D6-51047F9DCBD8}">
      <dsp:nvSpPr>
        <dsp:cNvPr id="0" name=""/>
        <dsp:cNvSpPr/>
      </dsp:nvSpPr>
      <dsp:spPr>
        <a:xfrm>
          <a:off x="4492429" y="1766150"/>
          <a:ext cx="2619092" cy="26190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b="1" kern="1200" dirty="0"/>
            <a:t>Training</a:t>
          </a:r>
        </a:p>
        <a:p>
          <a:pPr marL="228600" lvl="1" indent="-228600" algn="l" defTabSz="933450">
            <a:lnSpc>
              <a:spcPct val="90000"/>
            </a:lnSpc>
            <a:spcBef>
              <a:spcPct val="0"/>
            </a:spcBef>
            <a:spcAft>
              <a:spcPct val="15000"/>
            </a:spcAft>
            <a:buChar char="••"/>
          </a:pPr>
          <a:r>
            <a:rPr lang="en-US" sz="2100" kern="1200" dirty="0"/>
            <a:t>Background</a:t>
          </a:r>
        </a:p>
        <a:p>
          <a:pPr marL="228600" lvl="1" indent="-228600" algn="l" defTabSz="933450">
            <a:lnSpc>
              <a:spcPct val="90000"/>
            </a:lnSpc>
            <a:spcBef>
              <a:spcPct val="0"/>
            </a:spcBef>
            <a:spcAft>
              <a:spcPct val="15000"/>
            </a:spcAft>
            <a:buChar char="••"/>
          </a:pPr>
          <a:r>
            <a:rPr lang="en-US" sz="2100" kern="1200" dirty="0"/>
            <a:t>Consent</a:t>
          </a:r>
        </a:p>
        <a:p>
          <a:pPr marL="228600" lvl="1" indent="-228600" algn="l" defTabSz="933450">
            <a:lnSpc>
              <a:spcPct val="90000"/>
            </a:lnSpc>
            <a:spcBef>
              <a:spcPct val="0"/>
            </a:spcBef>
            <a:spcAft>
              <a:spcPct val="15000"/>
            </a:spcAft>
            <a:buChar char="••"/>
          </a:pPr>
          <a:r>
            <a:rPr lang="en-US" sz="2100" kern="1200" dirty="0" err="1"/>
            <a:t>Randomisation</a:t>
          </a:r>
          <a:endParaRPr lang="en-US" sz="2100" kern="1200" dirty="0"/>
        </a:p>
        <a:p>
          <a:pPr marL="228600" lvl="1" indent="-228600" algn="l" defTabSz="933450">
            <a:lnSpc>
              <a:spcPct val="90000"/>
            </a:lnSpc>
            <a:spcBef>
              <a:spcPct val="0"/>
            </a:spcBef>
            <a:spcAft>
              <a:spcPct val="15000"/>
            </a:spcAft>
            <a:buChar char="••"/>
          </a:pPr>
          <a:r>
            <a:rPr lang="en-US" sz="2100" kern="1200" dirty="0"/>
            <a:t>Follow-up</a:t>
          </a:r>
        </a:p>
      </dsp:txBody>
      <dsp:txXfrm>
        <a:off x="4569140" y="1842861"/>
        <a:ext cx="2465670" cy="2465670"/>
      </dsp:txXfrm>
    </dsp:sp>
    <dsp:sp modelId="{E0E7D671-46C9-4D63-81EF-F428516069B6}">
      <dsp:nvSpPr>
        <dsp:cNvPr id="0" name=""/>
        <dsp:cNvSpPr/>
      </dsp:nvSpPr>
      <dsp:spPr>
        <a:xfrm>
          <a:off x="7189653" y="1189575"/>
          <a:ext cx="504495" cy="6293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7189653" y="1315441"/>
        <a:ext cx="353147" cy="377599"/>
      </dsp:txXfrm>
    </dsp:sp>
    <dsp:sp modelId="{F99F1F0D-A591-478A-BD01-3AD18F782820}">
      <dsp:nvSpPr>
        <dsp:cNvPr id="0" name=""/>
        <dsp:cNvSpPr/>
      </dsp:nvSpPr>
      <dsp:spPr>
        <a:xfrm>
          <a:off x="8126572" y="194695"/>
          <a:ext cx="2619092" cy="2619092"/>
        </a:xfrm>
        <a:prstGeom prst="roundRect">
          <a:avLst>
            <a:gd name="adj" fmla="val 1000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DD685C6-0356-4BAD-B4E8-365A701C05BC}">
      <dsp:nvSpPr>
        <dsp:cNvPr id="0" name=""/>
        <dsp:cNvSpPr/>
      </dsp:nvSpPr>
      <dsp:spPr>
        <a:xfrm>
          <a:off x="8552936" y="1766150"/>
          <a:ext cx="2619092" cy="261909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b="1" kern="1200" dirty="0"/>
            <a:t>Team</a:t>
          </a:r>
        </a:p>
        <a:p>
          <a:pPr marL="228600" lvl="1" indent="-228600" algn="l" defTabSz="933450">
            <a:lnSpc>
              <a:spcPct val="90000"/>
            </a:lnSpc>
            <a:spcBef>
              <a:spcPct val="0"/>
            </a:spcBef>
            <a:spcAft>
              <a:spcPct val="15000"/>
            </a:spcAft>
            <a:buChar char="••"/>
          </a:pPr>
          <a:r>
            <a:rPr lang="en-US" sz="2100" kern="1200" dirty="0"/>
            <a:t>Roles</a:t>
          </a:r>
        </a:p>
        <a:p>
          <a:pPr marL="228600" lvl="1" indent="-228600" algn="l" defTabSz="933450">
            <a:lnSpc>
              <a:spcPct val="90000"/>
            </a:lnSpc>
            <a:spcBef>
              <a:spcPct val="0"/>
            </a:spcBef>
            <a:spcAft>
              <a:spcPct val="15000"/>
            </a:spcAft>
            <a:buChar char="••"/>
          </a:pPr>
          <a:r>
            <a:rPr lang="en-US" sz="2100" kern="1200" dirty="0"/>
            <a:t>Capacity and redundancy</a:t>
          </a:r>
        </a:p>
      </dsp:txBody>
      <dsp:txXfrm>
        <a:off x="8629647" y="1842861"/>
        <a:ext cx="2465670" cy="246567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23/03/2020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23/03/2020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23/03/2020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23/03/2020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23/03/2020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23/03/2020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23/03/2020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Randomised Evaluation of COVID-19 Therapy:</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Site Set-up</a:t>
            </a:r>
          </a:p>
          <a:p>
            <a:endParaRPr lang="en-GB" b="1" dirty="0"/>
          </a:p>
        </p:txBody>
      </p:sp>
      <p:pic>
        <p:nvPicPr>
          <p:cNvPr id="6" name="Picture 5"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104810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Steps to starting RECOVERY at your site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35997076"/>
              </p:ext>
            </p:extLst>
          </p:nvPr>
        </p:nvGraphicFramePr>
        <p:xfrm>
          <a:off x="504825" y="1597025"/>
          <a:ext cx="11177588" cy="45799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74297" y="1452907"/>
            <a:ext cx="2268747" cy="2268747"/>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158596" y="1919632"/>
            <a:ext cx="1450558" cy="1407775"/>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144000" y="1919632"/>
            <a:ext cx="1677568" cy="1538047"/>
          </a:xfrm>
          <a:prstGeom prst="rect">
            <a:avLst/>
          </a:prstGeom>
        </p:spPr>
      </p:pic>
    </p:spTree>
    <p:extLst>
      <p:ext uri="{BB962C8B-B14F-4D97-AF65-F5344CB8AC3E}">
        <p14:creationId xmlns:p14="http://schemas.microsoft.com/office/powerpoint/2010/main" val="2416395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Regulatory</a:t>
            </a:r>
          </a:p>
        </p:txBody>
      </p:sp>
      <p:sp>
        <p:nvSpPr>
          <p:cNvPr id="3" name="Content Placeholder 2"/>
          <p:cNvSpPr>
            <a:spLocks noGrp="1"/>
          </p:cNvSpPr>
          <p:nvPr>
            <p:ph idx="1"/>
          </p:nvPr>
        </p:nvSpPr>
        <p:spPr/>
        <p:txBody>
          <a:bodyPr/>
          <a:lstStyle/>
          <a:p>
            <a:r>
              <a:rPr lang="en-GB" dirty="0"/>
              <a:t>RECOVERY trial is </a:t>
            </a:r>
            <a:r>
              <a:rPr lang="en-GB" b="1" dirty="0"/>
              <a:t>high-priority public health </a:t>
            </a:r>
            <a:r>
              <a:rPr lang="en-GB" dirty="0"/>
              <a:t>trial and should take priority</a:t>
            </a:r>
          </a:p>
          <a:p>
            <a:r>
              <a:rPr lang="en-GB" dirty="0"/>
              <a:t>RECOVERY is on CRN portfolio and your LCRN (or devolved nation equivalent) will support rapid trial set-up</a:t>
            </a:r>
          </a:p>
          <a:p>
            <a:r>
              <a:rPr lang="en-GB" dirty="0"/>
              <a:t>All required documents and FAQs are available on the trial website (</a:t>
            </a:r>
            <a:r>
              <a:rPr lang="en-GB" b="1" dirty="0">
                <a:solidFill>
                  <a:srgbClr val="9E3159"/>
                </a:solidFill>
              </a:rPr>
              <a:t>www.recoverytrial.net</a:t>
            </a:r>
            <a:r>
              <a:rPr lang="en-GB" dirty="0"/>
              <a:t>)</a:t>
            </a:r>
          </a:p>
          <a:p>
            <a:r>
              <a:rPr lang="en-GB" dirty="0"/>
              <a:t>Pharmacy Assurance and FAQs section on website</a:t>
            </a:r>
          </a:p>
          <a:p>
            <a:r>
              <a:rPr lang="en-GB" dirty="0"/>
              <a:t>No negotiation on contract (standard </a:t>
            </a:r>
            <a:r>
              <a:rPr lang="en-GB" dirty="0" err="1"/>
              <a:t>mNCA</a:t>
            </a:r>
            <a:r>
              <a:rPr lang="en-GB" dirty="0"/>
              <a:t>) and contract pre-signed by sponsor available on website</a:t>
            </a:r>
          </a:p>
          <a:p>
            <a:r>
              <a:rPr lang="en-GB" dirty="0"/>
              <a:t>Send confirmation of Capacity and Capability, and fully executed contract (or e-mail from signatory) to </a:t>
            </a:r>
            <a:r>
              <a:rPr lang="en-GB" b="1" dirty="0">
                <a:solidFill>
                  <a:srgbClr val="9E3159"/>
                </a:solidFill>
              </a:rPr>
              <a:t>recoverytrial@ndph.ox.ac.uk</a:t>
            </a:r>
          </a:p>
          <a:p>
            <a:endParaRPr lang="en-GB" dirty="0"/>
          </a:p>
        </p:txBody>
      </p:sp>
    </p:spTree>
    <p:extLst>
      <p:ext uri="{BB962C8B-B14F-4D97-AF65-F5344CB8AC3E}">
        <p14:creationId xmlns:p14="http://schemas.microsoft.com/office/powerpoint/2010/main" val="29852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Training</a:t>
            </a:r>
          </a:p>
        </p:txBody>
      </p:sp>
      <p:sp>
        <p:nvSpPr>
          <p:cNvPr id="3" name="Content Placeholder 2"/>
          <p:cNvSpPr>
            <a:spLocks noGrp="1"/>
          </p:cNvSpPr>
          <p:nvPr>
            <p:ph idx="1"/>
          </p:nvPr>
        </p:nvSpPr>
        <p:spPr/>
        <p:txBody>
          <a:bodyPr>
            <a:normAutofit lnSpcReduction="10000"/>
          </a:bodyPr>
          <a:lstStyle/>
          <a:p>
            <a:r>
              <a:rPr lang="en-GB" dirty="0"/>
              <a:t>This should begin </a:t>
            </a:r>
            <a:r>
              <a:rPr lang="en-GB" b="1" dirty="0"/>
              <a:t>while</a:t>
            </a:r>
            <a:r>
              <a:rPr lang="en-GB" dirty="0"/>
              <a:t> regulatory processes are ongoing</a:t>
            </a:r>
          </a:p>
          <a:p>
            <a:r>
              <a:rPr lang="en-GB" dirty="0"/>
              <a:t>No delegation log required: Principal Investigator can decide who will do which procedures (based on experience and training)</a:t>
            </a:r>
          </a:p>
          <a:p>
            <a:r>
              <a:rPr lang="en-GB" dirty="0"/>
              <a:t>No GCP training required</a:t>
            </a:r>
          </a:p>
          <a:p>
            <a:r>
              <a:rPr lang="en-GB" dirty="0"/>
              <a:t>All staff </a:t>
            </a:r>
            <a:r>
              <a:rPr lang="en-GB" dirty="0" smtClean="0"/>
              <a:t>must </a:t>
            </a:r>
            <a:r>
              <a:rPr lang="en-GB" dirty="0"/>
              <a:t>complete “Study background” training</a:t>
            </a:r>
          </a:p>
          <a:p>
            <a:r>
              <a:rPr lang="en-GB" dirty="0"/>
              <a:t>Other training depends on role</a:t>
            </a:r>
          </a:p>
          <a:p>
            <a:pPr lvl="1"/>
            <a:r>
              <a:rPr lang="en-GB" dirty="0"/>
              <a:t>Consent training for those obtaining consent from participants</a:t>
            </a:r>
          </a:p>
          <a:p>
            <a:pPr lvl="1"/>
            <a:r>
              <a:rPr lang="en-GB" dirty="0"/>
              <a:t>Randomisation training for those using trial randomisation system</a:t>
            </a:r>
          </a:p>
          <a:p>
            <a:pPr lvl="1"/>
            <a:r>
              <a:rPr lang="en-GB" dirty="0"/>
              <a:t>Follow-up training for those completing 28 day Follow-up form</a:t>
            </a:r>
          </a:p>
          <a:p>
            <a:r>
              <a:rPr lang="en-GB" dirty="0"/>
              <a:t>Staff </a:t>
            </a:r>
            <a:r>
              <a:rPr lang="en-GB" dirty="0" smtClean="0"/>
              <a:t>must </a:t>
            </a:r>
            <a:r>
              <a:rPr lang="en-GB" dirty="0"/>
              <a:t>complete the Confirmation of Training form on website to indicate they have completed training</a:t>
            </a:r>
          </a:p>
        </p:txBody>
      </p:sp>
    </p:spTree>
    <p:extLst>
      <p:ext uri="{BB962C8B-B14F-4D97-AF65-F5344CB8AC3E}">
        <p14:creationId xmlns:p14="http://schemas.microsoft.com/office/powerpoint/2010/main" val="4247678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Team</a:t>
            </a:r>
          </a:p>
        </p:txBody>
      </p:sp>
      <p:sp>
        <p:nvSpPr>
          <p:cNvPr id="3" name="Content Placeholder 2"/>
          <p:cNvSpPr>
            <a:spLocks noGrp="1"/>
          </p:cNvSpPr>
          <p:nvPr>
            <p:ph idx="1"/>
          </p:nvPr>
        </p:nvSpPr>
        <p:spPr/>
        <p:txBody>
          <a:bodyPr/>
          <a:lstStyle/>
          <a:p>
            <a:r>
              <a:rPr lang="en-GB" dirty="0"/>
              <a:t>Principal Investigator takes overall responsibility for the trial at his/her site</a:t>
            </a:r>
          </a:p>
          <a:p>
            <a:r>
              <a:rPr lang="en-GB" dirty="0"/>
              <a:t>Needs team of people who can take on various roles</a:t>
            </a:r>
          </a:p>
          <a:p>
            <a:pPr lvl="1"/>
            <a:r>
              <a:rPr lang="en-GB" dirty="0"/>
              <a:t>People to take consent (including research nurses). Can be done by clinical team caring for the patient</a:t>
            </a:r>
          </a:p>
          <a:p>
            <a:pPr lvl="1"/>
            <a:r>
              <a:rPr lang="en-GB" dirty="0"/>
              <a:t>People to randomise the participant. Not done at bedside but requires conversation with clinical team first to check history and any reasons why some arms of the trial may not be suitable</a:t>
            </a:r>
          </a:p>
          <a:p>
            <a:pPr lvl="1"/>
            <a:r>
              <a:rPr lang="en-GB" dirty="0"/>
              <a:t>People to complete Follow-up forms. Does not require patient contact but access to medical record</a:t>
            </a:r>
          </a:p>
          <a:p>
            <a:r>
              <a:rPr lang="en-GB" dirty="0"/>
              <a:t>One person can do many roles, but up to PI to organise team efficiently</a:t>
            </a:r>
          </a:p>
        </p:txBody>
      </p:sp>
    </p:spTree>
    <p:extLst>
      <p:ext uri="{BB962C8B-B14F-4D97-AF65-F5344CB8AC3E}">
        <p14:creationId xmlns:p14="http://schemas.microsoft.com/office/powerpoint/2010/main" val="264586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Practicalities</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GB" b="1" dirty="0"/>
              <a:t>Study treatment supply</a:t>
            </a:r>
          </a:p>
          <a:p>
            <a:pPr lvl="1"/>
            <a:r>
              <a:rPr lang="en-GB" dirty="0"/>
              <a:t>Please liaise with pharmacy to ensure hospital has treatments in stock</a:t>
            </a:r>
          </a:p>
          <a:p>
            <a:pPr lvl="2"/>
            <a:r>
              <a:rPr lang="en-GB" sz="2400" dirty="0" err="1"/>
              <a:t>Lopinavir</a:t>
            </a:r>
            <a:r>
              <a:rPr lang="en-GB" sz="2400" dirty="0"/>
              <a:t>-ritonavir available direct from DHSC (see website)</a:t>
            </a:r>
          </a:p>
          <a:p>
            <a:pPr lvl="2"/>
            <a:r>
              <a:rPr lang="en-GB" sz="2400" dirty="0"/>
              <a:t>Inhaled interferon-</a:t>
            </a:r>
            <a:r>
              <a:rPr lang="el-GR" sz="2400" dirty="0"/>
              <a:t>β</a:t>
            </a:r>
            <a:r>
              <a:rPr lang="en-GB" sz="2400" dirty="0"/>
              <a:t> only available from manufacturer</a:t>
            </a:r>
          </a:p>
          <a:p>
            <a:pPr lvl="2"/>
            <a:r>
              <a:rPr lang="en-GB" sz="2400" dirty="0"/>
              <a:t>Inform coordinating centre if some treatments unavailable</a:t>
            </a:r>
          </a:p>
          <a:p>
            <a:pPr marL="914400" lvl="2" indent="0">
              <a:buNone/>
            </a:pPr>
            <a:endParaRPr lang="en-GB" dirty="0"/>
          </a:p>
          <a:p>
            <a:pPr marL="514350" indent="-514350">
              <a:buFont typeface="+mj-lt"/>
              <a:buAutoNum type="arabicPeriod"/>
            </a:pPr>
            <a:r>
              <a:rPr lang="en-GB" b="1" dirty="0"/>
              <a:t>Identification of potential participants</a:t>
            </a:r>
          </a:p>
          <a:p>
            <a:pPr lvl="1"/>
            <a:r>
              <a:rPr lang="en-GB" dirty="0"/>
              <a:t>Please liaise with local testing lab so new cases are identified promptly and can be approached systematically. Every case should be given chance to participate unless a good reason otherwise</a:t>
            </a:r>
          </a:p>
          <a:p>
            <a:pPr lvl="1"/>
            <a:r>
              <a:rPr lang="en-GB" dirty="0"/>
              <a:t>Patient  Information Sheet can be provided to participants while COVID-19 diagnostic test underway so they can consider</a:t>
            </a:r>
          </a:p>
        </p:txBody>
      </p:sp>
    </p:spTree>
    <p:extLst>
      <p:ext uri="{BB962C8B-B14F-4D97-AF65-F5344CB8AC3E}">
        <p14:creationId xmlns:p14="http://schemas.microsoft.com/office/powerpoint/2010/main" val="228499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Practicalities</a:t>
            </a:r>
          </a:p>
        </p:txBody>
      </p:sp>
      <p:sp>
        <p:nvSpPr>
          <p:cNvPr id="3" name="Content Placeholder 2"/>
          <p:cNvSpPr>
            <a:spLocks noGrp="1"/>
          </p:cNvSpPr>
          <p:nvPr>
            <p:ph idx="1"/>
          </p:nvPr>
        </p:nvSpPr>
        <p:spPr/>
        <p:txBody>
          <a:bodyPr/>
          <a:lstStyle/>
          <a:p>
            <a:pPr marL="514350" indent="-514350">
              <a:buFont typeface="+mj-lt"/>
              <a:buAutoNum type="arabicPeriod" startAt="3"/>
            </a:pPr>
            <a:r>
              <a:rPr lang="en-GB" b="1" dirty="0"/>
              <a:t>Consent forms</a:t>
            </a:r>
          </a:p>
          <a:p>
            <a:pPr lvl="1"/>
            <a:r>
              <a:rPr lang="en-GB" dirty="0"/>
              <a:t>Guidance from NHS England Infection Control lead: </a:t>
            </a:r>
          </a:p>
          <a:p>
            <a:pPr lvl="2"/>
            <a:r>
              <a:rPr lang="en-GB" altLang="en-US" sz="2400" dirty="0">
                <a:ea typeface="Times New Roman" panose="02020603050405020304" pitchFamily="18" charset="0"/>
                <a:cs typeface="Calibri" panose="020F0502020204030204" pitchFamily="34" charset="0"/>
              </a:rPr>
              <a:t>The Consent Form remains with the individual obtaining the consent and not placed/left in the patients immediate environment</a:t>
            </a:r>
          </a:p>
          <a:p>
            <a:pPr lvl="2"/>
            <a:r>
              <a:rPr lang="en-GB" altLang="en-US" sz="2400" dirty="0">
                <a:ea typeface="Times New Roman" panose="02020603050405020304" pitchFamily="18" charset="0"/>
                <a:cs typeface="Calibri" panose="020F0502020204030204" pitchFamily="34" charset="0"/>
              </a:rPr>
              <a:t>The patient’s hands are decontaminated with soap and water or with alcohol hand wash</a:t>
            </a:r>
          </a:p>
          <a:p>
            <a:pPr lvl="2"/>
            <a:r>
              <a:rPr lang="en-GB" altLang="en-US" sz="2400" dirty="0">
                <a:ea typeface="Times New Roman" panose="02020603050405020304" pitchFamily="18" charset="0"/>
                <a:cs typeface="Calibri" panose="020F0502020204030204" pitchFamily="34" charset="0"/>
              </a:rPr>
              <a:t>The patient signs the consent form with a pen</a:t>
            </a:r>
          </a:p>
          <a:p>
            <a:pPr lvl="2"/>
            <a:r>
              <a:rPr lang="en-GB" altLang="en-US" sz="2400" dirty="0">
                <a:ea typeface="Times New Roman" panose="02020603050405020304" pitchFamily="18" charset="0"/>
                <a:cs typeface="Calibri" panose="020F0502020204030204" pitchFamily="34" charset="0"/>
              </a:rPr>
              <a:t>The signed paper consent form may leave the room without need for additional decontamination</a:t>
            </a:r>
          </a:p>
          <a:p>
            <a:pPr lvl="2"/>
            <a:r>
              <a:rPr lang="en-GB" altLang="en-US" sz="2400" dirty="0">
                <a:ea typeface="Times New Roman" panose="02020603050405020304" pitchFamily="18" charset="0"/>
                <a:cs typeface="Calibri" panose="020F0502020204030204" pitchFamily="34" charset="0"/>
              </a:rPr>
              <a:t>The pen stays with patient or is cleaned before leaving the room</a:t>
            </a:r>
          </a:p>
          <a:p>
            <a:pPr lvl="2"/>
            <a:r>
              <a:rPr lang="en-GB" altLang="en-US" sz="2400" dirty="0">
                <a:ea typeface="Times New Roman" panose="02020603050405020304" pitchFamily="18" charset="0"/>
                <a:cs typeface="Calibri" panose="020F0502020204030204" pitchFamily="34" charset="0"/>
              </a:rPr>
              <a:t>The person taking consent follows all other IPC guidance as instructed by Trust</a:t>
            </a:r>
            <a:endParaRPr lang="en-GB" altLang="en-US" sz="2400" dirty="0"/>
          </a:p>
          <a:p>
            <a:pPr lvl="2"/>
            <a:endParaRPr lang="en-GB" sz="2400" dirty="0"/>
          </a:p>
          <a:p>
            <a:pPr lvl="2"/>
            <a:endParaRPr lang="en-GB" dirty="0"/>
          </a:p>
          <a:p>
            <a:pPr lvl="1"/>
            <a:endParaRPr lang="en-GB" dirty="0"/>
          </a:p>
          <a:p>
            <a:endParaRPr lang="en-GB" dirty="0"/>
          </a:p>
        </p:txBody>
      </p:sp>
      <p:sp>
        <p:nvSpPr>
          <p:cNvPr id="4" name="Rectangle 2"/>
          <p:cNvSpPr>
            <a:spLocks noChangeArrowheads="1"/>
          </p:cNvSpPr>
          <p:nvPr/>
        </p:nvSpPr>
        <p:spPr bwMode="auto">
          <a:xfrm>
            <a:off x="1500997" y="6034503"/>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5902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a:t>
            </a:r>
          </a:p>
        </p:txBody>
      </p:sp>
      <p:sp>
        <p:nvSpPr>
          <p:cNvPr id="3" name="Content Placeholder 2"/>
          <p:cNvSpPr>
            <a:spLocks noGrp="1"/>
          </p:cNvSpPr>
          <p:nvPr>
            <p:ph idx="1"/>
          </p:nvPr>
        </p:nvSpPr>
        <p:spPr>
          <a:xfrm>
            <a:off x="504201" y="1596885"/>
            <a:ext cx="9312659" cy="4580078"/>
          </a:xfrm>
        </p:spPr>
        <p:txBody>
          <a:bodyPr/>
          <a:lstStyle/>
          <a:p>
            <a:r>
              <a:rPr lang="en-GB" dirty="0"/>
              <a:t>The trial website </a:t>
            </a:r>
            <a:r>
              <a:rPr lang="en-GB" b="1" dirty="0">
                <a:solidFill>
                  <a:srgbClr val="9E3159"/>
                </a:solidFill>
              </a:rPr>
              <a:t>www.recoverytrial.net</a:t>
            </a:r>
            <a:r>
              <a:rPr lang="en-GB" dirty="0"/>
              <a:t> has a lot of information on it including Frequently Asked Questions so please look there</a:t>
            </a:r>
          </a:p>
          <a:p>
            <a:endParaRPr lang="en-GB" dirty="0"/>
          </a:p>
          <a:p>
            <a:r>
              <a:rPr lang="en-GB" dirty="0"/>
              <a:t>E-mail to </a:t>
            </a:r>
            <a:r>
              <a:rPr lang="en-GB" b="1" dirty="0">
                <a:solidFill>
                  <a:srgbClr val="9E3159"/>
                </a:solidFill>
              </a:rPr>
              <a:t>recoverytrial@ndph.ox.ac.uk</a:t>
            </a:r>
            <a:r>
              <a:rPr lang="en-GB" dirty="0"/>
              <a:t> if no answer to your question on the website</a:t>
            </a:r>
          </a:p>
          <a:p>
            <a:endParaRPr lang="en-GB" dirty="0"/>
          </a:p>
          <a:p>
            <a:r>
              <a:rPr lang="en-GB" dirty="0"/>
              <a:t>Phone line for clinically urgent queries: 0800 1385451</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4717" y="3230598"/>
            <a:ext cx="967596" cy="967596"/>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4717" y="4627303"/>
            <a:ext cx="975110" cy="977655"/>
          </a:xfrm>
          <a:prstGeom prst="rect">
            <a:avLst/>
          </a:prstGeom>
        </p:spPr>
      </p:pic>
      <p:pic>
        <p:nvPicPr>
          <p:cNvPr id="10" name="Picture 9"/>
          <p:cNvPicPr>
            <a:picLocks noChangeAspect="1"/>
          </p:cNvPicPr>
          <p:nvPr/>
        </p:nvPicPr>
        <p:blipFill>
          <a:blip r:embed="rId4"/>
          <a:stretch>
            <a:fillRect/>
          </a:stretch>
        </p:blipFill>
        <p:spPr>
          <a:xfrm>
            <a:off x="9704717" y="1546784"/>
            <a:ext cx="972129" cy="972129"/>
          </a:xfrm>
          <a:prstGeom prst="rect">
            <a:avLst/>
          </a:prstGeom>
        </p:spPr>
      </p:pic>
    </p:spTree>
    <p:extLst>
      <p:ext uri="{BB962C8B-B14F-4D97-AF65-F5344CB8AC3E}">
        <p14:creationId xmlns:p14="http://schemas.microsoft.com/office/powerpoint/2010/main" val="3685692398"/>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9" ma:contentTypeDescription="Create a new document." ma:contentTypeScope="" ma:versionID="03f31e82164f8e5b57758bba5e9a1598">
  <xsd:schema xmlns:xsd="http://www.w3.org/2001/XMLSchema" xmlns:xs="http://www.w3.org/2001/XMLSchema" xmlns:p="http://schemas.microsoft.com/office/2006/metadata/properties" xmlns:ns2="137f62fc-0309-469d-96f8-244e1f51aa13" targetNamespace="http://schemas.microsoft.com/office/2006/metadata/properties" ma:root="true" ma:fieldsID="57da00d1e81de49436a4690b4a844f8a" ns2:_="">
    <xsd:import namespace="137f62fc-0309-469d-96f8-244e1f51aa1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C3441E3-B5B5-429E-B6BD-A21323ED2527}"/>
</file>

<file path=customXml/itemProps2.xml><?xml version="1.0" encoding="utf-8"?>
<ds:datastoreItem xmlns:ds="http://schemas.openxmlformats.org/officeDocument/2006/customXml" ds:itemID="{68FE2B3B-C14D-4821-AAD7-8663BB31E70D}"/>
</file>

<file path=customXml/itemProps3.xml><?xml version="1.0" encoding="utf-8"?>
<ds:datastoreItem xmlns:ds="http://schemas.openxmlformats.org/officeDocument/2006/customXml" ds:itemID="{E010FA1D-7D52-4BF5-AA8C-D105CF4D432E}"/>
</file>

<file path=docProps/app.xml><?xml version="1.0" encoding="utf-8"?>
<Properties xmlns="http://schemas.openxmlformats.org/officeDocument/2006/extended-properties" xmlns:vt="http://schemas.openxmlformats.org/officeDocument/2006/docPropsVTypes">
  <Template/>
  <TotalTime>2146</TotalTime>
  <Words>548</Words>
  <Application>Microsoft Office PowerPoint</Application>
  <PresentationFormat>Widescreen</PresentationFormat>
  <Paragraphs>66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 Randomised Evaluation of COVID-19 Therapy: the RECOVERY trial</vt:lpstr>
      <vt:lpstr>Steps to starting RECOVERY at your site</vt:lpstr>
      <vt:lpstr>Regulatory</vt:lpstr>
      <vt:lpstr>Training</vt:lpstr>
      <vt:lpstr>Team</vt:lpstr>
      <vt:lpstr>Practicalities</vt:lpstr>
      <vt:lpstr>Practicalities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Richard Haynes</cp:lastModifiedBy>
  <cp:revision>68</cp:revision>
  <cp:lastPrinted>2020-03-18T19:42:16Z</cp:lastPrinted>
  <dcterms:created xsi:type="dcterms:W3CDTF">2020-03-14T13:47:38Z</dcterms:created>
  <dcterms:modified xsi:type="dcterms:W3CDTF">2020-03-24T09:01:36Z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