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285" r:id="rId2"/>
    <p:sldId id="286" r:id="rId3"/>
    <p:sldId id="288" r:id="rId4"/>
    <p:sldId id="293" r:id="rId5"/>
    <p:sldId id="291" r:id="rId6"/>
    <p:sldId id="319" r:id="rId7"/>
    <p:sldId id="292" r:id="rId8"/>
    <p:sldId id="297" r:id="rId9"/>
    <p:sldId id="320" r:id="rId10"/>
    <p:sldId id="299" r:id="rId11"/>
    <p:sldId id="301" r:id="rId12"/>
    <p:sldId id="317" r:id="rId13"/>
    <p:sldId id="321" r:id="rId14"/>
    <p:sldId id="323" r:id="rId15"/>
    <p:sldId id="322" r:id="rId16"/>
    <p:sldId id="324" r:id="rId17"/>
    <p:sldId id="326" r:id="rId18"/>
    <p:sldId id="325" r:id="rId19"/>
    <p:sldId id="328" r:id="rId20"/>
    <p:sldId id="327" r:id="rId21"/>
    <p:sldId id="329" r:id="rId22"/>
    <p:sldId id="330" r:id="rId23"/>
    <p:sldId id="331" r:id="rId24"/>
  </p:sldIdLst>
  <p:sldSz cx="12192000" cy="6858000"/>
  <p:notesSz cx="6881813" cy="966152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E315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252" autoAdjust="0"/>
    <p:restoredTop sz="94660"/>
  </p:normalViewPr>
  <p:slideViewPr>
    <p:cSldViewPr snapToGrid="0">
      <p:cViewPr varScale="1">
        <p:scale>
          <a:sx n="59" d="100"/>
          <a:sy n="59" d="100"/>
        </p:scale>
        <p:origin x="560" y="7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customXml" Target="../customXml/item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customXml" Target="../customXml/item2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Relationship Id="rId30" Type="http://schemas.openxmlformats.org/officeDocument/2006/relationships/customXml" Target="../customXml/item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2913" cy="4841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97313" y="0"/>
            <a:ext cx="2982912" cy="4841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1150CEC-88BE-4E7C-8A2B-7B45E16C23DF}" type="datetimeFigureOut">
              <a:rPr lang="en-GB" smtClean="0"/>
              <a:t>01/04/2020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544513" y="1208088"/>
            <a:ext cx="5794375" cy="32607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8975" y="4649788"/>
            <a:ext cx="5505450" cy="38036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77338"/>
            <a:ext cx="2982913" cy="4841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97313" y="9177338"/>
            <a:ext cx="2982912" cy="4841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11C7653-B33C-4F75-9080-43DE5D58E60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498595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901852"/>
            <a:ext cx="9144000" cy="2387600"/>
          </a:xfrm>
        </p:spPr>
        <p:txBody>
          <a:bodyPr anchor="b"/>
          <a:lstStyle>
            <a:lvl1pPr algn="ctr">
              <a:defRPr sz="60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F49BA-76B6-44EE-BBED-300C86C8DDCC}" type="datetimeFigureOut">
              <a:rPr lang="en-GB" smtClean="0"/>
              <a:t>01/04/2020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dirty="0"/>
              <a:t>1</a:t>
            </a:r>
          </a:p>
        </p:txBody>
      </p:sp>
      <p:pic>
        <p:nvPicPr>
          <p:cNvPr id="7" name="Picture 6" descr="A picture containing drawing&#10;&#10;Description automatically generated">
            <a:extLst>
              <a:ext uri="{FF2B5EF4-FFF2-40B4-BE49-F238E27FC236}">
                <a16:creationId xmlns:a16="http://schemas.microsoft.com/office/drawing/2014/main" id="{D0CC1E02-2C9F-4010-9C00-8B42EAD6423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81049" y="165100"/>
            <a:ext cx="2880360" cy="899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67232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F49BA-76B6-44EE-BBED-300C86C8DDCC}" type="datetimeFigureOut">
              <a:rPr lang="en-GB" smtClean="0"/>
              <a:t>01/04/2020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C0CA23-4D8D-4670-B5DD-ACC4E2457EF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799591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F49BA-76B6-44EE-BBED-300C86C8DDCC}" type="datetimeFigureOut">
              <a:rPr lang="en-GB" smtClean="0"/>
              <a:t>01/04/2020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C0CA23-4D8D-4670-B5DD-ACC4E2457EF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967219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4741"/>
            <a:ext cx="10515600" cy="1325563"/>
          </a:xfrm>
        </p:spPr>
        <p:txBody>
          <a:bodyPr/>
          <a:lstStyle>
            <a:lvl1pPr>
              <a:defRPr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201" y="1596885"/>
            <a:ext cx="11177899" cy="4580078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F49BA-76B6-44EE-BBED-300C86C8DDCC}" type="datetimeFigureOut">
              <a:rPr lang="en-GB" smtClean="0"/>
              <a:t>01/04/2020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C0CA23-4D8D-4670-B5DD-ACC4E2457EF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033848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>
            <a:normAutofit/>
          </a:bodyPr>
          <a:lstStyle>
            <a:lvl1pPr marL="0" indent="0">
              <a:buNone/>
              <a:defRPr sz="4000" b="1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F49BA-76B6-44EE-BBED-300C86C8DDCC}" type="datetimeFigureOut">
              <a:rPr lang="en-GB" smtClean="0"/>
              <a:t>01/04/2020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C0CA23-4D8D-4670-B5DD-ACC4E2457EF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065430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F49BA-76B6-44EE-BBED-300C86C8DDCC}" type="datetimeFigureOut">
              <a:rPr lang="en-GB" smtClean="0"/>
              <a:t>01/04/2020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C0CA23-4D8D-4670-B5DD-ACC4E2457EF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569272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F49BA-76B6-44EE-BBED-300C86C8DDCC}" type="datetimeFigureOut">
              <a:rPr lang="en-GB" smtClean="0"/>
              <a:t>01/04/2020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C0CA23-4D8D-4670-B5DD-ACC4E2457EF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459574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F49BA-76B6-44EE-BBED-300C86C8DDCC}" type="datetimeFigureOut">
              <a:rPr lang="en-GB" smtClean="0"/>
              <a:t>01/04/2020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C0CA23-4D8D-4670-B5DD-ACC4E2457EF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341643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F49BA-76B6-44EE-BBED-300C86C8DDCC}" type="datetimeFigureOut">
              <a:rPr lang="en-GB" smtClean="0"/>
              <a:t>01/04/2020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C0CA23-4D8D-4670-B5DD-ACC4E2457EF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242253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F49BA-76B6-44EE-BBED-300C86C8DDCC}" type="datetimeFigureOut">
              <a:rPr lang="en-GB" smtClean="0"/>
              <a:t>01/04/2020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C0CA23-4D8D-4670-B5DD-ACC4E2457EF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140228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F49BA-76B6-44EE-BBED-300C86C8DDCC}" type="datetimeFigureOut">
              <a:rPr lang="en-GB" smtClean="0"/>
              <a:t>01/04/2020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C0CA23-4D8D-4670-B5DD-ACC4E2457EF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18934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12192000" cy="1340304"/>
          </a:xfrm>
          <a:prstGeom prst="rect">
            <a:avLst/>
          </a:prstGeom>
          <a:solidFill>
            <a:srgbClr val="9E3159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7370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CF49BA-76B6-44EE-BBED-300C86C8DDCC}" type="datetimeFigureOut">
              <a:rPr lang="en-GB" smtClean="0"/>
              <a:t>01/04/2020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C0CA23-4D8D-4670-B5DD-ACC4E2457EF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645353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bg1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npeu.openclinica.io/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2235200"/>
            <a:ext cx="9144000" cy="2387600"/>
          </a:xfrm>
        </p:spPr>
        <p:txBody>
          <a:bodyPr>
            <a:normAutofit fontScale="90000"/>
          </a:bodyPr>
          <a:lstStyle/>
          <a:p>
            <a:br>
              <a:rPr lang="en-GB" b="1" dirty="0">
                <a:solidFill>
                  <a:srgbClr val="C00000"/>
                </a:solidFill>
                <a:latin typeface="+mn-lt"/>
              </a:rPr>
            </a:br>
            <a:r>
              <a:rPr lang="en-GB" b="1" dirty="0">
                <a:solidFill>
                  <a:srgbClr val="9E3159"/>
                </a:solidFill>
                <a:latin typeface="+mn-lt"/>
              </a:rPr>
              <a:t>Randomised Evaluation of COVID-19 Therapy:</a:t>
            </a:r>
            <a:br>
              <a:rPr lang="en-GB" b="1" dirty="0">
                <a:solidFill>
                  <a:srgbClr val="9E3159"/>
                </a:solidFill>
                <a:latin typeface="+mn-lt"/>
              </a:rPr>
            </a:br>
            <a:r>
              <a:rPr lang="en-GB" b="1" dirty="0">
                <a:solidFill>
                  <a:srgbClr val="9E3159"/>
                </a:solidFill>
                <a:latin typeface="+mn-lt"/>
              </a:rPr>
              <a:t>the RECOVERY trial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5037138"/>
            <a:ext cx="9144000" cy="1655762"/>
          </a:xfrm>
        </p:spPr>
        <p:txBody>
          <a:bodyPr/>
          <a:lstStyle/>
          <a:p>
            <a:r>
              <a:rPr lang="en-GB" b="1" dirty="0"/>
              <a:t>Site data entry</a:t>
            </a:r>
          </a:p>
        </p:txBody>
      </p:sp>
      <p:pic>
        <p:nvPicPr>
          <p:cNvPr id="6" name="Picture 5" descr="A picture containing drawing&#10;&#10;Description automatically generated">
            <a:extLst>
              <a:ext uri="{FF2B5EF4-FFF2-40B4-BE49-F238E27FC236}">
                <a16:creationId xmlns:a16="http://schemas.microsoft.com/office/drawing/2014/main" id="{66DB40D0-4D2B-47FB-81BB-D6B0222AF52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81049" y="165100"/>
            <a:ext cx="2880360" cy="899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810192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09F5EA-4FFB-42AD-B9A4-FD8205757E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Entering data</a:t>
            </a:r>
          </a:p>
        </p:txBody>
      </p:sp>
      <p:pic>
        <p:nvPicPr>
          <p:cNvPr id="5" name="Content Placeholder 4" descr="A screenshot of a computer&#10;&#10;Description automatically generated">
            <a:extLst>
              <a:ext uri="{FF2B5EF4-FFF2-40B4-BE49-F238E27FC236}">
                <a16:creationId xmlns:a16="http://schemas.microsoft.com/office/drawing/2014/main" id="{B043A3C6-55DC-4377-8E04-02A389A09FD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765837"/>
            <a:ext cx="5742011" cy="4579938"/>
          </a:xfrm>
        </p:spPr>
      </p:pic>
      <p:grpSp>
        <p:nvGrpSpPr>
          <p:cNvPr id="4" name="Group 3"/>
          <p:cNvGrpSpPr/>
          <p:nvPr/>
        </p:nvGrpSpPr>
        <p:grpSpPr>
          <a:xfrm>
            <a:off x="7085428" y="3367444"/>
            <a:ext cx="4815840" cy="1376724"/>
            <a:chOff x="7127631" y="2495628"/>
            <a:chExt cx="4815840" cy="1376724"/>
          </a:xfrm>
        </p:grpSpPr>
        <p:sp>
          <p:nvSpPr>
            <p:cNvPr id="3" name="Rectangle 2"/>
            <p:cNvSpPr/>
            <p:nvPr/>
          </p:nvSpPr>
          <p:spPr>
            <a:xfrm>
              <a:off x="7127631" y="2495628"/>
              <a:ext cx="4815840" cy="137672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n-GB" sz="26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Click the scheduled icon        and then click </a:t>
              </a:r>
              <a:r>
                <a:rPr lang="en-GB" sz="2600" b="1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View/Enter Data </a:t>
              </a:r>
              <a:r>
                <a:rPr lang="en-GB" sz="26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in the yellow pop-up window</a:t>
              </a:r>
              <a:endParaRPr lang="en-GB" sz="2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0460601" y="2544554"/>
              <a:ext cx="490487" cy="41384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63231767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1295E0-A71C-4599-B141-C76240877B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Entering data</a:t>
            </a:r>
          </a:p>
        </p:txBody>
      </p:sp>
      <p:pic>
        <p:nvPicPr>
          <p:cNvPr id="5" name="Content Placeholder 4" descr="A screenshot of a social media post&#10;&#10;Description automatically generated">
            <a:extLst>
              <a:ext uri="{FF2B5EF4-FFF2-40B4-BE49-F238E27FC236}">
                <a16:creationId xmlns:a16="http://schemas.microsoft.com/office/drawing/2014/main" id="{9A2BB3A6-E465-4BE9-A7CE-24696C1D2BB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737702"/>
            <a:ext cx="5742011" cy="4579938"/>
          </a:xfrm>
        </p:spPr>
      </p:pic>
      <p:sp>
        <p:nvSpPr>
          <p:cNvPr id="3" name="TextBox 2"/>
          <p:cNvSpPr txBox="1"/>
          <p:nvPr/>
        </p:nvSpPr>
        <p:spPr>
          <a:xfrm>
            <a:off x="7118253" y="2381067"/>
            <a:ext cx="4501661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600" dirty="0"/>
              <a:t>Enter data by selecting an option or typing data in to the appropriate text box.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GB" sz="26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600" dirty="0"/>
              <a:t>If entering a date, you can use the calendar widget, or type in the data in the format, </a:t>
            </a:r>
            <a:r>
              <a:rPr lang="en-GB" sz="2600" b="1" dirty="0"/>
              <a:t>YYYY-MM-DD</a:t>
            </a:r>
          </a:p>
        </p:txBody>
      </p:sp>
    </p:spTree>
    <p:extLst>
      <p:ext uri="{BB962C8B-B14F-4D97-AF65-F5344CB8AC3E}">
        <p14:creationId xmlns:p14="http://schemas.microsoft.com/office/powerpoint/2010/main" val="212282386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4FB3BD-E35F-4714-9E82-EA483EC339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Warning messages</a:t>
            </a:r>
          </a:p>
        </p:txBody>
      </p:sp>
      <p:pic>
        <p:nvPicPr>
          <p:cNvPr id="5" name="Content Placeholder 4" descr="A screenshot of a social media post&#10;&#10;Description automatically generated">
            <a:extLst>
              <a:ext uri="{FF2B5EF4-FFF2-40B4-BE49-F238E27FC236}">
                <a16:creationId xmlns:a16="http://schemas.microsoft.com/office/drawing/2014/main" id="{65ED1FC6-2723-429D-910B-C4D499EA3F6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723634"/>
            <a:ext cx="5742011" cy="4579938"/>
          </a:xfrm>
        </p:spPr>
      </p:pic>
      <p:sp>
        <p:nvSpPr>
          <p:cNvPr id="6" name="TextBox 5"/>
          <p:cNvSpPr txBox="1"/>
          <p:nvPr/>
        </p:nvSpPr>
        <p:spPr>
          <a:xfrm>
            <a:off x="7019779" y="2366999"/>
            <a:ext cx="4710259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600" dirty="0"/>
              <a:t>Warning messages appear if the value entered fails a validation check.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GB" sz="26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600" dirty="0"/>
              <a:t>In this example, the date of birth does not match the date entered at randomisation</a:t>
            </a:r>
          </a:p>
          <a:p>
            <a:r>
              <a:rPr lang="en-GB" sz="2600" dirty="0"/>
              <a:t> </a:t>
            </a:r>
            <a:endParaRPr lang="en-GB" sz="2600" b="1" dirty="0"/>
          </a:p>
        </p:txBody>
      </p:sp>
    </p:spTree>
    <p:extLst>
      <p:ext uri="{BB962C8B-B14F-4D97-AF65-F5344CB8AC3E}">
        <p14:creationId xmlns:p14="http://schemas.microsoft.com/office/powerpoint/2010/main" val="171282548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Question 1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7104185" y="2782680"/>
            <a:ext cx="4591983" cy="2377440"/>
          </a:xfrm>
        </p:spPr>
        <p:txBody>
          <a:bodyPr>
            <a:normAutofit/>
          </a:bodyPr>
          <a:lstStyle/>
          <a:p>
            <a:r>
              <a:rPr lang="en-GB" sz="2600" dirty="0"/>
              <a:t>Please select all treatments the patient received as standard care.</a:t>
            </a:r>
          </a:p>
          <a:p>
            <a:r>
              <a:rPr lang="en-GB" sz="2600" dirty="0"/>
              <a:t>Only include the allocated RECOVERY study treatment if it was given to the patient.</a:t>
            </a:r>
          </a:p>
        </p:txBody>
      </p:sp>
      <p:pic>
        <p:nvPicPr>
          <p:cNvPr id="6" name="Content Placeholder 4" descr="A screenshot of a social media post&#10;&#10;Description automatically generated">
            <a:extLst>
              <a:ext uri="{FF2B5EF4-FFF2-40B4-BE49-F238E27FC236}">
                <a16:creationId xmlns:a16="http://schemas.microsoft.com/office/drawing/2014/main" id="{9A2BB3A6-E465-4BE9-A7CE-24696C1D2BB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681431"/>
            <a:ext cx="5742011" cy="4579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361165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Question 2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201" y="1596885"/>
            <a:ext cx="11177899" cy="4732478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GB" sz="3000" dirty="0"/>
              <a:t>If the answer is </a:t>
            </a:r>
            <a:r>
              <a:rPr lang="en-GB" sz="3000" b="1" dirty="0"/>
              <a:t>Alive</a:t>
            </a:r>
            <a:r>
              <a:rPr lang="en-GB" sz="3000" dirty="0"/>
              <a:t>, you will be asked the participant’s current hospitalisation status. </a:t>
            </a:r>
          </a:p>
          <a:p>
            <a:pPr marL="0" indent="0">
              <a:buNone/>
            </a:pPr>
            <a:endParaRPr lang="en-GB" sz="3000" dirty="0"/>
          </a:p>
          <a:p>
            <a:pPr marL="0" indent="0">
              <a:buNone/>
            </a:pPr>
            <a:r>
              <a:rPr lang="en-GB" sz="3000" dirty="0"/>
              <a:t>If they where D</a:t>
            </a:r>
            <a:r>
              <a:rPr lang="en-GB" sz="3000" b="1" dirty="0"/>
              <a:t>ischarged</a:t>
            </a:r>
            <a:r>
              <a:rPr lang="en-GB" sz="3000" dirty="0"/>
              <a:t>, please give the date of discharge</a:t>
            </a:r>
          </a:p>
          <a:p>
            <a:pPr marL="0" indent="0">
              <a:buNone/>
            </a:pPr>
            <a:r>
              <a:rPr lang="en-GB" sz="3000" b="1" dirty="0"/>
              <a:t>OR</a:t>
            </a:r>
          </a:p>
          <a:p>
            <a:pPr marL="0" indent="0">
              <a:buNone/>
            </a:pPr>
            <a:r>
              <a:rPr lang="en-GB" sz="3000" dirty="0"/>
              <a:t>If they are an </a:t>
            </a:r>
            <a:r>
              <a:rPr lang="en-GB" sz="3000" b="1" dirty="0"/>
              <a:t>In-patient</a:t>
            </a:r>
            <a:r>
              <a:rPr lang="en-GB" sz="3000" dirty="0"/>
              <a:t>, please give the today’s date</a:t>
            </a:r>
          </a:p>
          <a:p>
            <a:pPr marL="0" indent="0">
              <a:buNone/>
            </a:pPr>
            <a:endParaRPr lang="en-GB" sz="3000" dirty="0"/>
          </a:p>
          <a:p>
            <a:pPr marL="0" indent="0">
              <a:buNone/>
            </a:pPr>
            <a:r>
              <a:rPr lang="en-GB" sz="3000" dirty="0"/>
              <a:t>If the answer is </a:t>
            </a:r>
            <a:r>
              <a:rPr lang="en-GB" sz="3000" b="1" dirty="0"/>
              <a:t>Died</a:t>
            </a:r>
            <a:r>
              <a:rPr lang="en-GB" sz="3000" dirty="0"/>
              <a:t>, please enter</a:t>
            </a:r>
          </a:p>
          <a:p>
            <a:pPr lvl="1"/>
            <a:r>
              <a:rPr lang="en-GB" sz="3000" dirty="0"/>
              <a:t>Date of death	</a:t>
            </a:r>
          </a:p>
          <a:p>
            <a:pPr lvl="1"/>
            <a:r>
              <a:rPr lang="en-GB" sz="3000" dirty="0"/>
              <a:t>Cause of death	</a:t>
            </a:r>
          </a:p>
          <a:p>
            <a:pPr marL="0" indent="0">
              <a:buNone/>
            </a:pPr>
            <a:r>
              <a:rPr lang="en-GB" b="1" dirty="0"/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7620488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Question 3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18252" y="1579402"/>
            <a:ext cx="4563847" cy="4888321"/>
          </a:xfrm>
        </p:spPr>
        <p:txBody>
          <a:bodyPr>
            <a:normAutofit/>
          </a:bodyPr>
          <a:lstStyle/>
          <a:p>
            <a:r>
              <a:rPr lang="en-GB" dirty="0"/>
              <a:t>If the answer to question </a:t>
            </a:r>
            <a:r>
              <a:rPr lang="en-GB" b="1" dirty="0"/>
              <a:t>3</a:t>
            </a:r>
            <a:r>
              <a:rPr lang="en-GB" dirty="0"/>
              <a:t> is </a:t>
            </a:r>
            <a:r>
              <a:rPr lang="en-GB" b="1" dirty="0"/>
              <a:t>Yes</a:t>
            </a:r>
            <a:r>
              <a:rPr lang="en-GB" dirty="0"/>
              <a:t>, you will be prompted to ask two further: </a:t>
            </a:r>
            <a:r>
              <a:rPr lang="en-GB" b="1" dirty="0"/>
              <a:t>3.1</a:t>
            </a:r>
            <a:r>
              <a:rPr lang="en-GB" dirty="0"/>
              <a:t> and </a:t>
            </a:r>
            <a:r>
              <a:rPr lang="en-GB" b="1" dirty="0"/>
              <a:t>3.2.</a:t>
            </a:r>
            <a:endParaRPr lang="en-GB" dirty="0"/>
          </a:p>
          <a:p>
            <a:r>
              <a:rPr lang="en-GB" dirty="0"/>
              <a:t>If the patient received </a:t>
            </a:r>
            <a:r>
              <a:rPr lang="en-GB" b="1" dirty="0"/>
              <a:t>Intubation/tracheostomy and mechanical ventilation</a:t>
            </a:r>
            <a:r>
              <a:rPr lang="en-GB" dirty="0"/>
              <a:t>, you’ll then be asked to enter the </a:t>
            </a:r>
            <a:r>
              <a:rPr lang="en-GB" b="1" dirty="0"/>
              <a:t>number of days</a:t>
            </a:r>
            <a:r>
              <a:rPr lang="en-GB" dirty="0"/>
              <a:t> they received invasive mechanical ventilation.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615251"/>
            <a:ext cx="6038750" cy="4816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20763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Question 4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033627" y="3288189"/>
            <a:ext cx="3305907" cy="523850"/>
          </a:xfrm>
        </p:spPr>
        <p:txBody>
          <a:bodyPr/>
          <a:lstStyle/>
          <a:p>
            <a:r>
              <a:rPr lang="en-GB" dirty="0"/>
              <a:t>Answer </a:t>
            </a:r>
            <a:r>
              <a:rPr lang="en-GB" b="1" dirty="0"/>
              <a:t>Yes</a:t>
            </a:r>
            <a:r>
              <a:rPr lang="en-GB" dirty="0"/>
              <a:t> or </a:t>
            </a:r>
            <a:r>
              <a:rPr lang="en-GB" b="1" dirty="0"/>
              <a:t>No</a:t>
            </a:r>
          </a:p>
        </p:txBody>
      </p:sp>
      <p:pic>
        <p:nvPicPr>
          <p:cNvPr id="4" name="Content Placeholder 4" descr="A screenshot of a social media post&#10;&#10;Description automatically generated">
            <a:extLst>
              <a:ext uri="{FF2B5EF4-FFF2-40B4-BE49-F238E27FC236}">
                <a16:creationId xmlns:a16="http://schemas.microsoft.com/office/drawing/2014/main" id="{9A2BB3A6-E465-4BE9-A7CE-24696C1D2BB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888759"/>
            <a:ext cx="5634626" cy="4494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391127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Complete data entry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667363"/>
            <a:ext cx="5742011" cy="4579938"/>
          </a:xfrm>
        </p:spPr>
      </p:pic>
      <p:sp>
        <p:nvSpPr>
          <p:cNvPr id="5" name="TextBox 4"/>
          <p:cNvSpPr txBox="1"/>
          <p:nvPr/>
        </p:nvSpPr>
        <p:spPr>
          <a:xfrm>
            <a:off x="7152751" y="3110946"/>
            <a:ext cx="4421298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600" dirty="0"/>
              <a:t>To complete data entry press the </a:t>
            </a:r>
            <a:r>
              <a:rPr lang="en-GB" sz="2600" b="1" dirty="0"/>
              <a:t>Complete</a:t>
            </a:r>
            <a:r>
              <a:rPr lang="en-GB" sz="2600" dirty="0"/>
              <a:t> button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GB" sz="26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600" dirty="0"/>
              <a:t>Then </a:t>
            </a:r>
            <a:r>
              <a:rPr lang="en-GB" sz="2600" b="1" dirty="0"/>
              <a:t>Confirm</a:t>
            </a:r>
            <a:r>
              <a:rPr lang="en-GB" sz="2600" dirty="0"/>
              <a:t>  </a:t>
            </a:r>
          </a:p>
          <a:p>
            <a:endParaRPr lang="en-GB" sz="2600" dirty="0"/>
          </a:p>
        </p:txBody>
      </p:sp>
    </p:spTree>
    <p:extLst>
      <p:ext uri="{BB962C8B-B14F-4D97-AF65-F5344CB8AC3E}">
        <p14:creationId xmlns:p14="http://schemas.microsoft.com/office/powerpoint/2010/main" val="412436963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Error message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737702"/>
            <a:ext cx="5742011" cy="4579938"/>
          </a:xfrm>
        </p:spPr>
      </p:pic>
      <p:sp>
        <p:nvSpPr>
          <p:cNvPr id="6" name="Rectangle 5"/>
          <p:cNvSpPr/>
          <p:nvPr/>
        </p:nvSpPr>
        <p:spPr>
          <a:xfrm>
            <a:off x="7015089" y="2781176"/>
            <a:ext cx="4914314" cy="32932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If an alert message appears, this is because of an error with the data entered.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GB" sz="2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If the data entered has no errors, this message will not appear. To resolve the error, click </a:t>
            </a:r>
            <a:r>
              <a:rPr lang="en-GB" sz="26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ok</a:t>
            </a:r>
            <a:r>
              <a:rPr lang="en-GB" sz="2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GB" sz="2600" dirty="0"/>
          </a:p>
        </p:txBody>
      </p:sp>
    </p:spTree>
    <p:extLst>
      <p:ext uri="{BB962C8B-B14F-4D97-AF65-F5344CB8AC3E}">
        <p14:creationId xmlns:p14="http://schemas.microsoft.com/office/powerpoint/2010/main" val="76190969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Resolving an error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35372" y="2670590"/>
            <a:ext cx="4817066" cy="2574388"/>
          </a:xfrm>
        </p:spPr>
        <p:txBody>
          <a:bodyPr>
            <a:normAutofit fontScale="92500"/>
          </a:bodyPr>
          <a:lstStyle/>
          <a:p>
            <a:r>
              <a:rPr lang="en-GB" dirty="0"/>
              <a:t>If the data was incorrectly entered edit the value entered.</a:t>
            </a:r>
          </a:p>
          <a:p>
            <a:r>
              <a:rPr lang="en-GB" dirty="0"/>
              <a:t>If the value is correct, you need to raise a </a:t>
            </a:r>
            <a:r>
              <a:rPr lang="en-GB" b="1" dirty="0"/>
              <a:t>query</a:t>
            </a:r>
            <a:r>
              <a:rPr lang="en-GB" dirty="0"/>
              <a:t>, to do this click on the small </a:t>
            </a:r>
            <a:r>
              <a:rPr lang="en-GB" b="1" dirty="0"/>
              <a:t>speech bubble</a:t>
            </a:r>
            <a:r>
              <a:rPr lang="en-GB" dirty="0"/>
              <a:t>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738606"/>
            <a:ext cx="5564508" cy="44383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89981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What is </a:t>
            </a:r>
            <a:r>
              <a:rPr lang="en-GB" dirty="0" err="1"/>
              <a:t>OpenClinica</a:t>
            </a:r>
            <a:r>
              <a:rPr lang="en-GB" dirty="0"/>
              <a:t>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82FFF2-07C1-4D1E-916A-E6DA4AE0DC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37901" y="1768335"/>
            <a:ext cx="11177899" cy="4580078"/>
          </a:xfrm>
        </p:spPr>
        <p:txBody>
          <a:bodyPr>
            <a:normAutofit/>
          </a:bodyPr>
          <a:lstStyle/>
          <a:p>
            <a:r>
              <a:rPr lang="en-GB" sz="3200" dirty="0"/>
              <a:t>Clinical data management system</a:t>
            </a:r>
          </a:p>
          <a:p>
            <a:r>
              <a:rPr lang="en-GB" sz="3200" dirty="0"/>
              <a:t>Electronic data capture</a:t>
            </a:r>
          </a:p>
          <a:p>
            <a:r>
              <a:rPr lang="en-GB" sz="3200" dirty="0"/>
              <a:t>Data management</a:t>
            </a:r>
          </a:p>
          <a:p>
            <a:r>
              <a:rPr lang="en-GB" sz="3200" dirty="0"/>
              <a:t>Accessed via web browser</a:t>
            </a:r>
          </a:p>
          <a:p>
            <a:r>
              <a:rPr lang="en-GB" sz="3200" dirty="0"/>
              <a:t>Chrome, Firefox, IE supported</a:t>
            </a:r>
          </a:p>
        </p:txBody>
      </p:sp>
    </p:spTree>
    <p:extLst>
      <p:ext uri="{BB962C8B-B14F-4D97-AF65-F5344CB8AC3E}">
        <p14:creationId xmlns:p14="http://schemas.microsoft.com/office/powerpoint/2010/main" val="241639505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Adding a query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709567"/>
            <a:ext cx="5742011" cy="4579938"/>
          </a:xfrm>
        </p:spPr>
      </p:pic>
      <p:sp>
        <p:nvSpPr>
          <p:cNvPr id="5" name="Rectangle 4"/>
          <p:cNvSpPr/>
          <p:nvPr/>
        </p:nvSpPr>
        <p:spPr>
          <a:xfrm>
            <a:off x="7186613" y="2382559"/>
            <a:ext cx="4329112" cy="28931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600" dirty="0">
                <a:ea typeface="Calibri" panose="020F0502020204030204" pitchFamily="34" charset="0"/>
                <a:cs typeface="Times New Roman" panose="02020603050405020304" pitchFamily="18" charset="0"/>
              </a:rPr>
              <a:t>Press the </a:t>
            </a:r>
            <a:r>
              <a:rPr lang="en-GB" sz="2600" b="1" dirty="0">
                <a:ea typeface="Calibri" panose="020F0502020204030204" pitchFamily="34" charset="0"/>
                <a:cs typeface="Times New Roman" panose="02020603050405020304" pitchFamily="18" charset="0"/>
              </a:rPr>
              <a:t>New</a:t>
            </a:r>
            <a:r>
              <a:rPr lang="en-GB" sz="2600" dirty="0">
                <a:ea typeface="Calibri" panose="020F0502020204030204" pitchFamily="34" charset="0"/>
                <a:cs typeface="Times New Roman" panose="02020603050405020304" pitchFamily="18" charset="0"/>
              </a:rPr>
              <a:t> button next to </a:t>
            </a:r>
            <a:r>
              <a:rPr lang="en-GB" sz="2600" b="1" dirty="0">
                <a:ea typeface="Calibri" panose="020F0502020204030204" pitchFamily="34" charset="0"/>
                <a:cs typeface="Times New Roman" panose="02020603050405020304" pitchFamily="18" charset="0"/>
              </a:rPr>
              <a:t>Queries</a:t>
            </a:r>
            <a:r>
              <a:rPr lang="en-GB" sz="2600" dirty="0">
                <a:ea typeface="Calibri" panose="020F0502020204030204" pitchFamily="34" charset="0"/>
                <a:cs typeface="Times New Roman" panose="02020603050405020304" pitchFamily="18" charset="0"/>
              </a:rPr>
              <a:t>, then in the text box provide some information.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GB" sz="26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600" dirty="0">
                <a:ea typeface="Calibri" panose="020F0502020204030204" pitchFamily="34" charset="0"/>
                <a:cs typeface="Times New Roman" panose="02020603050405020304" pitchFamily="18" charset="0"/>
              </a:rPr>
              <a:t>T</a:t>
            </a:r>
            <a:r>
              <a:rPr lang="en-GB" sz="2600" dirty="0"/>
              <a:t>o save the query, click </a:t>
            </a:r>
            <a:r>
              <a:rPr lang="en-GB" sz="2600" b="1" dirty="0"/>
              <a:t>Add Query</a:t>
            </a:r>
            <a:r>
              <a:rPr lang="en-GB" sz="26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27004671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Administrative editing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751769"/>
            <a:ext cx="5742011" cy="4579938"/>
          </a:xfrm>
        </p:spPr>
      </p:pic>
      <p:grpSp>
        <p:nvGrpSpPr>
          <p:cNvPr id="7" name="Group 6"/>
          <p:cNvGrpSpPr/>
          <p:nvPr/>
        </p:nvGrpSpPr>
        <p:grpSpPr>
          <a:xfrm>
            <a:off x="6988125" y="1751769"/>
            <a:ext cx="4648274" cy="4457182"/>
            <a:chOff x="6988125" y="1751769"/>
            <a:chExt cx="4648274" cy="4457182"/>
          </a:xfrm>
        </p:grpSpPr>
        <p:sp>
          <p:nvSpPr>
            <p:cNvPr id="5" name="Rectangle 4"/>
            <p:cNvSpPr/>
            <p:nvPr/>
          </p:nvSpPr>
          <p:spPr>
            <a:xfrm>
              <a:off x="6988125" y="1751769"/>
              <a:ext cx="4365674" cy="445718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457200" indent="-457200">
                <a:lnSpc>
                  <a:spcPct val="107000"/>
                </a:lnSpc>
                <a:spcAft>
                  <a:spcPts val="800"/>
                </a:spcAft>
                <a:buFont typeface="Arial" panose="020B0604020202020204" pitchFamily="34" charset="0"/>
                <a:buChar char="•"/>
              </a:pPr>
              <a:r>
                <a:rPr lang="en-GB" sz="26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If you some reason you need to change the data after the data entry is complete, you can do this by opening the CRF in </a:t>
              </a:r>
              <a:r>
                <a:rPr lang="en-GB" sz="2600" b="1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Administrative Editing</a:t>
              </a:r>
              <a:r>
                <a:rPr lang="en-GB" sz="26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mode. </a:t>
              </a:r>
            </a:p>
            <a:p>
              <a:pPr marL="457200" indent="-457200">
                <a:lnSpc>
                  <a:spcPct val="107000"/>
                </a:lnSpc>
                <a:spcAft>
                  <a:spcPts val="800"/>
                </a:spcAft>
                <a:buFont typeface="Arial" panose="020B0604020202020204" pitchFamily="34" charset="0"/>
                <a:buChar char="•"/>
              </a:pPr>
              <a:r>
                <a:rPr lang="en-GB" sz="26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You do this by clicking the </a:t>
              </a:r>
              <a:r>
                <a:rPr lang="en-GB" sz="2600" b="1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Administrative Editing </a:t>
              </a:r>
              <a:r>
                <a:rPr lang="en-GB" sz="26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button. </a:t>
              </a:r>
              <a:endParaRPr lang="en-GB" sz="2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1071200" y="5154227"/>
              <a:ext cx="565199" cy="51532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76062769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Reason for change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794303"/>
            <a:ext cx="5785531" cy="4614649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6912658" y="2483686"/>
            <a:ext cx="4647028" cy="32932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Clicking the </a:t>
            </a:r>
            <a:r>
              <a:rPr lang="en-GB" sz="26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Administrative Editing </a:t>
            </a:r>
            <a:r>
              <a:rPr lang="en-GB" sz="2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button will open the form and allow you to change the data.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GB" sz="2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If you do change the data, you will be required to provide a reason for change. </a:t>
            </a:r>
            <a:endParaRPr lang="en-GB" sz="2600" dirty="0"/>
          </a:p>
        </p:txBody>
      </p:sp>
    </p:spTree>
    <p:extLst>
      <p:ext uri="{BB962C8B-B14F-4D97-AF65-F5344CB8AC3E}">
        <p14:creationId xmlns:p14="http://schemas.microsoft.com/office/powerpoint/2010/main" val="137885296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View data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808041"/>
            <a:ext cx="5742011" cy="4579938"/>
          </a:xfrm>
        </p:spPr>
      </p:pic>
      <p:grpSp>
        <p:nvGrpSpPr>
          <p:cNvPr id="7" name="Group 6"/>
          <p:cNvGrpSpPr/>
          <p:nvPr/>
        </p:nvGrpSpPr>
        <p:grpSpPr>
          <a:xfrm>
            <a:off x="6959991" y="2860311"/>
            <a:ext cx="4393809" cy="2316532"/>
            <a:chOff x="6959991" y="2911607"/>
            <a:chExt cx="4393809" cy="2316532"/>
          </a:xfrm>
        </p:grpSpPr>
        <p:sp>
          <p:nvSpPr>
            <p:cNvPr id="5" name="Rectangle 4"/>
            <p:cNvSpPr/>
            <p:nvPr/>
          </p:nvSpPr>
          <p:spPr>
            <a:xfrm>
              <a:off x="6959991" y="2911607"/>
              <a:ext cx="4393809" cy="23165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457200" indent="-457200">
                <a:lnSpc>
                  <a:spcPct val="107000"/>
                </a:lnSpc>
                <a:spcAft>
                  <a:spcPts val="800"/>
                </a:spcAft>
                <a:buFont typeface="Arial" panose="020B0604020202020204" pitchFamily="34" charset="0"/>
                <a:buChar char="•"/>
              </a:pPr>
              <a:r>
                <a:rPr lang="en-GB" sz="26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If you want to view the data that has been entered, click on the </a:t>
              </a:r>
              <a:r>
                <a:rPr lang="en-GB" sz="2600" b="1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View</a:t>
              </a:r>
              <a:r>
                <a:rPr lang="en-GB" sz="26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button </a:t>
              </a:r>
            </a:p>
            <a:p>
              <a:pPr marL="457200" indent="-457200">
                <a:lnSpc>
                  <a:spcPct val="107000"/>
                </a:lnSpc>
                <a:spcAft>
                  <a:spcPts val="800"/>
                </a:spcAft>
                <a:buFont typeface="Arial" panose="020B0604020202020204" pitchFamily="34" charset="0"/>
                <a:buChar char="•"/>
              </a:pPr>
              <a:r>
                <a:rPr lang="en-GB" sz="26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This will open the CRF in read only mode.</a:t>
              </a:r>
              <a:endParaRPr lang="en-GB" sz="2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0203937" y="3808484"/>
              <a:ext cx="522777" cy="52277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6595560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Definitions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201" y="1596885"/>
            <a:ext cx="11177899" cy="4732478"/>
          </a:xfrm>
        </p:spPr>
        <p:txBody>
          <a:bodyPr>
            <a:normAutofit fontScale="92500" lnSpcReduction="10000"/>
          </a:bodyPr>
          <a:lstStyle/>
          <a:p>
            <a:r>
              <a:rPr lang="en-GB" b="1" dirty="0"/>
              <a:t>Study</a:t>
            </a:r>
            <a:r>
              <a:rPr lang="en-GB" dirty="0"/>
              <a:t> - this refers to the trial, in this case RECOVERY</a:t>
            </a:r>
            <a:endParaRPr lang="en-GB" dirty="0">
              <a:highlight>
                <a:srgbClr val="FFFF00"/>
              </a:highlight>
            </a:endParaRPr>
          </a:p>
          <a:p>
            <a:pPr lvl="1"/>
            <a:endParaRPr lang="en-GB" dirty="0">
              <a:highlight>
                <a:srgbClr val="FFFF00"/>
              </a:highlight>
            </a:endParaRPr>
          </a:p>
          <a:p>
            <a:r>
              <a:rPr lang="en-GB" b="1" dirty="0"/>
              <a:t>Participant - </a:t>
            </a:r>
            <a:r>
              <a:rPr lang="en-GB" dirty="0"/>
              <a:t>this is a patient within the study</a:t>
            </a:r>
            <a:endParaRPr lang="en-GB" dirty="0">
              <a:highlight>
                <a:srgbClr val="FFFF00"/>
              </a:highlight>
            </a:endParaRPr>
          </a:p>
          <a:p>
            <a:pPr lvl="1"/>
            <a:endParaRPr lang="en-GB" dirty="0">
              <a:highlight>
                <a:srgbClr val="FFFF00"/>
              </a:highlight>
            </a:endParaRPr>
          </a:p>
          <a:p>
            <a:r>
              <a:rPr lang="en-GB" b="1" dirty="0"/>
              <a:t>Event or Study Event -</a:t>
            </a:r>
            <a:r>
              <a:rPr lang="en-GB" dirty="0"/>
              <a:t> refers to a data collection point such as randomisation, follow-up or adverse events</a:t>
            </a:r>
            <a:endParaRPr lang="en-GB" dirty="0">
              <a:highlight>
                <a:srgbClr val="FFFF00"/>
              </a:highlight>
            </a:endParaRPr>
          </a:p>
          <a:p>
            <a:pPr lvl="1"/>
            <a:endParaRPr lang="en-GB" dirty="0">
              <a:highlight>
                <a:srgbClr val="FFFF00"/>
              </a:highlight>
            </a:endParaRPr>
          </a:p>
          <a:p>
            <a:r>
              <a:rPr lang="en-GB" b="1" dirty="0"/>
              <a:t>CRF - </a:t>
            </a:r>
            <a:r>
              <a:rPr lang="en-GB" dirty="0"/>
              <a:t>stands for Case Report Form and is a form used to collect and contain data for a study event</a:t>
            </a:r>
            <a:endParaRPr lang="en-GB" dirty="0">
              <a:highlight>
                <a:srgbClr val="FFFF00"/>
              </a:highlight>
            </a:endParaRPr>
          </a:p>
          <a:p>
            <a:pPr lvl="1"/>
            <a:endParaRPr lang="en-GB" dirty="0">
              <a:highlight>
                <a:srgbClr val="FFFF00"/>
              </a:highlight>
            </a:endParaRPr>
          </a:p>
          <a:p>
            <a:r>
              <a:rPr lang="en-GB" b="1" dirty="0"/>
              <a:t>Queries - </a:t>
            </a:r>
            <a:r>
              <a:rPr lang="en-GB" dirty="0"/>
              <a:t>are queries or annotations for data items where a value that has been entered is not as expected</a:t>
            </a:r>
            <a:endParaRPr lang="en-GB" dirty="0">
              <a:highlight>
                <a:srgbClr val="FFFF00"/>
              </a:highlight>
            </a:endParaRPr>
          </a:p>
          <a:p>
            <a:pPr lvl="1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476785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DBE5C4-71FA-45D9-A14A-E544490450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Log-in page</a:t>
            </a:r>
          </a:p>
        </p:txBody>
      </p:sp>
      <p:pic>
        <p:nvPicPr>
          <p:cNvPr id="5" name="Content Placeholder 4" descr="A screenshot of a social media post&#10;&#10;Description automatically generated">
            <a:extLst>
              <a:ext uri="{FF2B5EF4-FFF2-40B4-BE49-F238E27FC236}">
                <a16:creationId xmlns:a16="http://schemas.microsoft.com/office/drawing/2014/main" id="{99F26C8F-40CE-4689-ABBF-675F1D99E2E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486" y="2005733"/>
            <a:ext cx="5742011" cy="4579938"/>
          </a:xfrm>
        </p:spPr>
      </p:pic>
      <p:sp>
        <p:nvSpPr>
          <p:cNvPr id="3" name="TextBox 2"/>
          <p:cNvSpPr txBox="1"/>
          <p:nvPr/>
        </p:nvSpPr>
        <p:spPr>
          <a:xfrm>
            <a:off x="6949439" y="3249262"/>
            <a:ext cx="4670475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600" dirty="0"/>
              <a:t>URL: </a:t>
            </a:r>
            <a:r>
              <a:rPr lang="en-GB" sz="2600" dirty="0">
                <a:hlinkClick r:id="rId3"/>
              </a:rPr>
              <a:t>https://npeu.openclinica.io</a:t>
            </a:r>
            <a:endParaRPr lang="en-GB" sz="2600" dirty="0"/>
          </a:p>
          <a:p>
            <a:endParaRPr lang="en-GB" sz="2600" dirty="0"/>
          </a:p>
          <a:p>
            <a:r>
              <a:rPr lang="en-GB" sz="2600" dirty="0"/>
              <a:t>An invitation email will be sent to you, which will include your log-in credentials</a:t>
            </a:r>
          </a:p>
        </p:txBody>
      </p:sp>
    </p:spTree>
    <p:extLst>
      <p:ext uri="{BB962C8B-B14F-4D97-AF65-F5344CB8AC3E}">
        <p14:creationId xmlns:p14="http://schemas.microsoft.com/office/powerpoint/2010/main" val="10662554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Participant Matrix</a:t>
            </a:r>
          </a:p>
        </p:txBody>
      </p:sp>
      <p:pic>
        <p:nvPicPr>
          <p:cNvPr id="6" name="Content Placeholder 5" descr="A screenshot of a computer&#10;&#10;Description automatically generated">
            <a:extLst>
              <a:ext uri="{FF2B5EF4-FFF2-40B4-BE49-F238E27FC236}">
                <a16:creationId xmlns:a16="http://schemas.microsoft.com/office/drawing/2014/main" id="{63D40781-3598-4434-9B4C-BAD39204A9C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777730"/>
            <a:ext cx="5742011" cy="4579938"/>
          </a:xfrm>
        </p:spPr>
      </p:pic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1500997" y="6034503"/>
            <a:ext cx="184731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936545" y="2341184"/>
            <a:ext cx="4562347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600" dirty="0"/>
              <a:t>The </a:t>
            </a:r>
            <a:r>
              <a:rPr lang="en-GB" sz="2600" b="1" dirty="0"/>
              <a:t>Participant Matrix</a:t>
            </a:r>
            <a:r>
              <a:rPr lang="en-GB" sz="2600" dirty="0"/>
              <a:t> is a table with event information for all participants recruited at your site.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GB" sz="26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600" dirty="0"/>
              <a:t>This is where you can view, enter and edit data for participants and their events in the study.</a:t>
            </a:r>
          </a:p>
        </p:txBody>
      </p:sp>
    </p:spTree>
    <p:extLst>
      <p:ext uri="{BB962C8B-B14F-4D97-AF65-F5344CB8AC3E}">
        <p14:creationId xmlns:p14="http://schemas.microsoft.com/office/powerpoint/2010/main" val="14359026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Participant Matrix</a:t>
            </a:r>
          </a:p>
        </p:txBody>
      </p:sp>
      <p:pic>
        <p:nvPicPr>
          <p:cNvPr id="6" name="Content Placeholder 5" descr="A screenshot of a computer&#10;&#10;Description automatically generated">
            <a:extLst>
              <a:ext uri="{FF2B5EF4-FFF2-40B4-BE49-F238E27FC236}">
                <a16:creationId xmlns:a16="http://schemas.microsoft.com/office/drawing/2014/main" id="{63D40781-3598-4434-9B4C-BAD39204A9C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777730"/>
            <a:ext cx="5742011" cy="4579938"/>
          </a:xfrm>
        </p:spPr>
      </p:pic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1500997" y="6034503"/>
            <a:ext cx="184731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850820" y="1777730"/>
            <a:ext cx="5134707" cy="44935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600" dirty="0"/>
              <a:t>Each row represents a participant. The first column contains the study Participant ID also known as the </a:t>
            </a:r>
            <a:r>
              <a:rPr lang="en-GB" sz="2600" b="1" dirty="0"/>
              <a:t>study number</a:t>
            </a:r>
            <a:r>
              <a:rPr lang="en-GB" sz="2600" dirty="0"/>
              <a:t>.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600" dirty="0"/>
              <a:t>All of the subsequent columns contain the study events for the data collection points in the study.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600" dirty="0"/>
              <a:t>As you can see here, the study events are, Randomisation, Follow-up and Adverse Events. </a:t>
            </a:r>
          </a:p>
        </p:txBody>
      </p:sp>
    </p:spTree>
    <p:extLst>
      <p:ext uri="{BB962C8B-B14F-4D97-AF65-F5344CB8AC3E}">
        <p14:creationId xmlns:p14="http://schemas.microsoft.com/office/powerpoint/2010/main" val="38303836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Filtering the participant matrix</a:t>
            </a:r>
          </a:p>
        </p:txBody>
      </p:sp>
      <p:pic>
        <p:nvPicPr>
          <p:cNvPr id="5" name="Content Placeholder 4" descr="A screenshot of a computer&#10;&#10;Description automatically generated">
            <a:extLst>
              <a:ext uri="{FF2B5EF4-FFF2-40B4-BE49-F238E27FC236}">
                <a16:creationId xmlns:a16="http://schemas.microsoft.com/office/drawing/2014/main" id="{CE960F78-571E-4F3D-89A2-1C888F5E1CE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2459" y="1625160"/>
            <a:ext cx="5742011" cy="4579938"/>
          </a:xfrm>
        </p:spPr>
      </p:pic>
      <p:sp>
        <p:nvSpPr>
          <p:cNvPr id="3" name="Oval 2"/>
          <p:cNvSpPr/>
          <p:nvPr/>
        </p:nvSpPr>
        <p:spPr>
          <a:xfrm>
            <a:off x="1013985" y="2320399"/>
            <a:ext cx="1048762" cy="263047"/>
          </a:xfrm>
          <a:prstGeom prst="ellipse">
            <a:avLst/>
          </a:prstGeom>
          <a:solidFill>
            <a:schemeClr val="bg1">
              <a:lumMod val="85000"/>
              <a:alpha val="60000"/>
            </a:schemeClr>
          </a:solidFill>
          <a:ln>
            <a:solidFill>
              <a:srgbClr val="9E315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TextBox 3"/>
          <p:cNvSpPr txBox="1"/>
          <p:nvPr/>
        </p:nvSpPr>
        <p:spPr>
          <a:xfrm>
            <a:off x="7330325" y="3068744"/>
            <a:ext cx="4416198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600" dirty="0"/>
              <a:t>Filter the participant matrix using the grey box under the study </a:t>
            </a:r>
            <a:r>
              <a:rPr lang="en-GB" sz="2600" b="1" dirty="0"/>
              <a:t>Participant ID</a:t>
            </a:r>
            <a:r>
              <a:rPr lang="en-GB" sz="2600" dirty="0"/>
              <a:t> or in the text box in the top left corner </a:t>
            </a:r>
          </a:p>
        </p:txBody>
      </p:sp>
      <p:sp>
        <p:nvSpPr>
          <p:cNvPr id="6" name="Oval 5"/>
          <p:cNvSpPr/>
          <p:nvPr/>
        </p:nvSpPr>
        <p:spPr>
          <a:xfrm>
            <a:off x="1785769" y="2940289"/>
            <a:ext cx="610227" cy="282124"/>
          </a:xfrm>
          <a:prstGeom prst="ellipse">
            <a:avLst/>
          </a:prstGeom>
          <a:solidFill>
            <a:schemeClr val="bg1">
              <a:lumMod val="85000"/>
              <a:alpha val="60000"/>
            </a:schemeClr>
          </a:solidFill>
          <a:ln>
            <a:solidFill>
              <a:srgbClr val="9E315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856923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5FCFB4-5898-40FE-BF87-683AC4BDFE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Participant’s Record</a:t>
            </a:r>
          </a:p>
        </p:txBody>
      </p:sp>
      <p:pic>
        <p:nvPicPr>
          <p:cNvPr id="5" name="Content Placeholder 4" descr="A screenshot of a computer&#10;&#10;Description automatically generated">
            <a:extLst>
              <a:ext uri="{FF2B5EF4-FFF2-40B4-BE49-F238E27FC236}">
                <a16:creationId xmlns:a16="http://schemas.microsoft.com/office/drawing/2014/main" id="{2750B037-FA8A-4FFC-95C0-184064E54E1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681431"/>
            <a:ext cx="5742011" cy="4579938"/>
          </a:xfrm>
        </p:spPr>
      </p:pic>
      <p:grpSp>
        <p:nvGrpSpPr>
          <p:cNvPr id="6" name="Group 5"/>
          <p:cNvGrpSpPr/>
          <p:nvPr/>
        </p:nvGrpSpPr>
        <p:grpSpPr>
          <a:xfrm>
            <a:off x="6957341" y="2662274"/>
            <a:ext cx="4839286" cy="2893100"/>
            <a:chOff x="6822831" y="3305907"/>
            <a:chExt cx="4839286" cy="2893100"/>
          </a:xfrm>
        </p:grpSpPr>
        <p:sp>
          <p:nvSpPr>
            <p:cNvPr id="4" name="TextBox 3"/>
            <p:cNvSpPr txBox="1"/>
            <p:nvPr/>
          </p:nvSpPr>
          <p:spPr>
            <a:xfrm>
              <a:off x="6822831" y="3305907"/>
              <a:ext cx="4839286" cy="28931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457200" indent="-457200">
                <a:buFont typeface="Arial" panose="020B0604020202020204" pitchFamily="34" charset="0"/>
                <a:buChar char="•"/>
              </a:pPr>
              <a:r>
                <a:rPr lang="en-GB" sz="2600" dirty="0"/>
                <a:t>Click the View button        to open the participant’s record page.</a:t>
              </a:r>
            </a:p>
            <a:p>
              <a:pPr marL="457200" indent="-457200">
                <a:buFont typeface="Arial" panose="020B0604020202020204" pitchFamily="34" charset="0"/>
                <a:buChar char="•"/>
              </a:pPr>
              <a:endParaRPr lang="en-GB" sz="2600" dirty="0"/>
            </a:p>
            <a:p>
              <a:pPr marL="457200" indent="-457200">
                <a:buFont typeface="Arial" panose="020B0604020202020204" pitchFamily="34" charset="0"/>
                <a:buChar char="•"/>
              </a:pPr>
              <a:r>
                <a:rPr lang="en-GB" sz="2600" dirty="0"/>
                <a:t>Here you will see a list of CRFs that have been completed or are scheduled for a participant</a:t>
              </a:r>
            </a:p>
          </p:txBody>
        </p:sp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0221251" y="3305907"/>
              <a:ext cx="602200" cy="55759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80788151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Data entry statuses</a:t>
            </a:r>
          </a:p>
        </p:txBody>
      </p:sp>
      <p:pic>
        <p:nvPicPr>
          <p:cNvPr id="6" name="Content Placeholder 5" descr="A screenshot of a computer&#10;&#10;Description automatically generated">
            <a:extLst>
              <a:ext uri="{FF2B5EF4-FFF2-40B4-BE49-F238E27FC236}">
                <a16:creationId xmlns:a16="http://schemas.microsoft.com/office/drawing/2014/main" id="{63D40781-3598-4434-9B4C-BAD39204A9C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777730"/>
            <a:ext cx="5742011" cy="4579938"/>
          </a:xfrm>
        </p:spPr>
      </p:pic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1500997" y="6034503"/>
            <a:ext cx="184731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6943678" y="2621149"/>
            <a:ext cx="4610933" cy="2893100"/>
            <a:chOff x="6943678" y="2388124"/>
            <a:chExt cx="4610933" cy="2893100"/>
          </a:xfrm>
        </p:grpSpPr>
        <p:sp>
          <p:nvSpPr>
            <p:cNvPr id="5" name="Rectangle 4"/>
            <p:cNvSpPr/>
            <p:nvPr/>
          </p:nvSpPr>
          <p:spPr>
            <a:xfrm>
              <a:off x="7444774" y="2388124"/>
              <a:ext cx="4109837" cy="289310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GB" sz="2600" dirty="0"/>
                <a:t>Data entry completed</a:t>
              </a:r>
            </a:p>
            <a:p>
              <a:endParaRPr lang="en-GB" sz="2600" dirty="0"/>
            </a:p>
            <a:p>
              <a:r>
                <a:rPr lang="en-GB" sz="2600" dirty="0"/>
                <a:t>Data entry started but not marked as complete</a:t>
              </a:r>
            </a:p>
            <a:p>
              <a:endParaRPr lang="en-GB" sz="2600" dirty="0"/>
            </a:p>
            <a:p>
              <a:r>
                <a:rPr lang="en-GB" sz="2600" dirty="0"/>
                <a:t>Scheduled event, events where data are expected</a:t>
              </a:r>
            </a:p>
          </p:txBody>
        </p:sp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959945" y="2480652"/>
              <a:ext cx="484829" cy="453550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943678" y="4528100"/>
              <a:ext cx="490487" cy="413848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950529" y="3427772"/>
              <a:ext cx="503661" cy="44070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17544339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1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E3159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916FEED5D5053469AFB61F4CDE271DB" ma:contentTypeVersion="9" ma:contentTypeDescription="Create a new document." ma:contentTypeScope="" ma:versionID="03f31e82164f8e5b57758bba5e9a1598">
  <xsd:schema xmlns:xsd="http://www.w3.org/2001/XMLSchema" xmlns:xs="http://www.w3.org/2001/XMLSchema" xmlns:p="http://schemas.microsoft.com/office/2006/metadata/properties" xmlns:ns2="137f62fc-0309-469d-96f8-244e1f51aa13" targetNamespace="http://schemas.microsoft.com/office/2006/metadata/properties" ma:root="true" ma:fieldsID="57da00d1e81de49436a4690b4a844f8a" ns2:_="">
    <xsd:import namespace="137f62fc-0309-469d-96f8-244e1f51aa1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37f62fc-0309-469d-96f8-244e1f51aa1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0D6E018A-8AAA-4307-A6CC-BA56163DEB6C}"/>
</file>

<file path=customXml/itemProps2.xml><?xml version="1.0" encoding="utf-8"?>
<ds:datastoreItem xmlns:ds="http://schemas.openxmlformats.org/officeDocument/2006/customXml" ds:itemID="{D56647C6-3FDE-4371-A07B-E429D1187F15}"/>
</file>

<file path=customXml/itemProps3.xml><?xml version="1.0" encoding="utf-8"?>
<ds:datastoreItem xmlns:ds="http://schemas.openxmlformats.org/officeDocument/2006/customXml" ds:itemID="{0539474A-6092-4AD5-B61B-71F97DF732A3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1668</TotalTime>
  <Words>767</Words>
  <Application>Microsoft Office PowerPoint</Application>
  <PresentationFormat>Widescreen</PresentationFormat>
  <Paragraphs>97</Paragraphs>
  <Slides>23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6" baseType="lpstr">
      <vt:lpstr>Arial</vt:lpstr>
      <vt:lpstr>Calibri</vt:lpstr>
      <vt:lpstr>Office Theme</vt:lpstr>
      <vt:lpstr> Randomised Evaluation of COVID-19 Therapy: the RECOVERY trial</vt:lpstr>
      <vt:lpstr>What is OpenClinica?</vt:lpstr>
      <vt:lpstr>Definitions</vt:lpstr>
      <vt:lpstr>Log-in page</vt:lpstr>
      <vt:lpstr>Participant Matrix</vt:lpstr>
      <vt:lpstr>Participant Matrix</vt:lpstr>
      <vt:lpstr>Filtering the participant matrix</vt:lpstr>
      <vt:lpstr>Participant’s Record</vt:lpstr>
      <vt:lpstr>Data entry statuses</vt:lpstr>
      <vt:lpstr>Entering data</vt:lpstr>
      <vt:lpstr>Entering data</vt:lpstr>
      <vt:lpstr>Warning messages</vt:lpstr>
      <vt:lpstr>Question 1</vt:lpstr>
      <vt:lpstr>Question 2</vt:lpstr>
      <vt:lpstr>Question 3</vt:lpstr>
      <vt:lpstr>Question 4</vt:lpstr>
      <vt:lpstr>Complete data entry</vt:lpstr>
      <vt:lpstr>Error message</vt:lpstr>
      <vt:lpstr>Resolving an error</vt:lpstr>
      <vt:lpstr>Adding a query</vt:lpstr>
      <vt:lpstr>Administrative editing</vt:lpstr>
      <vt:lpstr>Reason for change</vt:lpstr>
      <vt:lpstr>View data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Randomised Evaluation of COVID-19 Therapies: the RECOVERY trial</dc:title>
  <dc:creator>Richard Haynes</dc:creator>
  <cp:lastModifiedBy>barbara Farrell</cp:lastModifiedBy>
  <cp:revision>89</cp:revision>
  <cp:lastPrinted>2020-03-18T19:42:16Z</cp:lastPrinted>
  <dcterms:created xsi:type="dcterms:W3CDTF">2020-03-14T13:47:38Z</dcterms:created>
  <dcterms:modified xsi:type="dcterms:W3CDTF">2020-04-01T11:21:13Z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0x0101006916FEED5D5053469AFB61F4CDE271DB</vt:lpwstr>
  </property>
</Properties>
</file>