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286" r:id="rId3"/>
    <p:sldId id="288" r:id="rId4"/>
    <p:sldId id="293" r:id="rId5"/>
    <p:sldId id="291" r:id="rId6"/>
    <p:sldId id="319" r:id="rId7"/>
    <p:sldId id="292" r:id="rId8"/>
    <p:sldId id="297" r:id="rId9"/>
    <p:sldId id="320" r:id="rId10"/>
    <p:sldId id="299" r:id="rId11"/>
    <p:sldId id="332" r:id="rId12"/>
    <p:sldId id="301" r:id="rId13"/>
    <p:sldId id="317" r:id="rId14"/>
    <p:sldId id="321" r:id="rId15"/>
    <p:sldId id="323" r:id="rId16"/>
    <p:sldId id="322" r:id="rId17"/>
    <p:sldId id="324" r:id="rId18"/>
    <p:sldId id="326" r:id="rId19"/>
    <p:sldId id="325" r:id="rId20"/>
    <p:sldId id="328" r:id="rId21"/>
    <p:sldId id="327" r:id="rId22"/>
    <p:sldId id="329" r:id="rId23"/>
    <p:sldId id="330" r:id="rId24"/>
    <p:sldId id="331" r:id="rId25"/>
  </p:sldIdLst>
  <p:sldSz cx="12192000" cy="6858000"/>
  <p:notesSz cx="6881813" cy="9661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0CEC-88BE-4E7C-8A2B-7B45E16C23D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C7653-B33C-4F75-9080-43DE5D58E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85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peu.openclinica.i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  <a:latin typeface="+mn-lt"/>
              </a:rPr>
              <a:t/>
            </a:r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Randomised Evaluation of COVID-19 Therapy:</a:t>
            </a:r>
            <a:br>
              <a:rPr lang="en-GB" b="1" dirty="0">
                <a:solidFill>
                  <a:srgbClr val="9E3159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the 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b="1" dirty="0"/>
              <a:t>Site data entry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9F5EA-4FFB-42AD-B9A4-FD820575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Identifying the </a:t>
            </a:r>
            <a:r>
              <a:rPr lang="en-GB" dirty="0" smtClean="0"/>
              <a:t>participant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910064" y="1765837"/>
            <a:ext cx="4815840" cy="500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GB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participant’s NHS or equivalent National ID number to correctly identify the participant and obtain their study number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 study number by either using a print out of the randomisation details </a:t>
            </a:r>
            <a:r>
              <a:rPr lang="en-GB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 int</a:t>
            </a:r>
            <a:r>
              <a:rPr lang="en-GB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the randomisation website and click </a:t>
            </a:r>
            <a:r>
              <a:rPr lang="en-GB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 recent recruitment list</a:t>
            </a:r>
            <a:endParaRPr lang="en-GB" sz="2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895" y="4137357"/>
            <a:ext cx="3433339" cy="2104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95" y="1501465"/>
            <a:ext cx="2733620" cy="25575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46852" y="2618675"/>
            <a:ext cx="333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Print out of randomisation details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025235" y="5005042"/>
            <a:ext cx="2763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Recent recruitment list in randomisation website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3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9F5EA-4FFB-42AD-B9A4-FD820575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Entering data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043A3C6-55DC-4377-8E04-02A389A09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5837"/>
            <a:ext cx="5742011" cy="4579938"/>
          </a:xfrm>
        </p:spPr>
      </p:pic>
      <p:grpSp>
        <p:nvGrpSpPr>
          <p:cNvPr id="4" name="Group 3"/>
          <p:cNvGrpSpPr/>
          <p:nvPr/>
        </p:nvGrpSpPr>
        <p:grpSpPr>
          <a:xfrm>
            <a:off x="6979337" y="3376966"/>
            <a:ext cx="4815840" cy="1357679"/>
            <a:chOff x="6952267" y="894021"/>
            <a:chExt cx="4815840" cy="1357679"/>
          </a:xfrm>
        </p:grpSpPr>
        <p:sp>
          <p:nvSpPr>
            <p:cNvPr id="3" name="Rectangle 2"/>
            <p:cNvSpPr/>
            <p:nvPr/>
          </p:nvSpPr>
          <p:spPr>
            <a:xfrm>
              <a:off x="6952267" y="894021"/>
              <a:ext cx="4815840" cy="1357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6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Click </a:t>
              </a: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scheduled icon        and then click </a:t>
              </a:r>
              <a:r>
                <a:rPr lang="en-GB" sz="2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View/Enter Data </a:t>
              </a: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the yellow pop-up window</a:t>
              </a:r>
              <a:endPara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94347" y="894021"/>
              <a:ext cx="490487" cy="413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08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95E0-A71C-4599-B141-C7624087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Entering data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A2BB3A6-E465-4BE9-A7CE-24696C1D2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7702"/>
            <a:ext cx="5742011" cy="4579938"/>
          </a:xfrm>
        </p:spPr>
      </p:pic>
      <p:sp>
        <p:nvSpPr>
          <p:cNvPr id="3" name="TextBox 2"/>
          <p:cNvSpPr txBox="1"/>
          <p:nvPr/>
        </p:nvSpPr>
        <p:spPr>
          <a:xfrm>
            <a:off x="7118253" y="2381067"/>
            <a:ext cx="45016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Enter data by selecting an option or typing data in to the appropriate text box.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If entering a date, you can use the calendar widget, or type in the data in the format, </a:t>
            </a:r>
            <a:r>
              <a:rPr lang="en-GB" sz="2600" b="1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21228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B3BD-E35F-4714-9E82-EA483EC3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Warning messages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5ED1FC6-2723-429D-910B-C4D499EA3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3634"/>
            <a:ext cx="5742011" cy="4579938"/>
          </a:xfrm>
        </p:spPr>
      </p:pic>
      <p:sp>
        <p:nvSpPr>
          <p:cNvPr id="6" name="TextBox 5"/>
          <p:cNvSpPr txBox="1"/>
          <p:nvPr/>
        </p:nvSpPr>
        <p:spPr>
          <a:xfrm>
            <a:off x="7019779" y="2366999"/>
            <a:ext cx="471025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Warning messages appear if the value entered fails a validation check.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In this example, the date of birth does not match the </a:t>
            </a:r>
            <a:r>
              <a:rPr lang="en-GB" sz="2600" dirty="0" smtClean="0"/>
              <a:t>date </a:t>
            </a:r>
            <a:r>
              <a:rPr lang="en-GB" sz="2600" dirty="0"/>
              <a:t>entered at randomisation</a:t>
            </a:r>
          </a:p>
          <a:p>
            <a:r>
              <a:rPr lang="en-GB" sz="2600" dirty="0"/>
              <a:t> 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1712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04185" y="2782680"/>
            <a:ext cx="4591983" cy="2377440"/>
          </a:xfrm>
        </p:spPr>
        <p:txBody>
          <a:bodyPr>
            <a:normAutofit/>
          </a:bodyPr>
          <a:lstStyle/>
          <a:p>
            <a:r>
              <a:rPr lang="en-GB" sz="2600" dirty="0"/>
              <a:t>Please select all treatments the patient received as standard care.</a:t>
            </a:r>
          </a:p>
          <a:p>
            <a:r>
              <a:rPr lang="en-GB" sz="2600" dirty="0"/>
              <a:t>Only include the allocated RECOVERY study treatment if it was given to the patient.</a:t>
            </a:r>
          </a:p>
        </p:txBody>
      </p:sp>
      <p:pic>
        <p:nvPicPr>
          <p:cNvPr id="6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A2BB3A6-E465-4BE9-A7CE-24696C1D2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1431"/>
            <a:ext cx="5742011" cy="45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7324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dirty="0"/>
              <a:t>If the answer is </a:t>
            </a:r>
            <a:r>
              <a:rPr lang="en-GB" sz="3000" b="1" dirty="0"/>
              <a:t>Alive</a:t>
            </a:r>
            <a:r>
              <a:rPr lang="en-GB" sz="3000" dirty="0"/>
              <a:t>, you will be asked the participant’s current hospitalisation status.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If they where D</a:t>
            </a:r>
            <a:r>
              <a:rPr lang="en-GB" sz="3000" b="1" dirty="0"/>
              <a:t>ischarged</a:t>
            </a:r>
            <a:r>
              <a:rPr lang="en-GB" sz="3000" dirty="0"/>
              <a:t>, please give the date of discharge</a:t>
            </a:r>
          </a:p>
          <a:p>
            <a:pPr marL="0" indent="0">
              <a:buNone/>
            </a:pPr>
            <a:r>
              <a:rPr lang="en-GB" sz="3000" b="1" dirty="0"/>
              <a:t>OR</a:t>
            </a:r>
          </a:p>
          <a:p>
            <a:pPr marL="0" indent="0">
              <a:buNone/>
            </a:pPr>
            <a:r>
              <a:rPr lang="en-GB" sz="3000" dirty="0"/>
              <a:t>If they are an </a:t>
            </a:r>
            <a:r>
              <a:rPr lang="en-GB" sz="3000" b="1" dirty="0"/>
              <a:t>In-patient</a:t>
            </a:r>
            <a:r>
              <a:rPr lang="en-GB" sz="3000" dirty="0"/>
              <a:t>, please give the today’s date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If the answer is </a:t>
            </a:r>
            <a:r>
              <a:rPr lang="en-GB" sz="3000" b="1" dirty="0"/>
              <a:t>Died</a:t>
            </a:r>
            <a:r>
              <a:rPr lang="en-GB" sz="3000" dirty="0"/>
              <a:t>, please enter</a:t>
            </a:r>
          </a:p>
          <a:p>
            <a:pPr lvl="1"/>
            <a:r>
              <a:rPr lang="en-GB" sz="3000" dirty="0"/>
              <a:t>Date of death	</a:t>
            </a:r>
          </a:p>
          <a:p>
            <a:pPr lvl="1"/>
            <a:r>
              <a:rPr lang="en-GB" sz="3000" dirty="0"/>
              <a:t>Cause of death	</a:t>
            </a:r>
          </a:p>
          <a:p>
            <a:pPr marL="0" indent="0">
              <a:buNone/>
            </a:pPr>
            <a:r>
              <a:rPr lang="en-GB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6204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8252" y="1579402"/>
            <a:ext cx="4563847" cy="4888321"/>
          </a:xfrm>
        </p:spPr>
        <p:txBody>
          <a:bodyPr>
            <a:normAutofit/>
          </a:bodyPr>
          <a:lstStyle/>
          <a:p>
            <a:r>
              <a:rPr lang="en-GB" dirty="0"/>
              <a:t>If the answer to question </a:t>
            </a:r>
            <a:r>
              <a:rPr lang="en-GB" b="1" dirty="0"/>
              <a:t>3</a:t>
            </a:r>
            <a:r>
              <a:rPr lang="en-GB" dirty="0"/>
              <a:t> is </a:t>
            </a:r>
            <a:r>
              <a:rPr lang="en-GB" b="1" dirty="0"/>
              <a:t>Yes</a:t>
            </a:r>
            <a:r>
              <a:rPr lang="en-GB" dirty="0"/>
              <a:t>, you will be prompted to ask two further: </a:t>
            </a:r>
            <a:r>
              <a:rPr lang="en-GB" b="1" dirty="0"/>
              <a:t>3.1</a:t>
            </a:r>
            <a:r>
              <a:rPr lang="en-GB" dirty="0"/>
              <a:t> and </a:t>
            </a:r>
            <a:r>
              <a:rPr lang="en-GB" b="1" dirty="0"/>
              <a:t>3.2.</a:t>
            </a:r>
            <a:endParaRPr lang="en-GB" dirty="0"/>
          </a:p>
          <a:p>
            <a:r>
              <a:rPr lang="en-GB" dirty="0"/>
              <a:t>If the patient received </a:t>
            </a:r>
            <a:r>
              <a:rPr lang="en-GB" b="1" dirty="0"/>
              <a:t>Intubation/tracheostomy and mechanical ventilation</a:t>
            </a:r>
            <a:r>
              <a:rPr lang="en-GB" dirty="0"/>
              <a:t>, you’ll then be asked to enter the </a:t>
            </a:r>
            <a:r>
              <a:rPr lang="en-GB" b="1" dirty="0"/>
              <a:t>number of days</a:t>
            </a:r>
            <a:r>
              <a:rPr lang="en-GB" dirty="0"/>
              <a:t> they received invasive mechanical ventilation.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5251"/>
            <a:ext cx="6038750" cy="481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7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627" y="3288189"/>
            <a:ext cx="3305907" cy="523850"/>
          </a:xfrm>
        </p:spPr>
        <p:txBody>
          <a:bodyPr/>
          <a:lstStyle/>
          <a:p>
            <a:r>
              <a:rPr lang="en-GB" dirty="0"/>
              <a:t>Answer </a:t>
            </a:r>
            <a:r>
              <a:rPr lang="en-GB" b="1" dirty="0"/>
              <a:t>Yes</a:t>
            </a:r>
            <a:r>
              <a:rPr lang="en-GB" dirty="0"/>
              <a:t> or </a:t>
            </a:r>
            <a:r>
              <a:rPr lang="en-GB" b="1" dirty="0"/>
              <a:t>No</a:t>
            </a:r>
          </a:p>
        </p:txBody>
      </p:sp>
      <p:pic>
        <p:nvPicPr>
          <p:cNvPr id="4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A2BB3A6-E465-4BE9-A7CE-24696C1D2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8759"/>
            <a:ext cx="5634626" cy="449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11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data entry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7363"/>
            <a:ext cx="5742011" cy="4579938"/>
          </a:xfrm>
        </p:spPr>
      </p:pic>
      <p:sp>
        <p:nvSpPr>
          <p:cNvPr id="5" name="TextBox 4"/>
          <p:cNvSpPr txBox="1"/>
          <p:nvPr/>
        </p:nvSpPr>
        <p:spPr>
          <a:xfrm>
            <a:off x="7152751" y="3110946"/>
            <a:ext cx="44212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To complete data entry press the </a:t>
            </a:r>
            <a:r>
              <a:rPr lang="en-GB" sz="2600" b="1" dirty="0"/>
              <a:t>Complete</a:t>
            </a:r>
            <a:r>
              <a:rPr lang="en-GB" sz="2600" dirty="0"/>
              <a:t> button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Then </a:t>
            </a:r>
            <a:r>
              <a:rPr lang="en-GB" sz="2600" b="1" dirty="0"/>
              <a:t>Confirm</a:t>
            </a:r>
            <a:r>
              <a:rPr lang="en-GB" sz="2600" dirty="0"/>
              <a:t>  </a:t>
            </a: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124369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message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7702"/>
            <a:ext cx="5742011" cy="4579938"/>
          </a:xfrm>
        </p:spPr>
      </p:pic>
      <p:sp>
        <p:nvSpPr>
          <p:cNvPr id="6" name="Rectangle 5"/>
          <p:cNvSpPr/>
          <p:nvPr/>
        </p:nvSpPr>
        <p:spPr>
          <a:xfrm>
            <a:off x="7015089" y="2781176"/>
            <a:ext cx="491431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 alert message appears, this is because of an error with the data entered. </a:t>
            </a:r>
            <a:endParaRPr lang="en-GB" sz="2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GB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data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entered has no errors, this message will not appear. To resolve the error, click </a:t>
            </a:r>
            <a:r>
              <a:rPr lang="en-GB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76190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</a:t>
            </a:r>
            <a:r>
              <a:rPr lang="en-GB" dirty="0" err="1"/>
              <a:t>OpenClinica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2FFF2-07C1-4D1E-916A-E6DA4AE0D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901" y="1768335"/>
            <a:ext cx="11177899" cy="4580078"/>
          </a:xfrm>
        </p:spPr>
        <p:txBody>
          <a:bodyPr>
            <a:normAutofit/>
          </a:bodyPr>
          <a:lstStyle/>
          <a:p>
            <a:r>
              <a:rPr lang="en-GB" sz="3200" dirty="0"/>
              <a:t>Clinical data management system</a:t>
            </a:r>
          </a:p>
          <a:p>
            <a:r>
              <a:rPr lang="en-GB" sz="3200" dirty="0"/>
              <a:t>Electronic data capture</a:t>
            </a:r>
          </a:p>
          <a:p>
            <a:r>
              <a:rPr lang="en-GB" sz="3200" dirty="0"/>
              <a:t>Data management</a:t>
            </a:r>
          </a:p>
          <a:p>
            <a:r>
              <a:rPr lang="en-GB" sz="3200" dirty="0"/>
              <a:t>Accessed via web browser</a:t>
            </a:r>
          </a:p>
          <a:p>
            <a:r>
              <a:rPr lang="en-GB" sz="3200" dirty="0"/>
              <a:t>Chrome, Firefox, IE supported</a:t>
            </a:r>
          </a:p>
        </p:txBody>
      </p:sp>
    </p:spTree>
    <p:extLst>
      <p:ext uri="{BB962C8B-B14F-4D97-AF65-F5344CB8AC3E}">
        <p14:creationId xmlns:p14="http://schemas.microsoft.com/office/powerpoint/2010/main" val="24163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Resolving an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5372" y="2670590"/>
            <a:ext cx="4817066" cy="2574388"/>
          </a:xfrm>
        </p:spPr>
        <p:txBody>
          <a:bodyPr>
            <a:normAutofit fontScale="92500"/>
          </a:bodyPr>
          <a:lstStyle/>
          <a:p>
            <a:r>
              <a:rPr lang="en-GB" dirty="0"/>
              <a:t>If the data was incorrectly entered edit the value entered.</a:t>
            </a:r>
          </a:p>
          <a:p>
            <a:r>
              <a:rPr lang="en-GB" dirty="0" smtClean="0"/>
              <a:t>If </a:t>
            </a:r>
            <a:r>
              <a:rPr lang="en-GB" dirty="0"/>
              <a:t>the value is correct, you need to raise a </a:t>
            </a:r>
            <a:r>
              <a:rPr lang="en-GB" b="1" dirty="0"/>
              <a:t>query</a:t>
            </a:r>
            <a:r>
              <a:rPr lang="en-GB" dirty="0"/>
              <a:t>, to do this click on the small </a:t>
            </a:r>
            <a:r>
              <a:rPr lang="en-GB" b="1" dirty="0"/>
              <a:t>speech bubble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8606"/>
            <a:ext cx="5564508" cy="44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9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a query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9567"/>
            <a:ext cx="5742011" cy="4579938"/>
          </a:xfrm>
        </p:spPr>
      </p:pic>
      <p:sp>
        <p:nvSpPr>
          <p:cNvPr id="5" name="Rectangle 4"/>
          <p:cNvSpPr/>
          <p:nvPr/>
        </p:nvSpPr>
        <p:spPr>
          <a:xfrm>
            <a:off x="7186613" y="2382559"/>
            <a:ext cx="43291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Press the </a:t>
            </a:r>
            <a:r>
              <a:rPr lang="en-GB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 button next to </a:t>
            </a:r>
            <a:r>
              <a:rPr lang="en-GB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Queries</a:t>
            </a: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, then in the text box provide some information. </a:t>
            </a:r>
            <a:endParaRPr lang="en-GB" sz="2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600" dirty="0"/>
              <a:t>o save the query, click </a:t>
            </a:r>
            <a:r>
              <a:rPr lang="en-GB" sz="2600" b="1" dirty="0"/>
              <a:t>Add </a:t>
            </a:r>
            <a:r>
              <a:rPr lang="en-GB" sz="2600" b="1" dirty="0" smtClean="0"/>
              <a:t>Query</a:t>
            </a:r>
            <a:r>
              <a:rPr lang="en-GB" sz="2600" dirty="0" smtClean="0"/>
              <a:t>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270046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Administrative editing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1769"/>
            <a:ext cx="5742011" cy="4579938"/>
          </a:xfrm>
        </p:spPr>
      </p:pic>
      <p:grpSp>
        <p:nvGrpSpPr>
          <p:cNvPr id="7" name="Group 6"/>
          <p:cNvGrpSpPr/>
          <p:nvPr/>
        </p:nvGrpSpPr>
        <p:grpSpPr>
          <a:xfrm>
            <a:off x="6988125" y="1751769"/>
            <a:ext cx="4648274" cy="4457182"/>
            <a:chOff x="6988125" y="1751769"/>
            <a:chExt cx="4648274" cy="4457182"/>
          </a:xfrm>
        </p:grpSpPr>
        <p:sp>
          <p:nvSpPr>
            <p:cNvPr id="5" name="Rectangle 4"/>
            <p:cNvSpPr/>
            <p:nvPr/>
          </p:nvSpPr>
          <p:spPr>
            <a:xfrm>
              <a:off x="6988125" y="1751769"/>
              <a:ext cx="4365674" cy="4457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 you some reason you need to change the data after the data entry is complete, you can do this by opening the CRF in </a:t>
              </a:r>
              <a:r>
                <a:rPr lang="en-GB" sz="2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Administrative Editing</a:t>
              </a: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mode. </a:t>
              </a:r>
            </a:p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You do this by clicking the </a:t>
              </a:r>
              <a:r>
                <a:rPr lang="en-GB" sz="2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Administrative Editing </a:t>
              </a: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button. </a:t>
              </a:r>
              <a:endPara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71200" y="5154227"/>
              <a:ext cx="565199" cy="515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0627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Reason for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4303"/>
            <a:ext cx="5785531" cy="4614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2658" y="2483686"/>
            <a:ext cx="46470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Clicking the </a:t>
            </a:r>
            <a:r>
              <a:rPr lang="en-GB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Administrative Editing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button will open the form and allow you to change the data. </a:t>
            </a:r>
            <a:endParaRPr lang="en-GB" sz="2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do change the data, you will be required to provide a reason for change.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378852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8041"/>
            <a:ext cx="5742011" cy="4579938"/>
          </a:xfrm>
        </p:spPr>
      </p:pic>
      <p:grpSp>
        <p:nvGrpSpPr>
          <p:cNvPr id="7" name="Group 6"/>
          <p:cNvGrpSpPr/>
          <p:nvPr/>
        </p:nvGrpSpPr>
        <p:grpSpPr>
          <a:xfrm>
            <a:off x="6959991" y="2860311"/>
            <a:ext cx="4393809" cy="2316532"/>
            <a:chOff x="6959991" y="2911607"/>
            <a:chExt cx="4393809" cy="2316532"/>
          </a:xfrm>
        </p:grpSpPr>
        <p:sp>
          <p:nvSpPr>
            <p:cNvPr id="5" name="Rectangle 4"/>
            <p:cNvSpPr/>
            <p:nvPr/>
          </p:nvSpPr>
          <p:spPr>
            <a:xfrm>
              <a:off x="6959991" y="2911607"/>
              <a:ext cx="4393809" cy="2316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 you want to view the data that has been entered, click on the </a:t>
              </a:r>
              <a:r>
                <a:rPr lang="en-GB" sz="2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View</a:t>
              </a: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button </a:t>
              </a:r>
            </a:p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will open the CRF in read only mode.</a:t>
              </a:r>
              <a:endPara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03937" y="3808484"/>
              <a:ext cx="522777" cy="522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955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732478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Study</a:t>
            </a:r>
            <a:r>
              <a:rPr lang="en-GB" dirty="0"/>
              <a:t> - this refers to the trial, in this case RECOVERY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Participant - </a:t>
            </a:r>
            <a:r>
              <a:rPr lang="en-GB" dirty="0"/>
              <a:t>this is a patient within the study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Event or Study Event -</a:t>
            </a:r>
            <a:r>
              <a:rPr lang="en-GB" dirty="0"/>
              <a:t> refers to a data collection point such as randomisation, follow-up or adverse events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CRF - </a:t>
            </a:r>
            <a:r>
              <a:rPr lang="en-GB" dirty="0"/>
              <a:t>stands for Case Report Form and is a form used to collect and contain data for a study event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Queries - </a:t>
            </a:r>
            <a:r>
              <a:rPr lang="en-GB" dirty="0"/>
              <a:t>are queries or annotations for data items where a value that has been entered is not as expected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6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E5C4-71FA-45D9-A14A-E54449045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Log-in page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9F26C8F-40CE-4689-ABBF-675F1D99E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6" y="2005733"/>
            <a:ext cx="5742011" cy="4579938"/>
          </a:xfrm>
        </p:spPr>
      </p:pic>
      <p:sp>
        <p:nvSpPr>
          <p:cNvPr id="3" name="TextBox 2"/>
          <p:cNvSpPr txBox="1"/>
          <p:nvPr/>
        </p:nvSpPr>
        <p:spPr>
          <a:xfrm>
            <a:off x="6949439" y="3249262"/>
            <a:ext cx="46704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URL: </a:t>
            </a:r>
            <a:r>
              <a:rPr lang="en-GB" sz="2600" dirty="0">
                <a:hlinkClick r:id="rId3"/>
              </a:rPr>
              <a:t>https://npeu.openclinica.io</a:t>
            </a:r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An invitation email will be sent to you, which will include your log-in credentials</a:t>
            </a:r>
          </a:p>
        </p:txBody>
      </p:sp>
    </p:spTree>
    <p:extLst>
      <p:ext uri="{BB962C8B-B14F-4D97-AF65-F5344CB8AC3E}">
        <p14:creationId xmlns:p14="http://schemas.microsoft.com/office/powerpoint/2010/main" val="10662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 Matrix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63D40781-3598-4434-9B4C-BAD39204A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7730"/>
            <a:ext cx="5742011" cy="4579938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997" y="60345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6545" y="2341184"/>
            <a:ext cx="45623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The </a:t>
            </a:r>
            <a:r>
              <a:rPr lang="en-GB" sz="2600" b="1" dirty="0"/>
              <a:t>Participant Matrix</a:t>
            </a:r>
            <a:r>
              <a:rPr lang="en-GB" sz="2600" dirty="0"/>
              <a:t> is a table with event information for all participants recruited at your site. 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This is where you can view, enter and edit data for participants and their events in the study.</a:t>
            </a:r>
          </a:p>
        </p:txBody>
      </p:sp>
    </p:spTree>
    <p:extLst>
      <p:ext uri="{BB962C8B-B14F-4D97-AF65-F5344CB8AC3E}">
        <p14:creationId xmlns:p14="http://schemas.microsoft.com/office/powerpoint/2010/main" val="14359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 Matrix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63D40781-3598-4434-9B4C-BAD39204A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7730"/>
            <a:ext cx="5742011" cy="4579938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997" y="60345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0820" y="1777730"/>
            <a:ext cx="513470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Each row represents a participant. The first column contains the study Participant ID also known as the </a:t>
            </a:r>
            <a:r>
              <a:rPr lang="en-GB" sz="2600" b="1" dirty="0"/>
              <a:t>study number</a:t>
            </a:r>
            <a:r>
              <a:rPr lang="en-GB" sz="26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All of the subsequent columns contain the study events for the data collection points in the study.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As you can see here, the study events are, Randomisation, Follow-up and Adverse Events. </a:t>
            </a:r>
          </a:p>
        </p:txBody>
      </p:sp>
    </p:spTree>
    <p:extLst>
      <p:ext uri="{BB962C8B-B14F-4D97-AF65-F5344CB8AC3E}">
        <p14:creationId xmlns:p14="http://schemas.microsoft.com/office/powerpoint/2010/main" val="38303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Filtering the participant matrix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E960F78-571E-4F3D-89A2-1C888F5E1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59" y="1625160"/>
            <a:ext cx="5742011" cy="4579938"/>
          </a:xfrm>
        </p:spPr>
      </p:pic>
      <p:sp>
        <p:nvSpPr>
          <p:cNvPr id="3" name="Oval 2"/>
          <p:cNvSpPr/>
          <p:nvPr/>
        </p:nvSpPr>
        <p:spPr>
          <a:xfrm>
            <a:off x="1013985" y="2320399"/>
            <a:ext cx="1048762" cy="263047"/>
          </a:xfrm>
          <a:prstGeom prst="ellipse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rgbClr val="9E3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330325" y="3068744"/>
            <a:ext cx="44161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Filter the participant matrix using the grey box under the study </a:t>
            </a:r>
            <a:r>
              <a:rPr lang="en-GB" sz="2600" b="1" dirty="0"/>
              <a:t>Participant ID</a:t>
            </a:r>
            <a:r>
              <a:rPr lang="en-GB" sz="2600" dirty="0"/>
              <a:t> or in the text box in the top left corner </a:t>
            </a:r>
          </a:p>
        </p:txBody>
      </p:sp>
      <p:sp>
        <p:nvSpPr>
          <p:cNvPr id="6" name="Oval 5"/>
          <p:cNvSpPr/>
          <p:nvPr/>
        </p:nvSpPr>
        <p:spPr>
          <a:xfrm>
            <a:off x="1785769" y="2940289"/>
            <a:ext cx="610227" cy="282124"/>
          </a:xfrm>
          <a:prstGeom prst="ellipse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rgbClr val="9E3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9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FCFB4-5898-40FE-BF87-683AC4BD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Participant’s Record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750B037-FA8A-4FFC-95C0-184064E54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1431"/>
            <a:ext cx="5742011" cy="4579938"/>
          </a:xfrm>
        </p:spPr>
      </p:pic>
      <p:grpSp>
        <p:nvGrpSpPr>
          <p:cNvPr id="6" name="Group 5"/>
          <p:cNvGrpSpPr/>
          <p:nvPr/>
        </p:nvGrpSpPr>
        <p:grpSpPr>
          <a:xfrm>
            <a:off x="6957341" y="2662274"/>
            <a:ext cx="4839286" cy="2893100"/>
            <a:chOff x="6822831" y="3305907"/>
            <a:chExt cx="4839286" cy="2893100"/>
          </a:xfrm>
        </p:grpSpPr>
        <p:sp>
          <p:nvSpPr>
            <p:cNvPr id="4" name="TextBox 3"/>
            <p:cNvSpPr txBox="1"/>
            <p:nvPr/>
          </p:nvSpPr>
          <p:spPr>
            <a:xfrm>
              <a:off x="6822831" y="3305907"/>
              <a:ext cx="4839286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600" dirty="0"/>
                <a:t>Click the View button      </a:t>
              </a:r>
              <a:r>
                <a:rPr lang="en-GB" sz="2600" dirty="0" smtClean="0"/>
                <a:t>  to </a:t>
              </a:r>
              <a:r>
                <a:rPr lang="en-GB" sz="2600" dirty="0"/>
                <a:t>open the participant’s record page.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GB" sz="26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600" dirty="0"/>
                <a:t>Here you will see a list of CRFs that have been completed or are </a:t>
              </a:r>
              <a:r>
                <a:rPr lang="en-GB" sz="2600" dirty="0" smtClean="0"/>
                <a:t>scheduled </a:t>
              </a:r>
              <a:r>
                <a:rPr lang="en-GB" sz="2600" dirty="0"/>
                <a:t>for a participant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1251" y="3305907"/>
              <a:ext cx="602200" cy="557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78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entry statuses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63D40781-3598-4434-9B4C-BAD39204A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7730"/>
            <a:ext cx="5742011" cy="4579938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997" y="60345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43678" y="2621149"/>
            <a:ext cx="4610933" cy="2893100"/>
            <a:chOff x="6943678" y="2388124"/>
            <a:chExt cx="4610933" cy="2893100"/>
          </a:xfrm>
        </p:grpSpPr>
        <p:sp>
          <p:nvSpPr>
            <p:cNvPr id="5" name="Rectangle 4"/>
            <p:cNvSpPr/>
            <p:nvPr/>
          </p:nvSpPr>
          <p:spPr>
            <a:xfrm>
              <a:off x="7444774" y="2388124"/>
              <a:ext cx="4109837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600" dirty="0"/>
                <a:t>Data entry completed</a:t>
              </a:r>
            </a:p>
            <a:p>
              <a:endParaRPr lang="en-GB" sz="2600" dirty="0"/>
            </a:p>
            <a:p>
              <a:r>
                <a:rPr lang="en-GB" sz="2600" dirty="0"/>
                <a:t>Data entry started but not marked as complete</a:t>
              </a:r>
            </a:p>
            <a:p>
              <a:endParaRPr lang="en-GB" sz="2600" dirty="0"/>
            </a:p>
            <a:p>
              <a:r>
                <a:rPr lang="en-GB" sz="2600" dirty="0"/>
                <a:t>Scheduled event, events where data are expected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9945" y="2480652"/>
              <a:ext cx="484829" cy="4535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43678" y="4528100"/>
              <a:ext cx="490487" cy="4138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0529" y="3427772"/>
              <a:ext cx="503661" cy="440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54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9" ma:contentTypeDescription="Create a new document." ma:contentTypeScope="" ma:versionID="03f31e82164f8e5b57758bba5e9a1598">
  <xsd:schema xmlns:xsd="http://www.w3.org/2001/XMLSchema" xmlns:xs="http://www.w3.org/2001/XMLSchema" xmlns:p="http://schemas.microsoft.com/office/2006/metadata/properties" xmlns:ns2="137f62fc-0309-469d-96f8-244e1f51aa13" targetNamespace="http://schemas.microsoft.com/office/2006/metadata/properties" ma:root="true" ma:fieldsID="57da00d1e81de49436a4690b4a844f8a" ns2:_="">
    <xsd:import namespace="137f62fc-0309-469d-96f8-244e1f51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D612CE-5491-438A-ADD6-F377D5A4413A}"/>
</file>

<file path=customXml/itemProps2.xml><?xml version="1.0" encoding="utf-8"?>
<ds:datastoreItem xmlns:ds="http://schemas.openxmlformats.org/officeDocument/2006/customXml" ds:itemID="{6C7D5102-6E43-4B21-8687-6A1964089AD5}"/>
</file>

<file path=customXml/itemProps3.xml><?xml version="1.0" encoding="utf-8"?>
<ds:datastoreItem xmlns:ds="http://schemas.openxmlformats.org/officeDocument/2006/customXml" ds:itemID="{8A09B6D2-EE26-4003-AC07-3F78FA9B962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</TotalTime>
  <Words>833</Words>
  <Application>Microsoft Office PowerPoint</Application>
  <PresentationFormat>Widescreen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 Randomised Evaluation of COVID-19 Therapy: the RECOVERY trial</vt:lpstr>
      <vt:lpstr>What is OpenClinica?</vt:lpstr>
      <vt:lpstr>Definitions</vt:lpstr>
      <vt:lpstr>Log-in page</vt:lpstr>
      <vt:lpstr>Participant Matrix</vt:lpstr>
      <vt:lpstr>Participant Matrix</vt:lpstr>
      <vt:lpstr>Filtering the participant matrix</vt:lpstr>
      <vt:lpstr>Participant’s Record</vt:lpstr>
      <vt:lpstr>Data entry statuses</vt:lpstr>
      <vt:lpstr>Identifying the participant</vt:lpstr>
      <vt:lpstr>Entering data</vt:lpstr>
      <vt:lpstr>Entering data</vt:lpstr>
      <vt:lpstr>Warning messages</vt:lpstr>
      <vt:lpstr>Question 1</vt:lpstr>
      <vt:lpstr>Question 2</vt:lpstr>
      <vt:lpstr>Question 3</vt:lpstr>
      <vt:lpstr>Question 4</vt:lpstr>
      <vt:lpstr>Complete data entry</vt:lpstr>
      <vt:lpstr>Error message</vt:lpstr>
      <vt:lpstr>Resolving an error</vt:lpstr>
      <vt:lpstr>Adding a query</vt:lpstr>
      <vt:lpstr>Administrative editing</vt:lpstr>
      <vt:lpstr>Reason for change</vt:lpstr>
      <vt:lpstr>View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David Murray</cp:lastModifiedBy>
  <cp:revision>94</cp:revision>
  <cp:lastPrinted>2020-03-18T19:42:16Z</cp:lastPrinted>
  <dcterms:created xsi:type="dcterms:W3CDTF">2020-03-14T13:47:38Z</dcterms:created>
  <dcterms:modified xsi:type="dcterms:W3CDTF">2020-04-08T06:51:28Z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