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5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50" r:id="rId10"/>
    <p:sldId id="351" r:id="rId11"/>
    <p:sldId id="352" r:id="rId12"/>
    <p:sldId id="356" r:id="rId13"/>
    <p:sldId id="353" r:id="rId14"/>
    <p:sldId id="355" r:id="rId15"/>
    <p:sldId id="341" r:id="rId16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3E3B0-3F8F-4144-9128-8DC37F70D4BB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77EF8-089B-45D6-AA64-69C68296A4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36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5073" y="220571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 smtClean="0"/>
              <a:t>Synthetic monoclonal antibodies against SARS-CoV-2 spike protein</a:t>
            </a:r>
          </a:p>
          <a:p>
            <a:r>
              <a:rPr lang="en-GB" b="1" dirty="0" smtClean="0"/>
              <a:t>Research Team Training</a:t>
            </a:r>
            <a:endParaRPr lang="en-GB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Pharmacy involvement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REGN-COV2 will be provided in vials which need to be stored in temperature-monitored refrigerator between 2-8C</a:t>
            </a:r>
          </a:p>
          <a:p>
            <a:endParaRPr lang="en-GB" dirty="0"/>
          </a:p>
          <a:p>
            <a:r>
              <a:rPr lang="en-GB" dirty="0" smtClean="0"/>
              <a:t>Stock control will use IWRS system which pharmacists will be given access to, but randomisation still done using main trial system</a:t>
            </a:r>
          </a:p>
          <a:p>
            <a:endParaRPr lang="en-GB" dirty="0"/>
          </a:p>
          <a:p>
            <a:r>
              <a:rPr lang="en-GB" dirty="0" smtClean="0"/>
              <a:t>Pharmacy manual and other materials (</a:t>
            </a:r>
            <a:r>
              <a:rPr lang="en-GB" dirty="0" err="1" smtClean="0"/>
              <a:t>eg</a:t>
            </a:r>
            <a:r>
              <a:rPr lang="en-GB" dirty="0" smtClean="0"/>
              <a:t>, risk assessment) available on study website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288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Pharmacy involvement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a participant is allocated REGN-COV2, the necessary vials should be taken from refrigerator</a:t>
            </a:r>
          </a:p>
          <a:p>
            <a:endParaRPr lang="en-GB" dirty="0"/>
          </a:p>
          <a:p>
            <a:r>
              <a:rPr lang="en-GB" dirty="0" smtClean="0"/>
              <a:t>IWRS system should be used to </a:t>
            </a:r>
            <a:r>
              <a:rPr lang="en-GB" dirty="0" smtClean="0"/>
              <a:t>record </a:t>
            </a:r>
            <a:r>
              <a:rPr lang="en-GB" dirty="0" smtClean="0"/>
              <a:t>allocation (and will also provide an expiry check – if IWRS indicates that treatment has expired it must not be used)</a:t>
            </a:r>
          </a:p>
          <a:p>
            <a:endParaRPr lang="en-GB" dirty="0"/>
          </a:p>
          <a:p>
            <a:r>
              <a:rPr lang="en-GB" dirty="0" smtClean="0"/>
              <a:t>Pharmacy may prepare infusion depending on local policies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1048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data to date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date, about 500 people have entered trials of REGN-COV2</a:t>
            </a:r>
          </a:p>
          <a:p>
            <a:endParaRPr lang="en-GB" dirty="0"/>
          </a:p>
          <a:p>
            <a:r>
              <a:rPr lang="en-GB" dirty="0" smtClean="0"/>
              <a:t>No serious adverse reactions</a:t>
            </a:r>
          </a:p>
          <a:p>
            <a:endParaRPr lang="en-GB" dirty="0"/>
          </a:p>
          <a:p>
            <a:r>
              <a:rPr lang="en-GB" dirty="0" smtClean="0"/>
              <a:t>4 participants have experienced minor adverse reactions:</a:t>
            </a:r>
          </a:p>
          <a:p>
            <a:pPr lvl="1"/>
            <a:r>
              <a:rPr lang="en-GB" dirty="0" smtClean="0"/>
              <a:t>1 x </a:t>
            </a:r>
            <a:r>
              <a:rPr lang="en-GB" dirty="0" err="1" smtClean="0"/>
              <a:t>paraesthesiea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1 x </a:t>
            </a:r>
            <a:r>
              <a:rPr lang="en-GB" dirty="0" err="1" smtClean="0"/>
              <a:t>urticaria</a:t>
            </a:r>
            <a:r>
              <a:rPr lang="en-GB" dirty="0" smtClean="0"/>
              <a:t>, pruritus and flushing</a:t>
            </a:r>
          </a:p>
          <a:p>
            <a:pPr lvl="1"/>
            <a:r>
              <a:rPr lang="en-GB" dirty="0" smtClean="0"/>
              <a:t>1 x light-headedness, headache and vomiting</a:t>
            </a:r>
          </a:p>
          <a:p>
            <a:pPr lvl="1"/>
            <a:r>
              <a:rPr lang="en-GB" dirty="0" smtClean="0"/>
              <a:t>1 x abdominal pain</a:t>
            </a:r>
          </a:p>
          <a:p>
            <a:pPr lvl="1"/>
            <a:r>
              <a:rPr lang="en-GB" dirty="0" smtClean="0"/>
              <a:t>All except one completed the infusion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214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Giving REGN-COV2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Infusion is made up in 250 mL bag of 0.9% saline and infused over 1 hour</a:t>
            </a:r>
          </a:p>
          <a:p>
            <a:endParaRPr lang="en-GB" dirty="0"/>
          </a:p>
          <a:p>
            <a:r>
              <a:rPr lang="en-GB" dirty="0" smtClean="0"/>
              <a:t>Infusion reactions may occur and infusion should be stopped and reaction managed symptomatically</a:t>
            </a:r>
          </a:p>
          <a:p>
            <a:pPr lvl="1"/>
            <a:r>
              <a:rPr lang="en-GB" dirty="0" smtClean="0"/>
              <a:t>Bronchodilator for wheeze</a:t>
            </a:r>
          </a:p>
          <a:p>
            <a:pPr lvl="1"/>
            <a:r>
              <a:rPr lang="en-GB" dirty="0" smtClean="0"/>
              <a:t>Antihistamine/hydrocortisone for pruritus or rash</a:t>
            </a:r>
          </a:p>
          <a:p>
            <a:endParaRPr lang="en-GB" dirty="0"/>
          </a:p>
          <a:p>
            <a:r>
              <a:rPr lang="en-GB" dirty="0" smtClean="0"/>
              <a:t>Infusion rate can be restarted at 50% previous rate if managing physician is satisfied it is reasonable to do so (not if reaction was severe)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3912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181975" cy="1325563"/>
          </a:xfrm>
        </p:spPr>
        <p:txBody>
          <a:bodyPr>
            <a:normAutofit/>
          </a:bodyPr>
          <a:lstStyle/>
          <a:p>
            <a:r>
              <a:rPr lang="en-GB" dirty="0" smtClean="0"/>
              <a:t>Additional safety data collection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 first 72 hours after randomisation, has the participant had:</a:t>
            </a:r>
          </a:p>
          <a:p>
            <a:pPr lvl="1"/>
            <a:r>
              <a:rPr lang="en-GB" dirty="0" smtClean="0"/>
              <a:t>Sudden </a:t>
            </a:r>
            <a:r>
              <a:rPr lang="en-GB" dirty="0"/>
              <a:t>worsening in respiratory status</a:t>
            </a:r>
          </a:p>
          <a:p>
            <a:pPr lvl="1"/>
            <a:r>
              <a:rPr lang="en-GB" dirty="0" smtClean="0"/>
              <a:t>Infusion reaction</a:t>
            </a:r>
            <a:endParaRPr lang="en-GB" dirty="0"/>
          </a:p>
          <a:p>
            <a:pPr lvl="1"/>
            <a:r>
              <a:rPr lang="en-GB" dirty="0" smtClean="0"/>
              <a:t>Temperature </a:t>
            </a:r>
            <a:r>
              <a:rPr lang="en-GB" dirty="0"/>
              <a:t>&gt;39</a:t>
            </a:r>
            <a:r>
              <a:rPr lang="en-GB" baseline="30000" dirty="0"/>
              <a:t>o</a:t>
            </a:r>
            <a:r>
              <a:rPr lang="en-GB" dirty="0"/>
              <a:t>C or ≥2</a:t>
            </a:r>
            <a:r>
              <a:rPr lang="en-GB" baseline="30000" dirty="0"/>
              <a:t>o</a:t>
            </a:r>
            <a:r>
              <a:rPr lang="en-GB" dirty="0"/>
              <a:t>C rise above baseline</a:t>
            </a:r>
          </a:p>
          <a:p>
            <a:pPr lvl="1"/>
            <a:r>
              <a:rPr lang="en-GB" dirty="0" smtClean="0"/>
              <a:t>Sudden hypotension </a:t>
            </a:r>
            <a:r>
              <a:rPr lang="en-GB" sz="1800" dirty="0" smtClean="0"/>
              <a:t>(defined </a:t>
            </a:r>
            <a:r>
              <a:rPr lang="en-GB" sz="1800" dirty="0"/>
              <a:t>as either (</a:t>
            </a:r>
            <a:r>
              <a:rPr lang="en-GB" sz="1800" dirty="0" err="1"/>
              <a:t>i</a:t>
            </a:r>
            <a:r>
              <a:rPr lang="en-GB" sz="1800" dirty="0"/>
              <a:t>) sudden drop in systolic blood pressure </a:t>
            </a:r>
            <a:r>
              <a:rPr lang="en-GB" sz="1800" dirty="0" smtClean="0"/>
              <a:t>of ≥</a:t>
            </a:r>
            <a:r>
              <a:rPr lang="en-GB" sz="1800" dirty="0"/>
              <a:t>30 mmHg with systolic blood pressure ≤80 mmHg; or (ii) requiring urgent </a:t>
            </a:r>
            <a:r>
              <a:rPr lang="en-GB" sz="1800" dirty="0" smtClean="0"/>
              <a:t>medical attention)</a:t>
            </a:r>
            <a:endParaRPr lang="en-GB" dirty="0"/>
          </a:p>
          <a:p>
            <a:pPr lvl="1"/>
            <a:r>
              <a:rPr lang="en-GB" dirty="0" smtClean="0"/>
              <a:t>Clinical haemolysis </a:t>
            </a:r>
            <a:r>
              <a:rPr lang="en-GB" sz="1800" dirty="0" smtClean="0"/>
              <a:t>(defined </a:t>
            </a:r>
            <a:r>
              <a:rPr lang="en-GB" sz="1800" dirty="0"/>
              <a:t>as fall in haemoglobin plus one or more of the </a:t>
            </a:r>
            <a:r>
              <a:rPr lang="en-GB" sz="1800" dirty="0" smtClean="0"/>
              <a:t>following: rise </a:t>
            </a:r>
            <a:r>
              <a:rPr lang="en-GB" sz="1800" dirty="0"/>
              <a:t>in lactate dehydrogenase (LDH), rise in bilirubin, positive direct </a:t>
            </a:r>
            <a:r>
              <a:rPr lang="en-GB" sz="1800" dirty="0" err="1"/>
              <a:t>antiglobulin</a:t>
            </a:r>
            <a:r>
              <a:rPr lang="en-GB" sz="1800" dirty="0"/>
              <a:t> </a:t>
            </a:r>
            <a:r>
              <a:rPr lang="en-GB" sz="1800" dirty="0" smtClean="0"/>
              <a:t>test (DAT</a:t>
            </a:r>
            <a:r>
              <a:rPr lang="en-GB" sz="1800" dirty="0"/>
              <a:t>), or positive </a:t>
            </a:r>
            <a:r>
              <a:rPr lang="en-GB" sz="1800" dirty="0" err="1" smtClean="0"/>
              <a:t>crossmatch</a:t>
            </a:r>
            <a:r>
              <a:rPr lang="en-GB" sz="1800" dirty="0" smtClean="0"/>
              <a:t>)</a:t>
            </a:r>
          </a:p>
          <a:p>
            <a:endParaRPr lang="en-GB" sz="1800" dirty="0"/>
          </a:p>
          <a:p>
            <a:r>
              <a:rPr lang="en-GB" sz="2400" dirty="0" smtClean="0"/>
              <a:t>This information will be collected on additional </a:t>
            </a:r>
            <a:r>
              <a:rPr lang="en-GB" sz="2400" dirty="0" err="1" smtClean="0"/>
              <a:t>OpenClinica</a:t>
            </a:r>
            <a:r>
              <a:rPr lang="en-GB" sz="2400" dirty="0" smtClean="0"/>
              <a:t> form</a:t>
            </a:r>
          </a:p>
          <a:p>
            <a:endParaRPr lang="en-GB" sz="2400" dirty="0"/>
          </a:p>
          <a:p>
            <a:r>
              <a:rPr lang="en-GB" sz="2400" dirty="0" smtClean="0"/>
              <a:t>Data will be reviewed by DMC after first 200 participants and may not be required for all participants</a:t>
            </a:r>
          </a:p>
        </p:txBody>
      </p:sp>
    </p:spTree>
    <p:extLst>
      <p:ext uri="{BB962C8B-B14F-4D97-AF65-F5344CB8AC3E}">
        <p14:creationId xmlns:p14="http://schemas.microsoft.com/office/powerpoint/2010/main" val="342035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REGN-COV2 is being offered in a factorial randomisation at entry into RECOVERY</a:t>
            </a:r>
          </a:p>
          <a:p>
            <a:endParaRPr lang="en-GB" dirty="0"/>
          </a:p>
          <a:p>
            <a:r>
              <a:rPr lang="en-GB" dirty="0" smtClean="0"/>
              <a:t>REGN-COV2 is a combination of two monoclonal antibodies directed against SARS-CoV-2 spike protein</a:t>
            </a:r>
          </a:p>
          <a:p>
            <a:endParaRPr lang="en-GB" dirty="0"/>
          </a:p>
          <a:p>
            <a:r>
              <a:rPr lang="en-GB" dirty="0" smtClean="0"/>
              <a:t>At least first 200 participants in this randomisation will have extra safety information collected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6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Trial </a:t>
            </a:r>
            <a:r>
              <a:rPr lang="en-GB" dirty="0"/>
              <a:t>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15933" y="3090103"/>
            <a:ext cx="20735" cy="179885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32640" y="488895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89788" y="309010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59307" y="2264433"/>
            <a:ext cx="0" cy="342916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14893" y="2266415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131684" y="5693594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7092043" y="4059450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536162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59307" y="2436961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5832846" y="2847406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alone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832846" y="4620224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SOC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2201806" y="1949247"/>
            <a:ext cx="4194" cy="147410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7" idx="2"/>
            <a:endCxn id="65" idx="2"/>
          </p:cNvCxnSpPr>
          <p:nvPr/>
        </p:nvCxnSpPr>
        <p:spPr>
          <a:xfrm flipH="1">
            <a:off x="2609804" y="1533782"/>
            <a:ext cx="2230004" cy="933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2203675" y="1543119"/>
            <a:ext cx="812258" cy="812258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ounded Rectangle 73"/>
          <p:cNvSpPr/>
          <p:nvPr/>
        </p:nvSpPr>
        <p:spPr>
          <a:xfrm>
            <a:off x="5832846" y="5939101"/>
            <a:ext cx="1412649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SOC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5016658" y="5536162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707689" y="5535459"/>
            <a:ext cx="0" cy="28221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679031" y="5536162"/>
            <a:ext cx="2912269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18319" y="5270740"/>
            <a:ext cx="0" cy="23691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5400000" flipH="1">
            <a:off x="4662958" y="1533782"/>
            <a:ext cx="353700" cy="353700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5018290" y="1710632"/>
            <a:ext cx="0" cy="27393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4346708" y="2847406"/>
            <a:ext cx="1408578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346708" y="4620224"/>
            <a:ext cx="141264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346708" y="5939101"/>
            <a:ext cx="1408578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>
                <a:solidFill>
                  <a:schemeClr val="tx1"/>
                </a:solidFill>
              </a:rPr>
              <a:t>mAb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064373" y="2847406"/>
            <a:ext cx="1228418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SOC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>
                <a:solidFill>
                  <a:schemeClr val="bg1"/>
                </a:solidFill>
              </a:rPr>
              <a:t>CP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118291" y="4620224"/>
            <a:ext cx="1174500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AZM </a:t>
            </a:r>
            <a:r>
              <a:rPr lang="en-GB" b="1" dirty="0" smtClean="0">
                <a:solidFill>
                  <a:schemeClr val="bg1"/>
                </a:solidFill>
              </a:rPr>
              <a:t>+ </a:t>
            </a:r>
            <a:r>
              <a:rPr lang="en-GB" b="1" dirty="0">
                <a:solidFill>
                  <a:schemeClr val="bg1"/>
                </a:solidFill>
              </a:rPr>
              <a:t>CP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3118292" y="5939101"/>
            <a:ext cx="1174500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CP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563561" y="5536162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5016658" y="2245869"/>
            <a:ext cx="0" cy="44970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707689" y="2245164"/>
            <a:ext cx="0" cy="47898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679031" y="2245867"/>
            <a:ext cx="2912269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018319" y="1980445"/>
            <a:ext cx="0" cy="236916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563561" y="2245868"/>
            <a:ext cx="0" cy="46875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277132" y="-62398"/>
            <a:ext cx="31270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SOC = Standard Of Care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CP = Convalescent Plasma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AZM = Azithromycin</a:t>
            </a:r>
          </a:p>
          <a:p>
            <a:r>
              <a:rPr lang="en-GB" b="1" dirty="0" err="1" smtClean="0">
                <a:solidFill>
                  <a:schemeClr val="bg1"/>
                </a:solidFill>
              </a:rPr>
              <a:t>mAb</a:t>
            </a:r>
            <a:r>
              <a:rPr lang="en-GB" b="1" dirty="0" smtClean="0">
                <a:solidFill>
                  <a:schemeClr val="bg1"/>
                </a:solidFill>
              </a:rPr>
              <a:t> = Monoclonal antibody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R = Randomisation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8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Protocol </a:t>
            </a:r>
            <a:r>
              <a:rPr lang="en-GB" dirty="0" smtClean="0"/>
              <a:t>V9.0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Several companies are now producing monoclonal antibodies (</a:t>
            </a:r>
            <a:r>
              <a:rPr lang="en-GB" dirty="0" err="1" smtClean="0"/>
              <a:t>mAbs</a:t>
            </a:r>
            <a:r>
              <a:rPr lang="en-GB" dirty="0" smtClean="0"/>
              <a:t>) against SARS-CoV-2 “spike” protein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075" y="2614774"/>
            <a:ext cx="8257850" cy="41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03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Spike protein</a:t>
            </a:r>
            <a:endParaRPr lang="en-GB" dirty="0"/>
          </a:p>
        </p:txBody>
      </p:sp>
      <p:grpSp>
        <p:nvGrpSpPr>
          <p:cNvPr id="93" name="Group 92"/>
          <p:cNvGrpSpPr/>
          <p:nvPr/>
        </p:nvGrpSpPr>
        <p:grpSpPr>
          <a:xfrm>
            <a:off x="355015" y="2260600"/>
            <a:ext cx="3027278" cy="3147630"/>
            <a:chOff x="355015" y="2260600"/>
            <a:chExt cx="3027278" cy="3147630"/>
          </a:xfrm>
        </p:grpSpPr>
        <p:sp>
          <p:nvSpPr>
            <p:cNvPr id="4" name="Oval 3"/>
            <p:cNvSpPr/>
            <p:nvPr/>
          </p:nvSpPr>
          <p:spPr>
            <a:xfrm>
              <a:off x="749300" y="2692400"/>
              <a:ext cx="2222500" cy="22225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ysClr val="windowText" lastClr="000000"/>
                  </a:solidFill>
                </a:rPr>
                <a:t>SARS-CoV-2</a:t>
              </a:r>
              <a:endParaRPr lang="en-GB" sz="3200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675130" y="2260600"/>
              <a:ext cx="370840" cy="603250"/>
              <a:chOff x="4749800" y="2438400"/>
              <a:chExt cx="370840" cy="60325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 rot="1481628">
              <a:off x="2252812" y="2409034"/>
              <a:ext cx="370840" cy="603250"/>
              <a:chOff x="4749800" y="2438400"/>
              <a:chExt cx="370840" cy="60325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Isosceles Triangle 1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 rot="2898893">
              <a:off x="2752372" y="2901290"/>
              <a:ext cx="370840" cy="603250"/>
              <a:chOff x="4749800" y="2438400"/>
              <a:chExt cx="370840" cy="60325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 rot="5400000">
              <a:off x="2895248" y="3504881"/>
              <a:ext cx="370840" cy="603250"/>
              <a:chOff x="4749800" y="2438400"/>
              <a:chExt cx="370840" cy="60325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rot="20118372" flipH="1">
              <a:off x="1120734" y="2415054"/>
              <a:ext cx="370840" cy="603250"/>
              <a:chOff x="4749800" y="2438400"/>
              <a:chExt cx="370840" cy="60325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rot="18701107" flipH="1">
              <a:off x="654664" y="2901291"/>
              <a:ext cx="370840" cy="603250"/>
              <a:chOff x="4749800" y="2438400"/>
              <a:chExt cx="370840" cy="60325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Isosceles Triangle 35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 rot="16200000" flipH="1">
              <a:off x="471220" y="3507283"/>
              <a:ext cx="370840" cy="603250"/>
              <a:chOff x="4749800" y="2438400"/>
              <a:chExt cx="370840" cy="60325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Isosceles Triangle 38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 flipV="1">
              <a:off x="1675129" y="4804980"/>
              <a:ext cx="370840" cy="603250"/>
              <a:chOff x="4749800" y="2438400"/>
              <a:chExt cx="370840" cy="60325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 rot="20118372" flipV="1">
              <a:off x="2299829" y="4613274"/>
              <a:ext cx="370840" cy="603250"/>
              <a:chOff x="4749800" y="2438400"/>
              <a:chExt cx="370840" cy="60325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 rot="18701107" flipV="1">
              <a:off x="2718032" y="4249094"/>
              <a:ext cx="370840" cy="603250"/>
              <a:chOff x="4749800" y="2438400"/>
              <a:chExt cx="370840" cy="60325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 rot="1481628" flipH="1" flipV="1">
              <a:off x="1185511" y="4630755"/>
              <a:ext cx="370840" cy="603250"/>
              <a:chOff x="4749800" y="2438400"/>
              <a:chExt cx="370840" cy="60325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 rot="2898893" flipH="1" flipV="1">
              <a:off x="654662" y="4238538"/>
              <a:ext cx="370840" cy="603250"/>
              <a:chOff x="4749800" y="2438400"/>
              <a:chExt cx="370840" cy="60325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5" name="Rectangle 54"/>
          <p:cNvSpPr/>
          <p:nvPr/>
        </p:nvSpPr>
        <p:spPr>
          <a:xfrm>
            <a:off x="4673600" y="1587500"/>
            <a:ext cx="2260600" cy="4965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4673600" y="1631596"/>
            <a:ext cx="226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Human lung cell</a:t>
            </a:r>
            <a:endParaRPr lang="en-GB" sz="2400" b="1" dirty="0"/>
          </a:p>
        </p:txBody>
      </p:sp>
      <p:grpSp>
        <p:nvGrpSpPr>
          <p:cNvPr id="61" name="Group 60"/>
          <p:cNvGrpSpPr/>
          <p:nvPr/>
        </p:nvGrpSpPr>
        <p:grpSpPr>
          <a:xfrm>
            <a:off x="3411069" y="2128685"/>
            <a:ext cx="1362091" cy="703416"/>
            <a:chOff x="2412349" y="5569562"/>
            <a:chExt cx="1362091" cy="703416"/>
          </a:xfrm>
        </p:grpSpPr>
        <p:sp>
          <p:nvSpPr>
            <p:cNvPr id="57" name="Isosceles Triangle 5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411069" y="3451942"/>
            <a:ext cx="1362091" cy="703416"/>
            <a:chOff x="2412349" y="5569562"/>
            <a:chExt cx="1362091" cy="703416"/>
          </a:xfrm>
        </p:grpSpPr>
        <p:sp>
          <p:nvSpPr>
            <p:cNvPr id="63" name="Isosceles Triangle 62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411069" y="4775199"/>
            <a:ext cx="1362091" cy="703416"/>
            <a:chOff x="2412349" y="5569562"/>
            <a:chExt cx="1362091" cy="703416"/>
          </a:xfrm>
        </p:grpSpPr>
        <p:sp>
          <p:nvSpPr>
            <p:cNvPr id="67" name="Isosceles Triangle 6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06528" y="5790873"/>
            <a:ext cx="191682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Spike protein</a:t>
            </a:r>
            <a:endParaRPr lang="en-GB" sz="2400" b="1" dirty="0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259137" y="5398974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485248" y="5790873"/>
            <a:ext cx="20359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ACE2 receptor</a:t>
            </a:r>
            <a:endParaRPr lang="en-GB" sz="2400" b="1" dirty="0"/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3562267" y="5408230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07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9009531" y="1587500"/>
            <a:ext cx="2260600" cy="4965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/>
          <p:cNvSpPr/>
          <p:nvPr/>
        </p:nvSpPr>
        <p:spPr>
          <a:xfrm>
            <a:off x="10351769" y="2832101"/>
            <a:ext cx="579869" cy="57986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Spike protein</a:t>
            </a:r>
            <a:endParaRPr lang="en-GB" dirty="0"/>
          </a:p>
        </p:txBody>
      </p:sp>
      <p:grpSp>
        <p:nvGrpSpPr>
          <p:cNvPr id="93" name="Group 92"/>
          <p:cNvGrpSpPr/>
          <p:nvPr/>
        </p:nvGrpSpPr>
        <p:grpSpPr>
          <a:xfrm>
            <a:off x="355015" y="2260600"/>
            <a:ext cx="3027278" cy="3147630"/>
            <a:chOff x="355015" y="2260600"/>
            <a:chExt cx="3027278" cy="3147630"/>
          </a:xfrm>
        </p:grpSpPr>
        <p:sp>
          <p:nvSpPr>
            <p:cNvPr id="4" name="Oval 3"/>
            <p:cNvSpPr/>
            <p:nvPr/>
          </p:nvSpPr>
          <p:spPr>
            <a:xfrm>
              <a:off x="749300" y="2692400"/>
              <a:ext cx="2222500" cy="22225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ysClr val="windowText" lastClr="000000"/>
                  </a:solidFill>
                </a:rPr>
                <a:t>SARS-CoV-2</a:t>
              </a:r>
              <a:endParaRPr lang="en-GB" sz="3200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675130" y="2260600"/>
              <a:ext cx="370840" cy="603250"/>
              <a:chOff x="4749800" y="2438400"/>
              <a:chExt cx="370840" cy="60325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 rot="1481628">
              <a:off x="2252812" y="2409034"/>
              <a:ext cx="370840" cy="603250"/>
              <a:chOff x="4749800" y="2438400"/>
              <a:chExt cx="370840" cy="60325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Isosceles Triangle 1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 rot="2898893">
              <a:off x="2752372" y="2901290"/>
              <a:ext cx="370840" cy="603250"/>
              <a:chOff x="4749800" y="2438400"/>
              <a:chExt cx="370840" cy="60325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 rot="5400000">
              <a:off x="2895248" y="3504881"/>
              <a:ext cx="370840" cy="603250"/>
              <a:chOff x="4749800" y="2438400"/>
              <a:chExt cx="370840" cy="60325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rot="20118372" flipH="1">
              <a:off x="1120734" y="2415054"/>
              <a:ext cx="370840" cy="603250"/>
              <a:chOff x="4749800" y="2438400"/>
              <a:chExt cx="370840" cy="60325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rot="18701107" flipH="1">
              <a:off x="654664" y="2901291"/>
              <a:ext cx="370840" cy="603250"/>
              <a:chOff x="4749800" y="2438400"/>
              <a:chExt cx="370840" cy="60325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Isosceles Triangle 35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 rot="16200000" flipH="1">
              <a:off x="471220" y="3507283"/>
              <a:ext cx="370840" cy="603250"/>
              <a:chOff x="4749800" y="2438400"/>
              <a:chExt cx="370840" cy="60325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Isosceles Triangle 38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 flipV="1">
              <a:off x="1675129" y="4804980"/>
              <a:ext cx="370840" cy="603250"/>
              <a:chOff x="4749800" y="2438400"/>
              <a:chExt cx="370840" cy="60325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 rot="20118372" flipV="1">
              <a:off x="2299829" y="4613274"/>
              <a:ext cx="370840" cy="603250"/>
              <a:chOff x="4749800" y="2438400"/>
              <a:chExt cx="370840" cy="60325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 rot="18701107" flipV="1">
              <a:off x="2718032" y="4249094"/>
              <a:ext cx="370840" cy="603250"/>
              <a:chOff x="4749800" y="2438400"/>
              <a:chExt cx="370840" cy="60325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 rot="1481628" flipH="1" flipV="1">
              <a:off x="1185511" y="4630755"/>
              <a:ext cx="370840" cy="603250"/>
              <a:chOff x="4749800" y="2438400"/>
              <a:chExt cx="370840" cy="60325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 rot="2898893" flipH="1" flipV="1">
              <a:off x="654662" y="4238538"/>
              <a:ext cx="370840" cy="603250"/>
              <a:chOff x="4749800" y="2438400"/>
              <a:chExt cx="370840" cy="60325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5" name="Rectangle 54"/>
          <p:cNvSpPr/>
          <p:nvPr/>
        </p:nvSpPr>
        <p:spPr>
          <a:xfrm>
            <a:off x="4673600" y="1587500"/>
            <a:ext cx="2260600" cy="4965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4673600" y="1631596"/>
            <a:ext cx="226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Human lung cell</a:t>
            </a:r>
            <a:endParaRPr lang="en-GB" sz="2400" b="1" dirty="0"/>
          </a:p>
        </p:txBody>
      </p:sp>
      <p:grpSp>
        <p:nvGrpSpPr>
          <p:cNvPr id="61" name="Group 60"/>
          <p:cNvGrpSpPr/>
          <p:nvPr/>
        </p:nvGrpSpPr>
        <p:grpSpPr>
          <a:xfrm>
            <a:off x="3411069" y="2128685"/>
            <a:ext cx="1362091" cy="703416"/>
            <a:chOff x="2412349" y="5569562"/>
            <a:chExt cx="1362091" cy="703416"/>
          </a:xfrm>
        </p:grpSpPr>
        <p:sp>
          <p:nvSpPr>
            <p:cNvPr id="57" name="Isosceles Triangle 5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411069" y="3451942"/>
            <a:ext cx="1362091" cy="703416"/>
            <a:chOff x="2412349" y="5569562"/>
            <a:chExt cx="1362091" cy="703416"/>
          </a:xfrm>
        </p:grpSpPr>
        <p:sp>
          <p:nvSpPr>
            <p:cNvPr id="63" name="Isosceles Triangle 62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411069" y="4775199"/>
            <a:ext cx="1362091" cy="703416"/>
            <a:chOff x="2412349" y="5569562"/>
            <a:chExt cx="1362091" cy="703416"/>
          </a:xfrm>
        </p:grpSpPr>
        <p:sp>
          <p:nvSpPr>
            <p:cNvPr id="67" name="Isosceles Triangle 6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06528" y="5790873"/>
            <a:ext cx="191682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Spike protein</a:t>
            </a:r>
            <a:endParaRPr lang="en-GB" sz="2400" b="1" dirty="0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259137" y="5398974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485248" y="5790873"/>
            <a:ext cx="20359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ACE2 receptor</a:t>
            </a:r>
            <a:endParaRPr lang="en-GB" sz="2400" b="1" dirty="0"/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3562267" y="5408230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ight Arrow 75"/>
          <p:cNvSpPr/>
          <p:nvPr/>
        </p:nvSpPr>
        <p:spPr>
          <a:xfrm>
            <a:off x="7061200" y="3297932"/>
            <a:ext cx="596900" cy="128598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TextBox 78"/>
          <p:cNvSpPr txBox="1"/>
          <p:nvPr/>
        </p:nvSpPr>
        <p:spPr>
          <a:xfrm>
            <a:off x="9009531" y="1631596"/>
            <a:ext cx="226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Infected human lung cell</a:t>
            </a:r>
            <a:endParaRPr lang="en-GB" sz="2400" b="1" dirty="0"/>
          </a:p>
        </p:txBody>
      </p:sp>
      <p:grpSp>
        <p:nvGrpSpPr>
          <p:cNvPr id="80" name="Group 79"/>
          <p:cNvGrpSpPr/>
          <p:nvPr/>
        </p:nvGrpSpPr>
        <p:grpSpPr>
          <a:xfrm>
            <a:off x="7747000" y="2128685"/>
            <a:ext cx="1362091" cy="703416"/>
            <a:chOff x="2412349" y="5569562"/>
            <a:chExt cx="1362091" cy="703416"/>
          </a:xfrm>
        </p:grpSpPr>
        <p:sp>
          <p:nvSpPr>
            <p:cNvPr id="81" name="Isosceles Triangle 80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7747000" y="4775199"/>
            <a:ext cx="1362091" cy="703416"/>
            <a:chOff x="2412349" y="5569562"/>
            <a:chExt cx="1362091" cy="703416"/>
          </a:xfrm>
        </p:grpSpPr>
        <p:sp>
          <p:nvSpPr>
            <p:cNvPr id="89" name="Isosceles Triangle 88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ectangle 90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0413452" y="2888324"/>
            <a:ext cx="515084" cy="462565"/>
            <a:chOff x="8674187" y="2229835"/>
            <a:chExt cx="3505008" cy="3147630"/>
          </a:xfrm>
        </p:grpSpPr>
        <p:grpSp>
          <p:nvGrpSpPr>
            <p:cNvPr id="84" name="Group 83"/>
            <p:cNvGrpSpPr/>
            <p:nvPr/>
          </p:nvGrpSpPr>
          <p:grpSpPr>
            <a:xfrm>
              <a:off x="10817104" y="3439227"/>
              <a:ext cx="1362091" cy="703416"/>
              <a:chOff x="2412349" y="5569562"/>
              <a:chExt cx="1362091" cy="703416"/>
            </a:xfrm>
          </p:grpSpPr>
          <p:sp>
            <p:nvSpPr>
              <p:cNvPr id="85" name="Isosceles Triangle 84"/>
              <p:cNvSpPr/>
              <p:nvPr/>
            </p:nvSpPr>
            <p:spPr>
              <a:xfrm rot="16200000">
                <a:off x="2591941" y="5512683"/>
                <a:ext cx="703415" cy="817175"/>
              </a:xfrm>
              <a:prstGeom prst="triangl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3339536" y="5921270"/>
                <a:ext cx="434904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2412349" y="5569562"/>
                <a:ext cx="573420" cy="7034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8674187" y="2229835"/>
              <a:ext cx="3027278" cy="3147630"/>
              <a:chOff x="355015" y="2260600"/>
              <a:chExt cx="3027278" cy="3147630"/>
            </a:xfrm>
          </p:grpSpPr>
          <p:sp>
            <p:nvSpPr>
              <p:cNvPr id="95" name="Oval 94"/>
              <p:cNvSpPr/>
              <p:nvPr/>
            </p:nvSpPr>
            <p:spPr>
              <a:xfrm>
                <a:off x="749300" y="2692400"/>
                <a:ext cx="2222500" cy="22225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200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96" name="Group 95"/>
              <p:cNvGrpSpPr/>
              <p:nvPr/>
            </p:nvGrpSpPr>
            <p:grpSpPr>
              <a:xfrm>
                <a:off x="1675130" y="2260600"/>
                <a:ext cx="370840" cy="603250"/>
                <a:chOff x="4749800" y="2438400"/>
                <a:chExt cx="370840" cy="603250"/>
              </a:xfrm>
            </p:grpSpPr>
            <p:sp>
              <p:nvSpPr>
                <p:cNvPr id="130" name="Rectangle 129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1" name="Isosceles Triangle 130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97" name="Group 96"/>
              <p:cNvGrpSpPr/>
              <p:nvPr/>
            </p:nvGrpSpPr>
            <p:grpSpPr>
              <a:xfrm rot="1481628">
                <a:off x="2252812" y="2409034"/>
                <a:ext cx="370840" cy="603250"/>
                <a:chOff x="4749800" y="2438400"/>
                <a:chExt cx="370840" cy="603250"/>
              </a:xfrm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9" name="Isosceles Triangle 128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 rot="2898893">
                <a:off x="2752372" y="2901290"/>
                <a:ext cx="370840" cy="603250"/>
                <a:chOff x="4749800" y="2438400"/>
                <a:chExt cx="370840" cy="603250"/>
              </a:xfrm>
            </p:grpSpPr>
            <p:sp>
              <p:nvSpPr>
                <p:cNvPr id="126" name="Rectangle 125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7" name="Isosceles Triangle 126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99" name="Group 98"/>
              <p:cNvGrpSpPr/>
              <p:nvPr/>
            </p:nvGrpSpPr>
            <p:grpSpPr>
              <a:xfrm rot="5400000">
                <a:off x="2895248" y="3504881"/>
                <a:ext cx="370840" cy="603250"/>
                <a:chOff x="4749800" y="2438400"/>
                <a:chExt cx="370840" cy="603250"/>
              </a:xfrm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0" name="Group 99"/>
              <p:cNvGrpSpPr/>
              <p:nvPr/>
            </p:nvGrpSpPr>
            <p:grpSpPr>
              <a:xfrm rot="20118372" flipH="1">
                <a:off x="1120734" y="2415054"/>
                <a:ext cx="370840" cy="603250"/>
                <a:chOff x="4749800" y="2438400"/>
                <a:chExt cx="370840" cy="603250"/>
              </a:xfrm>
            </p:grpSpPr>
            <p:sp>
              <p:nvSpPr>
                <p:cNvPr id="122" name="Rectangle 121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1" name="Group 100"/>
              <p:cNvGrpSpPr/>
              <p:nvPr/>
            </p:nvGrpSpPr>
            <p:grpSpPr>
              <a:xfrm rot="18701107" flipH="1">
                <a:off x="654664" y="2901291"/>
                <a:ext cx="370840" cy="603250"/>
                <a:chOff x="4749800" y="2438400"/>
                <a:chExt cx="370840" cy="603250"/>
              </a:xfrm>
            </p:grpSpPr>
            <p:sp>
              <p:nvSpPr>
                <p:cNvPr id="120" name="Rectangle 119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2" name="Group 101"/>
              <p:cNvGrpSpPr/>
              <p:nvPr/>
            </p:nvGrpSpPr>
            <p:grpSpPr>
              <a:xfrm rot="16200000" flipH="1">
                <a:off x="471220" y="3507283"/>
                <a:ext cx="370840" cy="603250"/>
                <a:chOff x="4749800" y="2438400"/>
                <a:chExt cx="370840" cy="60325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3" name="Group 102"/>
              <p:cNvGrpSpPr/>
              <p:nvPr/>
            </p:nvGrpSpPr>
            <p:grpSpPr>
              <a:xfrm flipV="1">
                <a:off x="1675129" y="4804980"/>
                <a:ext cx="370840" cy="603250"/>
                <a:chOff x="4749800" y="2438400"/>
                <a:chExt cx="370840" cy="603250"/>
              </a:xfrm>
            </p:grpSpPr>
            <p:sp>
              <p:nvSpPr>
                <p:cNvPr id="116" name="Rectangle 115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7" name="Isosceles Triangle 116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4" name="Group 103"/>
              <p:cNvGrpSpPr/>
              <p:nvPr/>
            </p:nvGrpSpPr>
            <p:grpSpPr>
              <a:xfrm rot="20118372" flipV="1">
                <a:off x="2299829" y="4613274"/>
                <a:ext cx="370840" cy="603250"/>
                <a:chOff x="4749800" y="2438400"/>
                <a:chExt cx="370840" cy="603250"/>
              </a:xfrm>
            </p:grpSpPr>
            <p:sp>
              <p:nvSpPr>
                <p:cNvPr id="114" name="Rectangle 113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5" name="Isosceles Triangle 114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 rot="18701107" flipV="1">
                <a:off x="2718032" y="4249094"/>
                <a:ext cx="370840" cy="603250"/>
                <a:chOff x="4749800" y="2438400"/>
                <a:chExt cx="370840" cy="603250"/>
              </a:xfrm>
            </p:grpSpPr>
            <p:sp>
              <p:nvSpPr>
                <p:cNvPr id="112" name="Rectangle 111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3" name="Isosceles Triangle 112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6" name="Group 105"/>
              <p:cNvGrpSpPr/>
              <p:nvPr/>
            </p:nvGrpSpPr>
            <p:grpSpPr>
              <a:xfrm rot="1481628" flipH="1" flipV="1">
                <a:off x="1185511" y="4630755"/>
                <a:ext cx="370840" cy="603250"/>
                <a:chOff x="4749800" y="2438400"/>
                <a:chExt cx="370840" cy="60325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1" name="Isosceles Triangle 110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07" name="Group 106"/>
              <p:cNvGrpSpPr/>
              <p:nvPr/>
            </p:nvGrpSpPr>
            <p:grpSpPr>
              <a:xfrm rot="2898893" flipH="1" flipV="1">
                <a:off x="654662" y="4238538"/>
                <a:ext cx="370840" cy="603250"/>
                <a:chOff x="4749800" y="2438400"/>
                <a:chExt cx="370840" cy="603250"/>
              </a:xfrm>
            </p:grpSpPr>
            <p:sp>
              <p:nvSpPr>
                <p:cNvPr id="108" name="Rectangle 107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9" name="Isosceles Triangle 108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132" name="Group 131"/>
          <p:cNvGrpSpPr/>
          <p:nvPr/>
        </p:nvGrpSpPr>
        <p:grpSpPr>
          <a:xfrm>
            <a:off x="7747000" y="3451942"/>
            <a:ext cx="1362091" cy="703416"/>
            <a:chOff x="2412349" y="5569562"/>
            <a:chExt cx="1362091" cy="703416"/>
          </a:xfrm>
        </p:grpSpPr>
        <p:sp>
          <p:nvSpPr>
            <p:cNvPr id="133" name="Isosceles Triangle 132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4" name="Straight Connector 133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8" name="Oval 137"/>
          <p:cNvSpPr/>
          <p:nvPr/>
        </p:nvSpPr>
        <p:spPr>
          <a:xfrm>
            <a:off x="9623968" y="3146768"/>
            <a:ext cx="579869" cy="57986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9" name="Group 138"/>
          <p:cNvGrpSpPr/>
          <p:nvPr/>
        </p:nvGrpSpPr>
        <p:grpSpPr>
          <a:xfrm>
            <a:off x="9685651" y="3202991"/>
            <a:ext cx="515084" cy="462565"/>
            <a:chOff x="8674187" y="2229835"/>
            <a:chExt cx="3505008" cy="3147630"/>
          </a:xfrm>
        </p:grpSpPr>
        <p:grpSp>
          <p:nvGrpSpPr>
            <p:cNvPr id="140" name="Group 139"/>
            <p:cNvGrpSpPr/>
            <p:nvPr/>
          </p:nvGrpSpPr>
          <p:grpSpPr>
            <a:xfrm>
              <a:off x="10817104" y="3439227"/>
              <a:ext cx="1362091" cy="703416"/>
              <a:chOff x="2412349" y="5569562"/>
              <a:chExt cx="1362091" cy="703416"/>
            </a:xfrm>
          </p:grpSpPr>
          <p:sp>
            <p:nvSpPr>
              <p:cNvPr id="179" name="Isosceles Triangle 178"/>
              <p:cNvSpPr/>
              <p:nvPr/>
            </p:nvSpPr>
            <p:spPr>
              <a:xfrm rot="16200000">
                <a:off x="2591941" y="5512683"/>
                <a:ext cx="703415" cy="817175"/>
              </a:xfrm>
              <a:prstGeom prst="triangl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80" name="Straight Connector 179"/>
              <p:cNvCxnSpPr/>
              <p:nvPr/>
            </p:nvCxnSpPr>
            <p:spPr>
              <a:xfrm>
                <a:off x="3339536" y="5921270"/>
                <a:ext cx="434904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Rectangle 180"/>
              <p:cNvSpPr/>
              <p:nvPr/>
            </p:nvSpPr>
            <p:spPr>
              <a:xfrm>
                <a:off x="2412349" y="5569562"/>
                <a:ext cx="573420" cy="7034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8674187" y="2229835"/>
              <a:ext cx="3027278" cy="3147630"/>
              <a:chOff x="355015" y="2260600"/>
              <a:chExt cx="3027278" cy="3147630"/>
            </a:xfrm>
          </p:grpSpPr>
          <p:sp>
            <p:nvSpPr>
              <p:cNvPr id="142" name="Oval 141"/>
              <p:cNvSpPr/>
              <p:nvPr/>
            </p:nvSpPr>
            <p:spPr>
              <a:xfrm>
                <a:off x="749300" y="2692400"/>
                <a:ext cx="2222500" cy="22225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200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143" name="Group 142"/>
              <p:cNvGrpSpPr/>
              <p:nvPr/>
            </p:nvGrpSpPr>
            <p:grpSpPr>
              <a:xfrm>
                <a:off x="1675130" y="2260600"/>
                <a:ext cx="370840" cy="603250"/>
                <a:chOff x="4749800" y="2438400"/>
                <a:chExt cx="370840" cy="603250"/>
              </a:xfrm>
            </p:grpSpPr>
            <p:sp>
              <p:nvSpPr>
                <p:cNvPr id="177" name="Rectangle 17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Isosceles Triangle 17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4" name="Group 143"/>
              <p:cNvGrpSpPr/>
              <p:nvPr/>
            </p:nvGrpSpPr>
            <p:grpSpPr>
              <a:xfrm rot="1481628">
                <a:off x="2252812" y="2409034"/>
                <a:ext cx="370840" cy="603250"/>
                <a:chOff x="4749800" y="2438400"/>
                <a:chExt cx="370840" cy="603250"/>
              </a:xfrm>
            </p:grpSpPr>
            <p:sp>
              <p:nvSpPr>
                <p:cNvPr id="175" name="Rectangle 17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Isosceles Triangle 17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5" name="Group 144"/>
              <p:cNvGrpSpPr/>
              <p:nvPr/>
            </p:nvGrpSpPr>
            <p:grpSpPr>
              <a:xfrm rot="2898893">
                <a:off x="2752372" y="2901290"/>
                <a:ext cx="370840" cy="603250"/>
                <a:chOff x="4749800" y="2438400"/>
                <a:chExt cx="370840" cy="603250"/>
              </a:xfrm>
            </p:grpSpPr>
            <p:sp>
              <p:nvSpPr>
                <p:cNvPr id="173" name="Rectangle 17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Isosceles Triangle 17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 rot="5400000">
                <a:off x="2895248" y="3504881"/>
                <a:ext cx="370840" cy="603250"/>
                <a:chOff x="4749800" y="2438400"/>
                <a:chExt cx="370840" cy="603250"/>
              </a:xfrm>
            </p:grpSpPr>
            <p:sp>
              <p:nvSpPr>
                <p:cNvPr id="171" name="Rectangle 17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Isosceles Triangle 17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7" name="Group 146"/>
              <p:cNvGrpSpPr/>
              <p:nvPr/>
            </p:nvGrpSpPr>
            <p:grpSpPr>
              <a:xfrm rot="20118372" flipH="1">
                <a:off x="1120734" y="2415054"/>
                <a:ext cx="370840" cy="603250"/>
                <a:chOff x="4749800" y="2438400"/>
                <a:chExt cx="370840" cy="603250"/>
              </a:xfrm>
            </p:grpSpPr>
            <p:sp>
              <p:nvSpPr>
                <p:cNvPr id="169" name="Rectangle 16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Isosceles Triangle 16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8" name="Group 147"/>
              <p:cNvGrpSpPr/>
              <p:nvPr/>
            </p:nvGrpSpPr>
            <p:grpSpPr>
              <a:xfrm rot="18701107" flipH="1">
                <a:off x="654664" y="2901291"/>
                <a:ext cx="370840" cy="603250"/>
                <a:chOff x="4749800" y="2438400"/>
                <a:chExt cx="370840" cy="603250"/>
              </a:xfrm>
            </p:grpSpPr>
            <p:sp>
              <p:nvSpPr>
                <p:cNvPr id="167" name="Rectangle 16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 rot="16200000" flipH="1">
                <a:off x="471220" y="3507283"/>
                <a:ext cx="370840" cy="603250"/>
                <a:chOff x="4749800" y="2438400"/>
                <a:chExt cx="370840" cy="603250"/>
              </a:xfrm>
            </p:grpSpPr>
            <p:sp>
              <p:nvSpPr>
                <p:cNvPr id="165" name="Rectangle 16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0" name="Group 149"/>
              <p:cNvGrpSpPr/>
              <p:nvPr/>
            </p:nvGrpSpPr>
            <p:grpSpPr>
              <a:xfrm flipV="1">
                <a:off x="1675129" y="4804980"/>
                <a:ext cx="370840" cy="603250"/>
                <a:chOff x="4749800" y="2438400"/>
                <a:chExt cx="370840" cy="603250"/>
              </a:xfrm>
            </p:grpSpPr>
            <p:sp>
              <p:nvSpPr>
                <p:cNvPr id="163" name="Rectangle 16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4" name="Isosceles Triangle 16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/>
              <p:cNvGrpSpPr/>
              <p:nvPr/>
            </p:nvGrpSpPr>
            <p:grpSpPr>
              <a:xfrm rot="20118372" flipV="1">
                <a:off x="2299829" y="4613274"/>
                <a:ext cx="370840" cy="603250"/>
                <a:chOff x="4749800" y="2438400"/>
                <a:chExt cx="370840" cy="603250"/>
              </a:xfrm>
            </p:grpSpPr>
            <p:sp>
              <p:nvSpPr>
                <p:cNvPr id="161" name="Rectangle 16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2" name="Isosceles Triangle 16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2" name="Group 151"/>
              <p:cNvGrpSpPr/>
              <p:nvPr/>
            </p:nvGrpSpPr>
            <p:grpSpPr>
              <a:xfrm rot="18701107" flipV="1">
                <a:off x="2718032" y="4249094"/>
                <a:ext cx="370840" cy="603250"/>
                <a:chOff x="4749800" y="2438400"/>
                <a:chExt cx="370840" cy="603250"/>
              </a:xfrm>
            </p:grpSpPr>
            <p:sp>
              <p:nvSpPr>
                <p:cNvPr id="159" name="Rectangle 15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Isosceles Triangle 15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3" name="Group 152"/>
              <p:cNvGrpSpPr/>
              <p:nvPr/>
            </p:nvGrpSpPr>
            <p:grpSpPr>
              <a:xfrm rot="1481628" flipH="1" flipV="1">
                <a:off x="1185511" y="4630755"/>
                <a:ext cx="370840" cy="603250"/>
                <a:chOff x="4749800" y="2438400"/>
                <a:chExt cx="370840" cy="603250"/>
              </a:xfrm>
            </p:grpSpPr>
            <p:sp>
              <p:nvSpPr>
                <p:cNvPr id="157" name="Rectangle 15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4" name="Group 153"/>
              <p:cNvGrpSpPr/>
              <p:nvPr/>
            </p:nvGrpSpPr>
            <p:grpSpPr>
              <a:xfrm rot="2898893" flipH="1" flipV="1">
                <a:off x="654662" y="4238538"/>
                <a:ext cx="370840" cy="603250"/>
                <a:chOff x="4749800" y="2438400"/>
                <a:chExt cx="370840" cy="603250"/>
              </a:xfrm>
            </p:grpSpPr>
            <p:sp>
              <p:nvSpPr>
                <p:cNvPr id="155" name="Rectangle 15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182" name="Oval 181"/>
          <p:cNvSpPr/>
          <p:nvPr/>
        </p:nvSpPr>
        <p:spPr>
          <a:xfrm>
            <a:off x="10389400" y="3991927"/>
            <a:ext cx="579869" cy="57986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3" name="Group 182"/>
          <p:cNvGrpSpPr/>
          <p:nvPr/>
        </p:nvGrpSpPr>
        <p:grpSpPr>
          <a:xfrm>
            <a:off x="10451083" y="4048150"/>
            <a:ext cx="515084" cy="462565"/>
            <a:chOff x="8674187" y="2229835"/>
            <a:chExt cx="3505008" cy="3147630"/>
          </a:xfrm>
        </p:grpSpPr>
        <p:grpSp>
          <p:nvGrpSpPr>
            <p:cNvPr id="184" name="Group 183"/>
            <p:cNvGrpSpPr/>
            <p:nvPr/>
          </p:nvGrpSpPr>
          <p:grpSpPr>
            <a:xfrm>
              <a:off x="10817104" y="3439227"/>
              <a:ext cx="1362091" cy="703416"/>
              <a:chOff x="2412349" y="5569562"/>
              <a:chExt cx="1362091" cy="703416"/>
            </a:xfrm>
          </p:grpSpPr>
          <p:sp>
            <p:nvSpPr>
              <p:cNvPr id="223" name="Isosceles Triangle 222"/>
              <p:cNvSpPr/>
              <p:nvPr/>
            </p:nvSpPr>
            <p:spPr>
              <a:xfrm rot="16200000">
                <a:off x="2591941" y="5512683"/>
                <a:ext cx="703415" cy="817175"/>
              </a:xfrm>
              <a:prstGeom prst="triangl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24" name="Straight Connector 223"/>
              <p:cNvCxnSpPr/>
              <p:nvPr/>
            </p:nvCxnSpPr>
            <p:spPr>
              <a:xfrm>
                <a:off x="3339536" y="5921270"/>
                <a:ext cx="434904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5" name="Rectangle 224"/>
              <p:cNvSpPr/>
              <p:nvPr/>
            </p:nvSpPr>
            <p:spPr>
              <a:xfrm>
                <a:off x="2412349" y="5569562"/>
                <a:ext cx="573420" cy="7034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85" name="Group 184"/>
            <p:cNvGrpSpPr/>
            <p:nvPr/>
          </p:nvGrpSpPr>
          <p:grpSpPr>
            <a:xfrm>
              <a:off x="8674187" y="2229835"/>
              <a:ext cx="3027278" cy="3147630"/>
              <a:chOff x="355015" y="2260600"/>
              <a:chExt cx="3027278" cy="3147630"/>
            </a:xfrm>
          </p:grpSpPr>
          <p:sp>
            <p:nvSpPr>
              <p:cNvPr id="186" name="Oval 185"/>
              <p:cNvSpPr/>
              <p:nvPr/>
            </p:nvSpPr>
            <p:spPr>
              <a:xfrm>
                <a:off x="749300" y="2692400"/>
                <a:ext cx="2222500" cy="22225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200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187" name="Group 186"/>
              <p:cNvGrpSpPr/>
              <p:nvPr/>
            </p:nvGrpSpPr>
            <p:grpSpPr>
              <a:xfrm>
                <a:off x="1675130" y="2260600"/>
                <a:ext cx="370840" cy="603250"/>
                <a:chOff x="4749800" y="2438400"/>
                <a:chExt cx="370840" cy="603250"/>
              </a:xfrm>
            </p:grpSpPr>
            <p:sp>
              <p:nvSpPr>
                <p:cNvPr id="221" name="Rectangle 22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2" name="Isosceles Triangle 22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8" name="Group 187"/>
              <p:cNvGrpSpPr/>
              <p:nvPr/>
            </p:nvGrpSpPr>
            <p:grpSpPr>
              <a:xfrm rot="1481628">
                <a:off x="2252812" y="2409034"/>
                <a:ext cx="370840" cy="603250"/>
                <a:chOff x="4749800" y="2438400"/>
                <a:chExt cx="370840" cy="603250"/>
              </a:xfrm>
            </p:grpSpPr>
            <p:sp>
              <p:nvSpPr>
                <p:cNvPr id="219" name="Rectangle 21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0" name="Isosceles Triangle 21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9" name="Group 188"/>
              <p:cNvGrpSpPr/>
              <p:nvPr/>
            </p:nvGrpSpPr>
            <p:grpSpPr>
              <a:xfrm rot="2898893">
                <a:off x="2752372" y="2901290"/>
                <a:ext cx="370840" cy="603250"/>
                <a:chOff x="4749800" y="2438400"/>
                <a:chExt cx="370840" cy="603250"/>
              </a:xfrm>
            </p:grpSpPr>
            <p:sp>
              <p:nvSpPr>
                <p:cNvPr id="217" name="Rectangle 21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8" name="Isosceles Triangle 21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0" name="Group 189"/>
              <p:cNvGrpSpPr/>
              <p:nvPr/>
            </p:nvGrpSpPr>
            <p:grpSpPr>
              <a:xfrm rot="5400000">
                <a:off x="2895248" y="3504881"/>
                <a:ext cx="370840" cy="603250"/>
                <a:chOff x="4749800" y="2438400"/>
                <a:chExt cx="370840" cy="603250"/>
              </a:xfrm>
            </p:grpSpPr>
            <p:sp>
              <p:nvSpPr>
                <p:cNvPr id="215" name="Rectangle 21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6" name="Isosceles Triangle 21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1" name="Group 190"/>
              <p:cNvGrpSpPr/>
              <p:nvPr/>
            </p:nvGrpSpPr>
            <p:grpSpPr>
              <a:xfrm rot="20118372" flipH="1">
                <a:off x="1120734" y="2415054"/>
                <a:ext cx="370840" cy="603250"/>
                <a:chOff x="4749800" y="2438400"/>
                <a:chExt cx="370840" cy="603250"/>
              </a:xfrm>
            </p:grpSpPr>
            <p:sp>
              <p:nvSpPr>
                <p:cNvPr id="213" name="Rectangle 21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4" name="Isosceles Triangle 21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2" name="Group 191"/>
              <p:cNvGrpSpPr/>
              <p:nvPr/>
            </p:nvGrpSpPr>
            <p:grpSpPr>
              <a:xfrm rot="18701107" flipH="1">
                <a:off x="654664" y="2901291"/>
                <a:ext cx="370840" cy="603250"/>
                <a:chOff x="4749800" y="2438400"/>
                <a:chExt cx="370840" cy="603250"/>
              </a:xfrm>
            </p:grpSpPr>
            <p:sp>
              <p:nvSpPr>
                <p:cNvPr id="211" name="Rectangle 21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2" name="Isosceles Triangle 21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3" name="Group 192"/>
              <p:cNvGrpSpPr/>
              <p:nvPr/>
            </p:nvGrpSpPr>
            <p:grpSpPr>
              <a:xfrm rot="16200000" flipH="1">
                <a:off x="471220" y="3507283"/>
                <a:ext cx="370840" cy="603250"/>
                <a:chOff x="4749800" y="2438400"/>
                <a:chExt cx="370840" cy="603250"/>
              </a:xfrm>
            </p:grpSpPr>
            <p:sp>
              <p:nvSpPr>
                <p:cNvPr id="209" name="Rectangle 20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0" name="Isosceles Triangle 20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4" name="Group 193"/>
              <p:cNvGrpSpPr/>
              <p:nvPr/>
            </p:nvGrpSpPr>
            <p:grpSpPr>
              <a:xfrm flipV="1">
                <a:off x="1675129" y="4804980"/>
                <a:ext cx="370840" cy="603250"/>
                <a:chOff x="4749800" y="2438400"/>
                <a:chExt cx="370840" cy="603250"/>
              </a:xfrm>
            </p:grpSpPr>
            <p:sp>
              <p:nvSpPr>
                <p:cNvPr id="207" name="Rectangle 20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8" name="Isosceles Triangle 20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5" name="Group 194"/>
              <p:cNvGrpSpPr/>
              <p:nvPr/>
            </p:nvGrpSpPr>
            <p:grpSpPr>
              <a:xfrm rot="20118372" flipV="1">
                <a:off x="2299829" y="4613274"/>
                <a:ext cx="370840" cy="603250"/>
                <a:chOff x="4749800" y="2438400"/>
                <a:chExt cx="370840" cy="603250"/>
              </a:xfrm>
            </p:grpSpPr>
            <p:sp>
              <p:nvSpPr>
                <p:cNvPr id="205" name="Rectangle 20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6" name="Isosceles Triangle 20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6" name="Group 195"/>
              <p:cNvGrpSpPr/>
              <p:nvPr/>
            </p:nvGrpSpPr>
            <p:grpSpPr>
              <a:xfrm rot="18701107" flipV="1">
                <a:off x="2718032" y="4249094"/>
                <a:ext cx="370840" cy="603250"/>
                <a:chOff x="4749800" y="2438400"/>
                <a:chExt cx="370840" cy="603250"/>
              </a:xfrm>
            </p:grpSpPr>
            <p:sp>
              <p:nvSpPr>
                <p:cNvPr id="203" name="Rectangle 20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4" name="Isosceles Triangle 20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7" name="Group 196"/>
              <p:cNvGrpSpPr/>
              <p:nvPr/>
            </p:nvGrpSpPr>
            <p:grpSpPr>
              <a:xfrm rot="1481628" flipH="1" flipV="1">
                <a:off x="1185511" y="4630755"/>
                <a:ext cx="370840" cy="603250"/>
                <a:chOff x="4749800" y="2438400"/>
                <a:chExt cx="370840" cy="603250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2" name="Isosceles Triangle 20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98" name="Group 197"/>
              <p:cNvGrpSpPr/>
              <p:nvPr/>
            </p:nvGrpSpPr>
            <p:grpSpPr>
              <a:xfrm rot="2898893" flipH="1" flipV="1">
                <a:off x="654662" y="4238538"/>
                <a:ext cx="370840" cy="603250"/>
                <a:chOff x="4749800" y="2438400"/>
                <a:chExt cx="370840" cy="603250"/>
              </a:xfrm>
            </p:grpSpPr>
            <p:sp>
              <p:nvSpPr>
                <p:cNvPr id="199" name="Rectangle 19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0" name="Isosceles Triangle 19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6" name="Oval 225"/>
          <p:cNvSpPr/>
          <p:nvPr/>
        </p:nvSpPr>
        <p:spPr>
          <a:xfrm>
            <a:off x="9492216" y="5237340"/>
            <a:ext cx="579869" cy="57986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7" name="Group 226"/>
          <p:cNvGrpSpPr/>
          <p:nvPr/>
        </p:nvGrpSpPr>
        <p:grpSpPr>
          <a:xfrm>
            <a:off x="9553899" y="5293563"/>
            <a:ext cx="515084" cy="462565"/>
            <a:chOff x="8674187" y="2229835"/>
            <a:chExt cx="3505008" cy="3147630"/>
          </a:xfrm>
        </p:grpSpPr>
        <p:grpSp>
          <p:nvGrpSpPr>
            <p:cNvPr id="228" name="Group 227"/>
            <p:cNvGrpSpPr/>
            <p:nvPr/>
          </p:nvGrpSpPr>
          <p:grpSpPr>
            <a:xfrm>
              <a:off x="10817104" y="3439227"/>
              <a:ext cx="1362091" cy="703416"/>
              <a:chOff x="2412349" y="5569562"/>
              <a:chExt cx="1362091" cy="703416"/>
            </a:xfrm>
          </p:grpSpPr>
          <p:sp>
            <p:nvSpPr>
              <p:cNvPr id="267" name="Isosceles Triangle 266"/>
              <p:cNvSpPr/>
              <p:nvPr/>
            </p:nvSpPr>
            <p:spPr>
              <a:xfrm rot="16200000">
                <a:off x="2591941" y="5512683"/>
                <a:ext cx="703415" cy="817175"/>
              </a:xfrm>
              <a:prstGeom prst="triangle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68" name="Straight Connector 267"/>
              <p:cNvCxnSpPr/>
              <p:nvPr/>
            </p:nvCxnSpPr>
            <p:spPr>
              <a:xfrm>
                <a:off x="3339536" y="5921270"/>
                <a:ext cx="434904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9" name="Rectangle 268"/>
              <p:cNvSpPr/>
              <p:nvPr/>
            </p:nvSpPr>
            <p:spPr>
              <a:xfrm>
                <a:off x="2412349" y="5569562"/>
                <a:ext cx="573420" cy="7034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29" name="Group 228"/>
            <p:cNvGrpSpPr/>
            <p:nvPr/>
          </p:nvGrpSpPr>
          <p:grpSpPr>
            <a:xfrm>
              <a:off x="8674187" y="2229835"/>
              <a:ext cx="3027278" cy="3147630"/>
              <a:chOff x="355015" y="2260600"/>
              <a:chExt cx="3027278" cy="3147630"/>
            </a:xfrm>
          </p:grpSpPr>
          <p:sp>
            <p:nvSpPr>
              <p:cNvPr id="230" name="Oval 229"/>
              <p:cNvSpPr/>
              <p:nvPr/>
            </p:nvSpPr>
            <p:spPr>
              <a:xfrm>
                <a:off x="749300" y="2692400"/>
                <a:ext cx="2222500" cy="22225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200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231" name="Group 230"/>
              <p:cNvGrpSpPr/>
              <p:nvPr/>
            </p:nvGrpSpPr>
            <p:grpSpPr>
              <a:xfrm>
                <a:off x="1675130" y="2260600"/>
                <a:ext cx="370840" cy="603250"/>
                <a:chOff x="4749800" y="2438400"/>
                <a:chExt cx="370840" cy="603250"/>
              </a:xfrm>
            </p:grpSpPr>
            <p:sp>
              <p:nvSpPr>
                <p:cNvPr id="265" name="Rectangle 26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2" name="Group 231"/>
              <p:cNvGrpSpPr/>
              <p:nvPr/>
            </p:nvGrpSpPr>
            <p:grpSpPr>
              <a:xfrm rot="1481628">
                <a:off x="2252812" y="2409034"/>
                <a:ext cx="370840" cy="603250"/>
                <a:chOff x="4749800" y="2438400"/>
                <a:chExt cx="370840" cy="603250"/>
              </a:xfrm>
            </p:grpSpPr>
            <p:sp>
              <p:nvSpPr>
                <p:cNvPr id="263" name="Rectangle 26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3" name="Group 232"/>
              <p:cNvGrpSpPr/>
              <p:nvPr/>
            </p:nvGrpSpPr>
            <p:grpSpPr>
              <a:xfrm rot="2898893">
                <a:off x="2752372" y="2901290"/>
                <a:ext cx="370840" cy="603250"/>
                <a:chOff x="4749800" y="2438400"/>
                <a:chExt cx="370840" cy="603250"/>
              </a:xfrm>
            </p:grpSpPr>
            <p:sp>
              <p:nvSpPr>
                <p:cNvPr id="261" name="Rectangle 26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4" name="Group 233"/>
              <p:cNvGrpSpPr/>
              <p:nvPr/>
            </p:nvGrpSpPr>
            <p:grpSpPr>
              <a:xfrm rot="5400000">
                <a:off x="2895248" y="3504881"/>
                <a:ext cx="370840" cy="603250"/>
                <a:chOff x="4749800" y="2438400"/>
                <a:chExt cx="370840" cy="603250"/>
              </a:xfrm>
            </p:grpSpPr>
            <p:sp>
              <p:nvSpPr>
                <p:cNvPr id="259" name="Rectangle 25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5" name="Group 234"/>
              <p:cNvGrpSpPr/>
              <p:nvPr/>
            </p:nvGrpSpPr>
            <p:grpSpPr>
              <a:xfrm rot="20118372" flipH="1">
                <a:off x="1120734" y="2415054"/>
                <a:ext cx="370840" cy="603250"/>
                <a:chOff x="4749800" y="2438400"/>
                <a:chExt cx="370840" cy="603250"/>
              </a:xfrm>
            </p:grpSpPr>
            <p:sp>
              <p:nvSpPr>
                <p:cNvPr id="257" name="Rectangle 25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6" name="Group 235"/>
              <p:cNvGrpSpPr/>
              <p:nvPr/>
            </p:nvGrpSpPr>
            <p:grpSpPr>
              <a:xfrm rot="18701107" flipH="1">
                <a:off x="654664" y="2901291"/>
                <a:ext cx="370840" cy="603250"/>
                <a:chOff x="4749800" y="2438400"/>
                <a:chExt cx="370840" cy="603250"/>
              </a:xfrm>
            </p:grpSpPr>
            <p:sp>
              <p:nvSpPr>
                <p:cNvPr id="255" name="Rectangle 25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7" name="Group 236"/>
              <p:cNvGrpSpPr/>
              <p:nvPr/>
            </p:nvGrpSpPr>
            <p:grpSpPr>
              <a:xfrm rot="16200000" flipH="1">
                <a:off x="471220" y="3507283"/>
                <a:ext cx="370840" cy="603250"/>
                <a:chOff x="4749800" y="2438400"/>
                <a:chExt cx="370840" cy="603250"/>
              </a:xfrm>
            </p:grpSpPr>
            <p:sp>
              <p:nvSpPr>
                <p:cNvPr id="253" name="Rectangle 25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8" name="Group 237"/>
              <p:cNvGrpSpPr/>
              <p:nvPr/>
            </p:nvGrpSpPr>
            <p:grpSpPr>
              <a:xfrm flipV="1">
                <a:off x="1675129" y="4804980"/>
                <a:ext cx="370840" cy="603250"/>
                <a:chOff x="4749800" y="2438400"/>
                <a:chExt cx="370840" cy="603250"/>
              </a:xfrm>
            </p:grpSpPr>
            <p:sp>
              <p:nvSpPr>
                <p:cNvPr id="251" name="Rectangle 250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2" name="Isosceles Triangle 251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39" name="Group 238"/>
              <p:cNvGrpSpPr/>
              <p:nvPr/>
            </p:nvGrpSpPr>
            <p:grpSpPr>
              <a:xfrm rot="20118372" flipV="1">
                <a:off x="2299829" y="4613274"/>
                <a:ext cx="370840" cy="603250"/>
                <a:chOff x="4749800" y="2438400"/>
                <a:chExt cx="370840" cy="603250"/>
              </a:xfrm>
            </p:grpSpPr>
            <p:sp>
              <p:nvSpPr>
                <p:cNvPr id="249" name="Rectangle 248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0" name="Isosceles Triangle 249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0" name="Group 239"/>
              <p:cNvGrpSpPr/>
              <p:nvPr/>
            </p:nvGrpSpPr>
            <p:grpSpPr>
              <a:xfrm rot="18701107" flipV="1">
                <a:off x="2718032" y="4249094"/>
                <a:ext cx="370840" cy="603250"/>
                <a:chOff x="4749800" y="2438400"/>
                <a:chExt cx="370840" cy="603250"/>
              </a:xfrm>
            </p:grpSpPr>
            <p:sp>
              <p:nvSpPr>
                <p:cNvPr id="247" name="Rectangle 246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8" name="Isosceles Triangle 247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1" name="Group 240"/>
              <p:cNvGrpSpPr/>
              <p:nvPr/>
            </p:nvGrpSpPr>
            <p:grpSpPr>
              <a:xfrm rot="1481628" flipH="1" flipV="1">
                <a:off x="1185511" y="4630755"/>
                <a:ext cx="370840" cy="603250"/>
                <a:chOff x="4749800" y="2438400"/>
                <a:chExt cx="370840" cy="603250"/>
              </a:xfrm>
            </p:grpSpPr>
            <p:sp>
              <p:nvSpPr>
                <p:cNvPr id="245" name="Rectangle 244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6" name="Isosceles Triangle 245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2" name="Group 241"/>
              <p:cNvGrpSpPr/>
              <p:nvPr/>
            </p:nvGrpSpPr>
            <p:grpSpPr>
              <a:xfrm rot="2898893" flipH="1" flipV="1">
                <a:off x="654662" y="4238538"/>
                <a:ext cx="370840" cy="603250"/>
                <a:chOff x="4749800" y="2438400"/>
                <a:chExt cx="370840" cy="603250"/>
              </a:xfrm>
            </p:grpSpPr>
            <p:sp>
              <p:nvSpPr>
                <p:cNvPr id="243" name="Rectangle 242"/>
                <p:cNvSpPr/>
                <p:nvPr/>
              </p:nvSpPr>
              <p:spPr>
                <a:xfrm>
                  <a:off x="4890770" y="2724150"/>
                  <a:ext cx="88900" cy="3175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44" name="Isosceles Triangle 243"/>
                <p:cNvSpPr/>
                <p:nvPr/>
              </p:nvSpPr>
              <p:spPr>
                <a:xfrm rot="10800000">
                  <a:off x="4749800" y="2438400"/>
                  <a:ext cx="370840" cy="571500"/>
                </a:xfrm>
                <a:prstGeom prst="triangl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0655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 of antibody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355015" y="2260600"/>
            <a:ext cx="3027278" cy="3147630"/>
            <a:chOff x="355015" y="2260600"/>
            <a:chExt cx="3027278" cy="3147630"/>
          </a:xfrm>
        </p:grpSpPr>
        <p:sp>
          <p:nvSpPr>
            <p:cNvPr id="4" name="Oval 3"/>
            <p:cNvSpPr/>
            <p:nvPr/>
          </p:nvSpPr>
          <p:spPr>
            <a:xfrm>
              <a:off x="749300" y="2692400"/>
              <a:ext cx="2222500" cy="22225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ysClr val="windowText" lastClr="000000"/>
                  </a:solidFill>
                </a:rPr>
                <a:t>SARS-CoV-2</a:t>
              </a:r>
              <a:endParaRPr lang="en-GB" sz="3200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675130" y="2260600"/>
              <a:ext cx="370840" cy="603250"/>
              <a:chOff x="4749800" y="2438400"/>
              <a:chExt cx="370840" cy="60325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 rot="1481628">
              <a:off x="2252812" y="2409034"/>
              <a:ext cx="370840" cy="603250"/>
              <a:chOff x="4749800" y="2438400"/>
              <a:chExt cx="370840" cy="60325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Isosceles Triangle 1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 rot="2898893">
              <a:off x="2752372" y="2901290"/>
              <a:ext cx="370840" cy="603250"/>
              <a:chOff x="4749800" y="2438400"/>
              <a:chExt cx="370840" cy="60325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 rot="5400000">
              <a:off x="2895248" y="3504881"/>
              <a:ext cx="370840" cy="603250"/>
              <a:chOff x="4749800" y="2438400"/>
              <a:chExt cx="370840" cy="60325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rot="20118372" flipH="1">
              <a:off x="1120734" y="2415054"/>
              <a:ext cx="370840" cy="603250"/>
              <a:chOff x="4749800" y="2438400"/>
              <a:chExt cx="370840" cy="60325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rot="18701107" flipH="1">
              <a:off x="654664" y="2901291"/>
              <a:ext cx="370840" cy="603250"/>
              <a:chOff x="4749800" y="2438400"/>
              <a:chExt cx="370840" cy="60325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Isosceles Triangle 35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 rot="16200000" flipH="1">
              <a:off x="471220" y="3507283"/>
              <a:ext cx="370840" cy="603250"/>
              <a:chOff x="4749800" y="2438400"/>
              <a:chExt cx="370840" cy="60325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Isosceles Triangle 38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 flipV="1">
              <a:off x="1675129" y="4804980"/>
              <a:ext cx="370840" cy="603250"/>
              <a:chOff x="4749800" y="2438400"/>
              <a:chExt cx="370840" cy="60325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 rot="20118372" flipV="1">
              <a:off x="2299829" y="4613274"/>
              <a:ext cx="370840" cy="603250"/>
              <a:chOff x="4749800" y="2438400"/>
              <a:chExt cx="370840" cy="60325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 rot="18701107" flipV="1">
              <a:off x="2718032" y="4249094"/>
              <a:ext cx="370840" cy="603250"/>
              <a:chOff x="4749800" y="2438400"/>
              <a:chExt cx="370840" cy="60325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 rot="1481628" flipH="1" flipV="1">
              <a:off x="1185511" y="4630755"/>
              <a:ext cx="370840" cy="603250"/>
              <a:chOff x="4749800" y="2438400"/>
              <a:chExt cx="370840" cy="60325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 rot="2898893" flipH="1" flipV="1">
              <a:off x="654662" y="4238538"/>
              <a:ext cx="370840" cy="603250"/>
              <a:chOff x="4749800" y="2438400"/>
              <a:chExt cx="370840" cy="60325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5" name="Rectangle 54"/>
          <p:cNvSpPr/>
          <p:nvPr/>
        </p:nvSpPr>
        <p:spPr>
          <a:xfrm>
            <a:off x="4673600" y="1587500"/>
            <a:ext cx="2260600" cy="4965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4673600" y="1631596"/>
            <a:ext cx="226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Human lung cell</a:t>
            </a:r>
            <a:endParaRPr lang="en-GB" sz="2400" b="1" dirty="0"/>
          </a:p>
        </p:txBody>
      </p:sp>
      <p:grpSp>
        <p:nvGrpSpPr>
          <p:cNvPr id="61" name="Group 60"/>
          <p:cNvGrpSpPr/>
          <p:nvPr/>
        </p:nvGrpSpPr>
        <p:grpSpPr>
          <a:xfrm>
            <a:off x="3411069" y="2128685"/>
            <a:ext cx="1362091" cy="703416"/>
            <a:chOff x="2412349" y="5569562"/>
            <a:chExt cx="1362091" cy="703416"/>
          </a:xfrm>
        </p:grpSpPr>
        <p:sp>
          <p:nvSpPr>
            <p:cNvPr id="57" name="Isosceles Triangle 5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411069" y="3451942"/>
            <a:ext cx="1362091" cy="703416"/>
            <a:chOff x="2412349" y="5569562"/>
            <a:chExt cx="1362091" cy="703416"/>
          </a:xfrm>
        </p:grpSpPr>
        <p:sp>
          <p:nvSpPr>
            <p:cNvPr id="63" name="Isosceles Triangle 62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411069" y="4775199"/>
            <a:ext cx="1362091" cy="703416"/>
            <a:chOff x="2412349" y="5569562"/>
            <a:chExt cx="1362091" cy="703416"/>
          </a:xfrm>
        </p:grpSpPr>
        <p:sp>
          <p:nvSpPr>
            <p:cNvPr id="67" name="Isosceles Triangle 6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06528" y="5790873"/>
            <a:ext cx="191682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Spike protein</a:t>
            </a:r>
            <a:endParaRPr lang="en-GB" sz="2400" b="1" dirty="0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259137" y="5398974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485248" y="5790873"/>
            <a:ext cx="20359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ACE2 receptor</a:t>
            </a:r>
            <a:endParaRPr lang="en-GB" sz="2400" b="1" dirty="0"/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3562267" y="5408230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 rot="16200000">
            <a:off x="2705958" y="2318109"/>
            <a:ext cx="320676" cy="433431"/>
            <a:chOff x="9505949" y="3003272"/>
            <a:chExt cx="320676" cy="433431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639300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9693275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9693275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>
              <a:off x="9737725" y="3033318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 flipV="1">
              <a:off x="9550400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 flipV="1">
              <a:off x="9505949" y="3029760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 rot="17308946">
            <a:off x="3248716" y="2972993"/>
            <a:ext cx="320676" cy="433431"/>
            <a:chOff x="9505949" y="3003272"/>
            <a:chExt cx="320676" cy="433431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9639300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9693275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>
              <a:off x="9693275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9737725" y="3033318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 flipV="1">
              <a:off x="9550400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 flipV="1">
              <a:off x="9505949" y="3029760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 rot="19366620">
            <a:off x="3290507" y="3865966"/>
            <a:ext cx="320676" cy="433431"/>
            <a:chOff x="9505949" y="3003272"/>
            <a:chExt cx="320676" cy="433431"/>
          </a:xfrm>
        </p:grpSpPr>
        <p:cxnSp>
          <p:nvCxnSpPr>
            <p:cNvPr id="88" name="Straight Connector 87"/>
            <p:cNvCxnSpPr/>
            <p:nvPr/>
          </p:nvCxnSpPr>
          <p:spPr>
            <a:xfrm>
              <a:off x="9639300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9693275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9693275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9737725" y="3033318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 flipV="1">
              <a:off x="9550400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 flipV="1">
              <a:off x="9505949" y="3029760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6412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 of antibody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355015" y="2260600"/>
            <a:ext cx="3027278" cy="3147630"/>
            <a:chOff x="355015" y="2260600"/>
            <a:chExt cx="3027278" cy="3147630"/>
          </a:xfrm>
        </p:grpSpPr>
        <p:sp>
          <p:nvSpPr>
            <p:cNvPr id="4" name="Oval 3"/>
            <p:cNvSpPr/>
            <p:nvPr/>
          </p:nvSpPr>
          <p:spPr>
            <a:xfrm>
              <a:off x="749300" y="2692400"/>
              <a:ext cx="2222500" cy="22225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>
                  <a:solidFill>
                    <a:sysClr val="windowText" lastClr="000000"/>
                  </a:solidFill>
                </a:rPr>
                <a:t>SARS-CoV-2</a:t>
              </a:r>
              <a:endParaRPr lang="en-GB" sz="3200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675130" y="2260600"/>
              <a:ext cx="370840" cy="603250"/>
              <a:chOff x="4749800" y="2438400"/>
              <a:chExt cx="370840" cy="60325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 rot="1481628">
              <a:off x="2252812" y="2409034"/>
              <a:ext cx="370840" cy="603250"/>
              <a:chOff x="4749800" y="2438400"/>
              <a:chExt cx="370840" cy="60325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Isosceles Triangle 1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 rot="2898893">
              <a:off x="2752372" y="2901290"/>
              <a:ext cx="370840" cy="603250"/>
              <a:chOff x="4749800" y="2438400"/>
              <a:chExt cx="370840" cy="60325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 rot="5400000">
              <a:off x="2895248" y="3504881"/>
              <a:ext cx="370840" cy="603250"/>
              <a:chOff x="4749800" y="2438400"/>
              <a:chExt cx="370840" cy="60325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rot="20118372" flipH="1">
              <a:off x="1120734" y="2415054"/>
              <a:ext cx="370840" cy="603250"/>
              <a:chOff x="4749800" y="2438400"/>
              <a:chExt cx="370840" cy="60325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 rot="18701107" flipH="1">
              <a:off x="654664" y="2901291"/>
              <a:ext cx="370840" cy="603250"/>
              <a:chOff x="4749800" y="2438400"/>
              <a:chExt cx="370840" cy="60325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Isosceles Triangle 35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 rot="16200000" flipH="1">
              <a:off x="471220" y="3507283"/>
              <a:ext cx="370840" cy="603250"/>
              <a:chOff x="4749800" y="2438400"/>
              <a:chExt cx="370840" cy="60325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Isosceles Triangle 38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 flipV="1">
              <a:off x="1675129" y="4804980"/>
              <a:ext cx="370840" cy="603250"/>
              <a:chOff x="4749800" y="2438400"/>
              <a:chExt cx="370840" cy="60325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 rot="20118372" flipV="1">
              <a:off x="2299829" y="4613274"/>
              <a:ext cx="370840" cy="603250"/>
              <a:chOff x="4749800" y="2438400"/>
              <a:chExt cx="370840" cy="60325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 rot="18701107" flipV="1">
              <a:off x="2718032" y="4249094"/>
              <a:ext cx="370840" cy="603250"/>
              <a:chOff x="4749800" y="2438400"/>
              <a:chExt cx="370840" cy="60325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 rot="1481628" flipH="1" flipV="1">
              <a:off x="1185511" y="4630755"/>
              <a:ext cx="370840" cy="603250"/>
              <a:chOff x="4749800" y="2438400"/>
              <a:chExt cx="370840" cy="60325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 rot="2898893" flipH="1" flipV="1">
              <a:off x="654662" y="4238538"/>
              <a:ext cx="370840" cy="603250"/>
              <a:chOff x="4749800" y="2438400"/>
              <a:chExt cx="370840" cy="60325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4890770" y="2724150"/>
                <a:ext cx="88900" cy="3175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Isosceles Triangle 53"/>
              <p:cNvSpPr/>
              <p:nvPr/>
            </p:nvSpPr>
            <p:spPr>
              <a:xfrm rot="10800000">
                <a:off x="4749800" y="2438400"/>
                <a:ext cx="370840" cy="571500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5" name="Rectangle 54"/>
          <p:cNvSpPr/>
          <p:nvPr/>
        </p:nvSpPr>
        <p:spPr>
          <a:xfrm>
            <a:off x="4673600" y="1587500"/>
            <a:ext cx="2260600" cy="4965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4673600" y="1631596"/>
            <a:ext cx="226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Human lung cell</a:t>
            </a:r>
            <a:endParaRPr lang="en-GB" sz="2400" b="1" dirty="0"/>
          </a:p>
        </p:txBody>
      </p:sp>
      <p:grpSp>
        <p:nvGrpSpPr>
          <p:cNvPr id="61" name="Group 60"/>
          <p:cNvGrpSpPr/>
          <p:nvPr/>
        </p:nvGrpSpPr>
        <p:grpSpPr>
          <a:xfrm>
            <a:off x="3411069" y="2128685"/>
            <a:ext cx="1362091" cy="703416"/>
            <a:chOff x="2412349" y="5569562"/>
            <a:chExt cx="1362091" cy="703416"/>
          </a:xfrm>
        </p:grpSpPr>
        <p:sp>
          <p:nvSpPr>
            <p:cNvPr id="57" name="Isosceles Triangle 5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411069" y="3451942"/>
            <a:ext cx="1362091" cy="703416"/>
            <a:chOff x="2412349" y="5569562"/>
            <a:chExt cx="1362091" cy="703416"/>
          </a:xfrm>
        </p:grpSpPr>
        <p:sp>
          <p:nvSpPr>
            <p:cNvPr id="63" name="Isosceles Triangle 62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411069" y="4775199"/>
            <a:ext cx="1362091" cy="703416"/>
            <a:chOff x="2412349" y="5569562"/>
            <a:chExt cx="1362091" cy="703416"/>
          </a:xfrm>
        </p:grpSpPr>
        <p:sp>
          <p:nvSpPr>
            <p:cNvPr id="67" name="Isosceles Triangle 66"/>
            <p:cNvSpPr/>
            <p:nvPr/>
          </p:nvSpPr>
          <p:spPr>
            <a:xfrm rot="16200000">
              <a:off x="2591941" y="5512683"/>
              <a:ext cx="703415" cy="817175"/>
            </a:xfrm>
            <a:prstGeom prst="triangle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3339536" y="5921270"/>
              <a:ext cx="434904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2412349" y="5569562"/>
              <a:ext cx="573420" cy="703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06528" y="5790873"/>
            <a:ext cx="191682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Spike protein</a:t>
            </a:r>
            <a:endParaRPr lang="en-GB" sz="2400" b="1" dirty="0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259137" y="5398974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485248" y="5790873"/>
            <a:ext cx="203595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ACE2 receptor</a:t>
            </a:r>
            <a:endParaRPr lang="en-GB" sz="2400" b="1" dirty="0"/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3562267" y="5408230"/>
            <a:ext cx="417714" cy="391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 rot="16200000">
            <a:off x="2705958" y="2318109"/>
            <a:ext cx="320676" cy="433431"/>
            <a:chOff x="9505949" y="3003272"/>
            <a:chExt cx="320676" cy="433431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639300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9693275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9693275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>
              <a:off x="9737725" y="3033318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 flipV="1">
              <a:off x="9550400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 flipV="1">
              <a:off x="9505949" y="3029760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 rot="17308946">
            <a:off x="3248716" y="2972993"/>
            <a:ext cx="320676" cy="433431"/>
            <a:chOff x="9505949" y="3003272"/>
            <a:chExt cx="320676" cy="433431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9639300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9693275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>
              <a:off x="9693275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9737725" y="3033318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 flipV="1">
              <a:off x="9550400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 flipV="1">
              <a:off x="9505949" y="3029760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 rot="19366620">
            <a:off x="3290507" y="3865966"/>
            <a:ext cx="320676" cy="433431"/>
            <a:chOff x="9505949" y="3003272"/>
            <a:chExt cx="320676" cy="433431"/>
          </a:xfrm>
        </p:grpSpPr>
        <p:cxnSp>
          <p:nvCxnSpPr>
            <p:cNvPr id="88" name="Straight Connector 87"/>
            <p:cNvCxnSpPr/>
            <p:nvPr/>
          </p:nvCxnSpPr>
          <p:spPr>
            <a:xfrm>
              <a:off x="9639300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9693275" y="3159161"/>
              <a:ext cx="0" cy="277542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9693275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9737725" y="3033318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 flipV="1">
              <a:off x="9550400" y="3003272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 flipV="1">
              <a:off x="9505949" y="3029760"/>
              <a:ext cx="88900" cy="171241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Right Arrow 94"/>
          <p:cNvSpPr/>
          <p:nvPr/>
        </p:nvSpPr>
        <p:spPr>
          <a:xfrm>
            <a:off x="7061200" y="3297932"/>
            <a:ext cx="596900" cy="128598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162549" y="2077866"/>
            <a:ext cx="30194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Virus binding to its receptor is inhibited, so cells infected less readily</a:t>
            </a:r>
          </a:p>
          <a:p>
            <a:pPr marL="342900" indent="-342900">
              <a:buFont typeface="+mj-lt"/>
              <a:buAutoNum type="arabicPeriod"/>
            </a:pPr>
            <a:endParaRPr lang="en-GB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Antibody can activate other parts of immune system to kill infected cells and capture free virus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99552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REGN-COV2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Most patients with Covid-19 will develop antibodies by day 14</a:t>
            </a:r>
          </a:p>
          <a:p>
            <a:endParaRPr lang="en-GB" dirty="0"/>
          </a:p>
          <a:p>
            <a:r>
              <a:rPr lang="en-GB" dirty="0" smtClean="0"/>
              <a:t>Convalescent plasma contains mixture of many different anti-coronavirus antibodies</a:t>
            </a:r>
          </a:p>
          <a:p>
            <a:endParaRPr lang="en-GB" dirty="0"/>
          </a:p>
          <a:p>
            <a:r>
              <a:rPr lang="en-GB" dirty="0" smtClean="0"/>
              <a:t>Monoclonal antibodies have been developed which are 100% human, but only bind to one epitope on the spike protein</a:t>
            </a:r>
          </a:p>
          <a:p>
            <a:endParaRPr lang="en-GB" dirty="0"/>
          </a:p>
          <a:p>
            <a:r>
              <a:rPr lang="en-GB" dirty="0"/>
              <a:t>Two different antibodies mean that if virus mutates its spike protein such that one antibody doesn’t bind so well, the other antibody probably still will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180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REGN-COV2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REGN-COV2 </a:t>
            </a:r>
            <a:r>
              <a:rPr lang="en-GB" dirty="0" err="1" smtClean="0"/>
              <a:t>mAb</a:t>
            </a:r>
            <a:r>
              <a:rPr lang="en-GB" dirty="0" smtClean="0"/>
              <a:t> has been given to </a:t>
            </a:r>
            <a:r>
              <a:rPr lang="en-GB" dirty="0" smtClean="0"/>
              <a:t>~600 </a:t>
            </a:r>
            <a:r>
              <a:rPr lang="en-GB" dirty="0" smtClean="0"/>
              <a:t>patients so far in early phase trials</a:t>
            </a:r>
          </a:p>
          <a:p>
            <a:pPr lvl="1"/>
            <a:r>
              <a:rPr lang="en-GB" dirty="0" smtClean="0"/>
              <a:t>No serious adverse reactions</a:t>
            </a:r>
          </a:p>
          <a:p>
            <a:pPr lvl="1"/>
            <a:r>
              <a:rPr lang="en-GB" dirty="0" smtClean="0"/>
              <a:t>4 patients have had minor infusion reactions which could be controlled symptomatically and infusion completed in 3/4 cases</a:t>
            </a:r>
          </a:p>
          <a:p>
            <a:pPr lvl="1"/>
            <a:endParaRPr lang="en-GB" dirty="0"/>
          </a:p>
          <a:p>
            <a:r>
              <a:rPr lang="en-GB" dirty="0" smtClean="0"/>
              <a:t>Other trials ongoing in other clinical scenarios e.g. outpatient, prophylaxis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79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225BDC-1715-4918-AC00-880D6B9D87F0}"/>
</file>

<file path=customXml/itemProps2.xml><?xml version="1.0" encoding="utf-8"?>
<ds:datastoreItem xmlns:ds="http://schemas.openxmlformats.org/officeDocument/2006/customXml" ds:itemID="{23C7BF56-2921-4ABC-BD2E-F898C3E8D340}"/>
</file>

<file path=customXml/itemProps3.xml><?xml version="1.0" encoding="utf-8"?>
<ds:datastoreItem xmlns:ds="http://schemas.openxmlformats.org/officeDocument/2006/customXml" ds:itemID="{BD3FE93F-CCAC-4EEC-A251-C5DDCC85792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2895</TotalTime>
  <Words>688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 Randomised Evaluation of COVID-19 Therapy: the RECOVERY trial</vt:lpstr>
      <vt:lpstr>Trial design</vt:lpstr>
      <vt:lpstr>Protocol V9.0</vt:lpstr>
      <vt:lpstr>Spike protein</vt:lpstr>
      <vt:lpstr>Spike protein</vt:lpstr>
      <vt:lpstr>Role of antibody</vt:lpstr>
      <vt:lpstr>Role of antibody</vt:lpstr>
      <vt:lpstr>REGN-COV2</vt:lpstr>
      <vt:lpstr>Safety of REGN-COV2</vt:lpstr>
      <vt:lpstr>Pharmacy involvement</vt:lpstr>
      <vt:lpstr>Pharmacy involvement</vt:lpstr>
      <vt:lpstr>Safety data to date</vt:lpstr>
      <vt:lpstr>Giving REGN-COV2</vt:lpstr>
      <vt:lpstr>Additional safety data collection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108</cp:revision>
  <cp:lastPrinted>2020-03-18T19:42:16Z</cp:lastPrinted>
  <dcterms:created xsi:type="dcterms:W3CDTF">2020-03-14T13:47:38Z</dcterms:created>
  <dcterms:modified xsi:type="dcterms:W3CDTF">2020-09-19T09:36:43Z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