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85" r:id="rId5"/>
    <p:sldId id="348" r:id="rId6"/>
    <p:sldId id="333" r:id="rId7"/>
    <p:sldId id="349" r:id="rId8"/>
    <p:sldId id="357" r:id="rId9"/>
    <p:sldId id="358" r:id="rId10"/>
    <p:sldId id="354" r:id="rId11"/>
    <p:sldId id="356" r:id="rId12"/>
    <p:sldId id="359" r:id="rId13"/>
    <p:sldId id="361" r:id="rId14"/>
    <p:sldId id="355" r:id="rId15"/>
    <p:sldId id="362" r:id="rId16"/>
    <p:sldId id="363" r:id="rId17"/>
  </p:sldIdLst>
  <p:sldSz cx="12192000" cy="6858000"/>
  <p:notesSz cx="6881813" cy="9661525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lies Gillesen" initials="AG" lastIdx="1" clrIdx="0">
    <p:extLst>
      <p:ext uri="{19B8F6BF-5375-455C-9EA6-DF929625EA0E}">
        <p15:presenceInfo xmlns:p15="http://schemas.microsoft.com/office/powerpoint/2012/main" userId="Annelies Gilles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00"/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664" autoAdjust="0"/>
    <p:restoredTop sz="94660"/>
  </p:normalViewPr>
  <p:slideViewPr>
    <p:cSldViewPr snapToGrid="0">
      <p:cViewPr varScale="1">
        <p:scale>
          <a:sx n="54" d="100"/>
          <a:sy n="54" d="100"/>
        </p:scale>
        <p:origin x="72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1.fntdata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4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3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22/12/2021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sz="2800" b="1" dirty="0" err="1" smtClean="0"/>
              <a:t>Sotrovimab</a:t>
            </a:r>
            <a:r>
              <a:rPr lang="en-GB" sz="2800" b="1" dirty="0" smtClean="0"/>
              <a:t> Training</a:t>
            </a:r>
          </a:p>
          <a:p>
            <a:endParaRPr lang="en-GB" sz="2800" b="1" dirty="0"/>
          </a:p>
          <a:p>
            <a:r>
              <a:rPr lang="en-GB" sz="2000" b="1" dirty="0" smtClean="0">
                <a:solidFill>
                  <a:schemeClr val="bg1">
                    <a:lumMod val="50000"/>
                  </a:schemeClr>
                </a:solidFill>
              </a:rPr>
              <a:t>20-Dec-2021</a:t>
            </a:r>
            <a:endParaRPr lang="en-GB" sz="2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Biological sampling in RECOVERY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2577161"/>
              </p:ext>
            </p:extLst>
          </p:nvPr>
        </p:nvGraphicFramePr>
        <p:xfrm>
          <a:off x="504825" y="1597025"/>
          <a:ext cx="11177589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81575">
                  <a:extLst>
                    <a:ext uri="{9D8B030D-6E8A-4147-A177-3AD203B41FA5}">
                      <a16:colId xmlns:a16="http://schemas.microsoft.com/office/drawing/2014/main" val="4143317602"/>
                    </a:ext>
                  </a:extLst>
                </a:gridCol>
                <a:gridCol w="2554514">
                  <a:extLst>
                    <a:ext uri="{9D8B030D-6E8A-4147-A177-3AD203B41FA5}">
                      <a16:colId xmlns:a16="http://schemas.microsoft.com/office/drawing/2014/main" val="1266893669"/>
                    </a:ext>
                  </a:extLst>
                </a:gridCol>
                <a:gridCol w="3641500">
                  <a:extLst>
                    <a:ext uri="{9D8B030D-6E8A-4147-A177-3AD203B41FA5}">
                      <a16:colId xmlns:a16="http://schemas.microsoft.com/office/drawing/2014/main" val="36365682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Serum sample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Nose &amp; throat</a:t>
                      </a:r>
                      <a:r>
                        <a:rPr lang="en-GB" sz="2800" baseline="0" dirty="0" smtClean="0"/>
                        <a:t> swabs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1490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Baseline</a:t>
                      </a:r>
                      <a:r>
                        <a:rPr lang="en-GB" sz="2800" dirty="0" smtClean="0"/>
                        <a:t> (</a:t>
                      </a:r>
                      <a:r>
                        <a:rPr lang="en-GB" sz="2800" b="1" dirty="0" smtClean="0"/>
                        <a:t>Day 1</a:t>
                      </a:r>
                      <a:r>
                        <a:rPr lang="en-GB" sz="2800" b="1" baseline="0" dirty="0" smtClean="0"/>
                        <a:t> </a:t>
                      </a:r>
                      <a:r>
                        <a:rPr lang="en-GB" sz="2800" baseline="0" dirty="0" smtClean="0"/>
                        <a:t>- </a:t>
                      </a:r>
                      <a:r>
                        <a:rPr lang="en-GB" sz="2800" u="sng" dirty="0" smtClean="0"/>
                        <a:t>after</a:t>
                      </a:r>
                      <a:r>
                        <a:rPr lang="en-GB" sz="2800" u="none" baseline="0" dirty="0" smtClean="0"/>
                        <a:t> consent, </a:t>
                      </a:r>
                      <a:r>
                        <a:rPr lang="en-GB" sz="2800" u="sng" baseline="0" dirty="0" smtClean="0"/>
                        <a:t>before</a:t>
                      </a:r>
                      <a:r>
                        <a:rPr lang="en-GB" sz="2800" u="none" baseline="0" dirty="0" smtClean="0"/>
                        <a:t> randomisation)</a:t>
                      </a:r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GB" sz="1800" kern="1200" dirty="0" smtClean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GB" sz="5400" kern="1200" dirty="0" smtClean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90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Day 3</a:t>
                      </a:r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5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</a:t>
                      </a:r>
                      <a:endParaRPr lang="en-GB" sz="5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184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1" dirty="0" smtClean="0"/>
                        <a:t>Day 5</a:t>
                      </a:r>
                      <a:endParaRPr lang="en-GB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</a:t>
                      </a:r>
                      <a:endParaRPr lang="en-GB" sz="54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54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19176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04825" y="5572306"/>
            <a:ext cx="111775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GB" sz="2400" dirty="0"/>
              <a:t>Serum </a:t>
            </a:r>
            <a:r>
              <a:rPr lang="en-GB" sz="2400" dirty="0" smtClean="0"/>
              <a:t>samples </a:t>
            </a:r>
            <a:r>
              <a:rPr lang="en-GB" sz="2400" dirty="0"/>
              <a:t>used to measure </a:t>
            </a:r>
            <a:r>
              <a:rPr lang="en-GB" sz="2400" dirty="0" smtClean="0"/>
              <a:t>antibody levels and possibly viral antigen</a:t>
            </a:r>
            <a:endParaRPr lang="en-GB" sz="2400" dirty="0"/>
          </a:p>
          <a:p>
            <a:pPr lvl="1"/>
            <a:r>
              <a:rPr lang="en-GB" sz="2400" dirty="0"/>
              <a:t>Swabs used to measure viral load and presence of resistance markers</a:t>
            </a:r>
          </a:p>
        </p:txBody>
      </p:sp>
    </p:spTree>
    <p:extLst>
      <p:ext uri="{BB962C8B-B14F-4D97-AF65-F5344CB8AC3E}">
        <p14:creationId xmlns:p14="http://schemas.microsoft.com/office/powerpoint/2010/main" val="3071330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Safety of </a:t>
            </a:r>
            <a:r>
              <a:rPr lang="en-GB" dirty="0" err="1" smtClean="0"/>
              <a:t>sotrovimab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Largest trial to date is COMET-ICE which compared </a:t>
            </a:r>
            <a:r>
              <a:rPr lang="en-GB" dirty="0" err="1" smtClean="0"/>
              <a:t>sotrovimab</a:t>
            </a:r>
            <a:r>
              <a:rPr lang="en-GB" dirty="0" smtClean="0"/>
              <a:t> with placebo among outpatients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Infusion reactions will be recorded on trial follow-up form so please ensure they are recorded in medical records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934228"/>
              </p:ext>
            </p:extLst>
          </p:nvPr>
        </p:nvGraphicFramePr>
        <p:xfrm>
          <a:off x="2029150" y="2606764"/>
          <a:ext cx="81279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9821">
                  <a:extLst>
                    <a:ext uri="{9D8B030D-6E8A-4147-A177-3AD203B41FA5}">
                      <a16:colId xmlns:a16="http://schemas.microsoft.com/office/drawing/2014/main" val="3498090798"/>
                    </a:ext>
                  </a:extLst>
                </a:gridCol>
                <a:gridCol w="2299089">
                  <a:extLst>
                    <a:ext uri="{9D8B030D-6E8A-4147-A177-3AD203B41FA5}">
                      <a16:colId xmlns:a16="http://schemas.microsoft.com/office/drawing/2014/main" val="2297487649"/>
                    </a:ext>
                  </a:extLst>
                </a:gridCol>
                <a:gridCol w="2299089">
                  <a:extLst>
                    <a:ext uri="{9D8B030D-6E8A-4147-A177-3AD203B41FA5}">
                      <a16:colId xmlns:a16="http://schemas.microsoft.com/office/drawing/2014/main" val="1387763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Event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Sotrovimab</a:t>
                      </a:r>
                      <a:endParaRPr lang="en-GB" sz="2400" dirty="0" smtClean="0"/>
                    </a:p>
                    <a:p>
                      <a:pPr algn="ctr"/>
                      <a:r>
                        <a:rPr lang="en-GB" sz="2400" dirty="0" smtClean="0"/>
                        <a:t>(n=430)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Placebo</a:t>
                      </a:r>
                    </a:p>
                    <a:p>
                      <a:pPr algn="ctr"/>
                      <a:r>
                        <a:rPr lang="en-GB" sz="2400" dirty="0" smtClean="0"/>
                        <a:t>(n=438)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3798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Any adverse event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73 (17%)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85 (19%)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255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Any serious</a:t>
                      </a:r>
                      <a:r>
                        <a:rPr lang="en-GB" sz="2400" baseline="0" dirty="0" smtClean="0"/>
                        <a:t> adverse event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 (2%)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26 (6%)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561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Any infusion-related reaction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6 (1%)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5 (1%)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5385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11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Safety of </a:t>
            </a:r>
            <a:r>
              <a:rPr lang="en-GB" dirty="0" err="1" smtClean="0"/>
              <a:t>sotrovimab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Infusion reactions will be recorded, including:</a:t>
            </a:r>
          </a:p>
          <a:p>
            <a:pPr lvl="1"/>
            <a:r>
              <a:rPr lang="en-GB" dirty="0" smtClean="0"/>
              <a:t>Severity</a:t>
            </a:r>
          </a:p>
          <a:p>
            <a:pPr lvl="2"/>
            <a:r>
              <a:rPr lang="en-GB" dirty="0" smtClean="0"/>
              <a:t>Mild (no treatment required)</a:t>
            </a:r>
          </a:p>
          <a:p>
            <a:pPr lvl="2"/>
            <a:r>
              <a:rPr lang="en-GB" dirty="0" smtClean="0"/>
              <a:t>Moderate (antihistamine, bronchodilator or other simple treatment required)</a:t>
            </a:r>
          </a:p>
          <a:p>
            <a:pPr lvl="2"/>
            <a:r>
              <a:rPr lang="en-GB" dirty="0" smtClean="0"/>
              <a:t>Severe (adrenaline required)</a:t>
            </a:r>
          </a:p>
          <a:p>
            <a:pPr marL="914400" lvl="2" indent="0">
              <a:buNone/>
            </a:pPr>
            <a:endParaRPr lang="en-GB" dirty="0" smtClean="0"/>
          </a:p>
          <a:p>
            <a:pPr lvl="1"/>
            <a:r>
              <a:rPr lang="en-GB" dirty="0" smtClean="0"/>
              <a:t>Completion of infusion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0327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Sotrovimab</a:t>
            </a:r>
            <a:r>
              <a:rPr lang="en-GB" dirty="0" smtClean="0"/>
              <a:t> supply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RECOVERY has its own supply of </a:t>
            </a:r>
            <a:r>
              <a:rPr lang="en-GB" dirty="0" err="1" smtClean="0"/>
              <a:t>sotrovimab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As part of site set-up process, sites must provide address(</a:t>
            </a:r>
            <a:r>
              <a:rPr lang="en-GB" dirty="0" err="1" smtClean="0"/>
              <a:t>es</a:t>
            </a:r>
            <a:r>
              <a:rPr lang="en-GB" dirty="0" smtClean="0"/>
              <a:t>) to which they would like </a:t>
            </a:r>
            <a:r>
              <a:rPr lang="en-GB" dirty="0" err="1" smtClean="0"/>
              <a:t>sotrovimab</a:t>
            </a:r>
            <a:r>
              <a:rPr lang="en-GB" dirty="0" smtClean="0"/>
              <a:t> to be sent to RECOVERY team</a:t>
            </a:r>
          </a:p>
          <a:p>
            <a:endParaRPr lang="en-GB" dirty="0"/>
          </a:p>
          <a:p>
            <a:r>
              <a:rPr lang="en-GB" dirty="0" smtClean="0"/>
              <a:t>RECOVERY team will monitor use and re-supply automatically, but do contact team if concerned</a:t>
            </a:r>
          </a:p>
          <a:p>
            <a:endParaRPr lang="en-GB" dirty="0"/>
          </a:p>
          <a:p>
            <a:r>
              <a:rPr lang="en-GB" dirty="0" smtClean="0"/>
              <a:t>Should be stored at 2-8C; no additional monitoring or accountability records required beyond standard care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1436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Left-Right Arrow 49"/>
          <p:cNvSpPr/>
          <p:nvPr/>
        </p:nvSpPr>
        <p:spPr>
          <a:xfrm rot="9579837" flipV="1">
            <a:off x="4067273" y="3883194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/>
              <a:t>Current </a:t>
            </a:r>
            <a:r>
              <a:rPr lang="en-GB" dirty="0" smtClean="0"/>
              <a:t>comparisons </a:t>
            </a:r>
            <a:br>
              <a:rPr lang="en-GB" dirty="0" smtClean="0"/>
            </a:br>
            <a:r>
              <a:rPr lang="en-GB" dirty="0" smtClean="0"/>
              <a:t>for adults</a:t>
            </a:r>
            <a:r>
              <a:rPr lang="en-GB" dirty="0"/>
              <a:t> </a:t>
            </a:r>
            <a:r>
              <a:rPr lang="en-GB" dirty="0" smtClean="0"/>
              <a:t>with COVID-19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869770" y="3539103"/>
            <a:ext cx="3492000" cy="105120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Baseline data collected 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Participants enter ≥1 comparisons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056A84-66F8-2546-9183-EEF7859E5D63}"/>
              </a:ext>
            </a:extLst>
          </p:cNvPr>
          <p:cNvGrpSpPr/>
          <p:nvPr/>
        </p:nvGrpSpPr>
        <p:grpSpPr>
          <a:xfrm>
            <a:off x="8003238" y="1705866"/>
            <a:ext cx="3393651" cy="1414800"/>
            <a:chOff x="8003238" y="1576210"/>
            <a:chExt cx="3393651" cy="1414800"/>
          </a:xfrm>
        </p:grpSpPr>
        <p:sp>
          <p:nvSpPr>
            <p:cNvPr id="60" name="Rounded Rectangle 59"/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6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8692615" y="2273675"/>
              <a:ext cx="1073507" cy="550963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Empagliflozin</a:t>
              </a:r>
              <a:endParaRPr lang="en-GB" sz="1100" b="1" dirty="0">
                <a:solidFill>
                  <a:schemeClr val="bg1"/>
                </a:solidFill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10154872" y="2256534"/>
              <a:ext cx="1116208" cy="56810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64" name="Oval 63"/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F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9766122" y="2346125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649505" y="1697241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SGLT-2i comparison</a:t>
              </a:r>
              <a:endParaRPr lang="en-GB" sz="2400" b="1" dirty="0"/>
            </a:p>
          </p:txBody>
        </p:sp>
      </p:grpSp>
      <p:sp>
        <p:nvSpPr>
          <p:cNvPr id="77" name="Left-Right Arrow 76"/>
          <p:cNvSpPr/>
          <p:nvPr/>
        </p:nvSpPr>
        <p:spPr>
          <a:xfrm rot="1152713" flipV="1">
            <a:off x="4023595" y="3880092"/>
            <a:ext cx="4305881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14845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9" name="Right Arrow 78"/>
          <p:cNvSpPr/>
          <p:nvPr/>
        </p:nvSpPr>
        <p:spPr>
          <a:xfrm>
            <a:off x="7903806" y="3577281"/>
            <a:ext cx="3489681" cy="1049112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Outcomes collected at earliest of death, discharge or 28 days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/>
          <p:nvPr/>
        </p:nvGrpSpPr>
        <p:grpSpPr>
          <a:xfrm>
            <a:off x="849410" y="1716308"/>
            <a:ext cx="3393651" cy="1427545"/>
            <a:chOff x="4441699" y="1560294"/>
            <a:chExt cx="3393651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6" y="2269928"/>
              <a:ext cx="1073507" cy="550963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High dose</a:t>
              </a:r>
            </a:p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steroids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04583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74111" y="1614749"/>
              <a:ext cx="2761239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High-dose corticosteroids</a:t>
              </a:r>
            </a:p>
            <a:p>
              <a:r>
                <a:rPr lang="en-GB" sz="1500" b="1" dirty="0"/>
                <a:t>(hypoxic)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005216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7" y="2264170"/>
              <a:ext cx="1137301" cy="550963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err="1" smtClean="0">
                  <a:solidFill>
                    <a:schemeClr val="bg1"/>
                  </a:solidFill>
                </a:rPr>
                <a:t>Sotrovimab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5681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/>
                <a:t>J</a:t>
              </a:r>
              <a:endParaRPr lang="en-GB" b="1" dirty="0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54239" y="233662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81822" y="1732379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Antiviral 1</a:t>
              </a:r>
              <a:endParaRPr lang="en-GB" sz="2400" b="1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7999836" y="503478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6" y="2269928"/>
              <a:ext cx="1149008" cy="550963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1400" b="1" dirty="0" err="1" smtClean="0">
                  <a:solidFill>
                    <a:schemeClr val="bg1"/>
                  </a:solidFill>
                </a:rPr>
                <a:t>Molnupiravir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/>
                <a:t>K</a:t>
              </a:r>
              <a:endParaRPr lang="en-GB" b="1" dirty="0"/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60420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2" y="1733283"/>
              <a:ext cx="17146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Antiviral 2</a:t>
              </a:r>
              <a:endParaRPr lang="en-GB" sz="1500" b="1" dirty="0"/>
            </a:p>
          </p:txBody>
        </p:sp>
      </p:grp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046253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338" y="5078462"/>
            <a:ext cx="601261" cy="601261"/>
          </a:xfrm>
          <a:prstGeom prst="rect">
            <a:avLst/>
          </a:prstGeom>
        </p:spPr>
      </p:pic>
      <p:pic>
        <p:nvPicPr>
          <p:cNvPr id="25" name="Picture 24" descr="Shape&#10;&#10;Description automatically generated with low confidence">
            <a:extLst>
              <a:ext uri="{FF2B5EF4-FFF2-40B4-BE49-F238E27FC236}">
                <a16:creationId xmlns:a16="http://schemas.microsoft.com/office/drawing/2014/main" id="{CBE583C5-AAC4-3D45-A2D7-43B7379BBAA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55"/>
          <a:stretch/>
        </p:blipFill>
        <p:spPr>
          <a:xfrm>
            <a:off x="8012891" y="1718746"/>
            <a:ext cx="684554" cy="53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05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Left-Right Arrow 49"/>
          <p:cNvSpPr/>
          <p:nvPr/>
        </p:nvSpPr>
        <p:spPr>
          <a:xfrm rot="9579837" flipV="1">
            <a:off x="4067273" y="3883194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869770" y="3539103"/>
            <a:ext cx="3492000" cy="1051200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Baseline data collected </a:t>
            </a:r>
          </a:p>
          <a:p>
            <a:pPr algn="ctr"/>
            <a:r>
              <a:rPr lang="en-GB" sz="1600" b="1" dirty="0">
                <a:solidFill>
                  <a:schemeClr val="tx1"/>
                </a:solidFill>
              </a:rPr>
              <a:t>Participants enter ≥1 comparisons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3056A84-66F8-2546-9183-EEF7859E5D63}"/>
              </a:ext>
            </a:extLst>
          </p:cNvPr>
          <p:cNvGrpSpPr/>
          <p:nvPr/>
        </p:nvGrpSpPr>
        <p:grpSpPr>
          <a:xfrm>
            <a:off x="8003238" y="1705866"/>
            <a:ext cx="3393651" cy="1414800"/>
            <a:chOff x="8003238" y="1576210"/>
            <a:chExt cx="3393651" cy="1414800"/>
          </a:xfrm>
        </p:grpSpPr>
        <p:sp>
          <p:nvSpPr>
            <p:cNvPr id="60" name="Rounded Rectangle 59"/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6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8692615" y="2273675"/>
              <a:ext cx="1073507" cy="550963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Empagliflozin</a:t>
              </a:r>
              <a:endParaRPr lang="en-GB" sz="1100" b="1" dirty="0">
                <a:solidFill>
                  <a:schemeClr val="bg1"/>
                </a:solidFill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10154872" y="2256534"/>
              <a:ext cx="1116208" cy="568104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64" name="Oval 63"/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F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9766122" y="2346125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649505" y="1697241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SGLT-2i comparison</a:t>
              </a:r>
              <a:endParaRPr lang="en-GB" sz="2400" b="1" dirty="0"/>
            </a:p>
          </p:txBody>
        </p:sp>
      </p:grpSp>
      <p:sp>
        <p:nvSpPr>
          <p:cNvPr id="77" name="Left-Right Arrow 76"/>
          <p:cNvSpPr/>
          <p:nvPr/>
        </p:nvSpPr>
        <p:spPr>
          <a:xfrm rot="1152713" flipV="1">
            <a:off x="4023595" y="3880092"/>
            <a:ext cx="4305881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14845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79" name="Right Arrow 78"/>
          <p:cNvSpPr/>
          <p:nvPr/>
        </p:nvSpPr>
        <p:spPr>
          <a:xfrm>
            <a:off x="7903806" y="3577281"/>
            <a:ext cx="3489681" cy="1049112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</a:rPr>
              <a:t>Outcomes collected at earliest of death, discharge or 28 days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/>
          <p:nvPr/>
        </p:nvGrpSpPr>
        <p:grpSpPr>
          <a:xfrm>
            <a:off x="849410" y="1716308"/>
            <a:ext cx="3393651" cy="1427545"/>
            <a:chOff x="4441699" y="1560294"/>
            <a:chExt cx="3393651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6" y="2269928"/>
              <a:ext cx="1073507" cy="550963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High dose</a:t>
              </a:r>
            </a:p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steroids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04583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74111" y="1614749"/>
              <a:ext cx="2761239" cy="5693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High-dose corticosteroids</a:t>
              </a:r>
            </a:p>
            <a:p>
              <a:r>
                <a:rPr lang="en-GB" sz="1500" b="1" dirty="0"/>
                <a:t>(hypoxic)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005216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7" y="2264170"/>
              <a:ext cx="1137301" cy="550963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err="1" smtClean="0">
                  <a:solidFill>
                    <a:schemeClr val="bg1"/>
                  </a:solidFill>
                </a:rPr>
                <a:t>Sotrovimab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568104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/>
                <a:t>J</a:t>
              </a:r>
              <a:endParaRPr lang="en-GB" b="1" dirty="0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54239" y="233662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81822" y="1732379"/>
              <a:ext cx="235046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Antiviral 1</a:t>
              </a:r>
              <a:endParaRPr lang="en-GB" sz="2400" b="1" dirty="0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7999836" y="503478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6" y="2269928"/>
              <a:ext cx="1149008" cy="550963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GB" sz="1400" b="1" dirty="0" err="1" smtClean="0">
                  <a:solidFill>
                    <a:schemeClr val="bg1"/>
                  </a:solidFill>
                </a:rPr>
                <a:t>Molnupiravir</a:t>
              </a:r>
              <a:endParaRPr lang="en-GB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568104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>
                  <a:solidFill>
                    <a:schemeClr val="bg1"/>
                  </a:solidFill>
                </a:rPr>
                <a:t>Usual care alone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/>
                <a:t>K</a:t>
              </a:r>
              <a:endParaRPr lang="en-GB" b="1" dirty="0"/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60420" y="2342378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i="1" dirty="0"/>
                <a:t>or</a:t>
              </a:r>
              <a:endParaRPr lang="en-GB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2" y="1733283"/>
              <a:ext cx="17146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dirty="0"/>
                <a:t>Antiviral 2</a:t>
              </a:r>
              <a:endParaRPr lang="en-GB" sz="1500" b="1" dirty="0"/>
            </a:p>
          </p:txBody>
        </p:sp>
      </p:grp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046253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338" y="5078462"/>
            <a:ext cx="601261" cy="601261"/>
          </a:xfrm>
          <a:prstGeom prst="rect">
            <a:avLst/>
          </a:prstGeom>
        </p:spPr>
      </p:pic>
      <p:pic>
        <p:nvPicPr>
          <p:cNvPr id="25" name="Picture 24" descr="Shape&#10;&#10;Description automatically generated with low confidence">
            <a:extLst>
              <a:ext uri="{FF2B5EF4-FFF2-40B4-BE49-F238E27FC236}">
                <a16:creationId xmlns:a16="http://schemas.microsoft.com/office/drawing/2014/main" id="{CBE583C5-AAC4-3D45-A2D7-43B7379BBAA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55"/>
          <a:stretch/>
        </p:blipFill>
        <p:spPr>
          <a:xfrm>
            <a:off x="8012891" y="1718746"/>
            <a:ext cx="684554" cy="535628"/>
          </a:xfrm>
          <a:prstGeom prst="rect">
            <a:avLst/>
          </a:prstGeom>
        </p:spPr>
      </p:pic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/>
              <a:t>Current </a:t>
            </a:r>
            <a:r>
              <a:rPr lang="en-GB" dirty="0" smtClean="0"/>
              <a:t>comparisons </a:t>
            </a:r>
            <a:br>
              <a:rPr lang="en-GB" dirty="0" smtClean="0"/>
            </a:br>
            <a:r>
              <a:rPr lang="en-GB" dirty="0" smtClean="0"/>
              <a:t>for adults</a:t>
            </a:r>
            <a:r>
              <a:rPr lang="en-GB" dirty="0"/>
              <a:t> </a:t>
            </a:r>
            <a:r>
              <a:rPr lang="en-GB" dirty="0" smtClean="0"/>
              <a:t>with COVID-19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6660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Monoclonal antibodies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Several different monoclonal antibody treatments have been developed that target the SARS-CoV-2 spike protein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075" y="2590060"/>
            <a:ext cx="8257850" cy="41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165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739743" cy="1325563"/>
          </a:xfrm>
        </p:spPr>
        <p:txBody>
          <a:bodyPr/>
          <a:lstStyle/>
          <a:p>
            <a:r>
              <a:rPr lang="en-GB" dirty="0" smtClean="0"/>
              <a:t>Monoclonal antibodies can improve clinical outcome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0" y="1340304"/>
            <a:ext cx="10033000" cy="5383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208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7754257" cy="1325563"/>
          </a:xfrm>
        </p:spPr>
        <p:txBody>
          <a:bodyPr/>
          <a:lstStyle/>
          <a:p>
            <a:r>
              <a:rPr lang="en-GB" dirty="0" smtClean="0"/>
              <a:t>Variants and monoclonal antibodies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Because each monoclonal antibody binds to its own specific part of the spike protein, mutations in the binding site can alter the potency of these treatments</a:t>
            </a:r>
          </a:p>
          <a:p>
            <a:endParaRPr lang="en-GB" dirty="0"/>
          </a:p>
          <a:p>
            <a:r>
              <a:rPr lang="en-GB" dirty="0" err="1" smtClean="0"/>
              <a:t>Ronapreve</a:t>
            </a:r>
            <a:r>
              <a:rPr lang="en-GB" dirty="0" smtClean="0"/>
              <a:t> is highly effective against previous variants, but has very little activity against Omicron</a:t>
            </a:r>
          </a:p>
          <a:p>
            <a:endParaRPr lang="en-GB" dirty="0"/>
          </a:p>
          <a:p>
            <a:r>
              <a:rPr lang="en-GB" dirty="0" err="1" smtClean="0"/>
              <a:t>Sotrovimab</a:t>
            </a:r>
            <a:r>
              <a:rPr lang="en-GB" dirty="0" smtClean="0"/>
              <a:t> has preserved efficacy against Omicron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4649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Sotrovimab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Derived from an antibody identified in a patient who had SARS-CoV-1 infection</a:t>
            </a:r>
          </a:p>
          <a:p>
            <a:endParaRPr lang="en-GB" dirty="0"/>
          </a:p>
          <a:p>
            <a:r>
              <a:rPr lang="en-GB" dirty="0" smtClean="0"/>
              <a:t>Thought to bind to part of the spike protein which is more “conserved” so may be less likely to mutate in future variants</a:t>
            </a:r>
          </a:p>
          <a:p>
            <a:endParaRPr lang="en-GB" dirty="0"/>
          </a:p>
          <a:p>
            <a:r>
              <a:rPr lang="en-GB" dirty="0" smtClean="0"/>
              <a:t>Is fully human, but has had Fc portion modified to increase its half-life after infusion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1673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Efficacy of </a:t>
            </a:r>
            <a:r>
              <a:rPr lang="en-GB" dirty="0" err="1" smtClean="0"/>
              <a:t>sotrovimab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Among </a:t>
            </a:r>
            <a:r>
              <a:rPr lang="en-GB" b="1" dirty="0" smtClean="0"/>
              <a:t>outpatients </a:t>
            </a:r>
            <a:r>
              <a:rPr lang="en-GB" dirty="0" smtClean="0"/>
              <a:t>in the COMET ICE trial, </a:t>
            </a:r>
            <a:r>
              <a:rPr lang="en-GB" dirty="0" err="1" smtClean="0"/>
              <a:t>sotrovimab</a:t>
            </a:r>
            <a:r>
              <a:rPr lang="en-GB" dirty="0" smtClean="0"/>
              <a:t> reduced need for hospitalisation or death by 85%</a:t>
            </a:r>
          </a:p>
          <a:p>
            <a:endParaRPr lang="en-GB" dirty="0"/>
          </a:p>
          <a:p>
            <a:r>
              <a:rPr lang="en-GB" dirty="0" smtClean="0"/>
              <a:t>Assessed in NIH ACTIV-3-TICO trial among </a:t>
            </a:r>
            <a:r>
              <a:rPr lang="en-GB" b="1" dirty="0" smtClean="0"/>
              <a:t>inpatients</a:t>
            </a:r>
            <a:r>
              <a:rPr lang="en-GB" dirty="0" smtClean="0"/>
              <a:t>, but abandoned for futility</a:t>
            </a:r>
          </a:p>
          <a:p>
            <a:pPr lvl="1"/>
            <a:r>
              <a:rPr lang="en-GB" dirty="0" smtClean="0"/>
              <a:t>However, pre-specified analysis did </a:t>
            </a:r>
            <a:r>
              <a:rPr lang="en-GB" u="sng" dirty="0" smtClean="0"/>
              <a:t>not</a:t>
            </a:r>
            <a:r>
              <a:rPr lang="en-GB" dirty="0" smtClean="0"/>
              <a:t> take into account </a:t>
            </a:r>
            <a:r>
              <a:rPr lang="en-GB" dirty="0" err="1" smtClean="0"/>
              <a:t>serostatus</a:t>
            </a:r>
            <a:r>
              <a:rPr lang="en-GB" dirty="0" smtClean="0"/>
              <a:t>, so effects like that seen with </a:t>
            </a:r>
            <a:r>
              <a:rPr lang="en-GB" dirty="0" err="1" smtClean="0"/>
              <a:t>Ronapreve</a:t>
            </a:r>
            <a:r>
              <a:rPr lang="en-GB" dirty="0" smtClean="0"/>
              <a:t> in RECOVERY would have been missed</a:t>
            </a:r>
          </a:p>
          <a:p>
            <a:pPr lvl="1"/>
            <a:endParaRPr lang="en-GB" dirty="0"/>
          </a:p>
          <a:p>
            <a:r>
              <a:rPr lang="en-GB" dirty="0" smtClean="0"/>
              <a:t>There remains uncertainty around benefits of </a:t>
            </a:r>
            <a:r>
              <a:rPr lang="en-GB" dirty="0" err="1" smtClean="0"/>
              <a:t>sotrovimab</a:t>
            </a:r>
            <a:r>
              <a:rPr lang="en-GB" dirty="0" smtClean="0"/>
              <a:t> for </a:t>
            </a:r>
            <a:r>
              <a:rPr lang="en-GB" b="1" dirty="0" smtClean="0"/>
              <a:t>inpatients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6954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Sotrovimab</a:t>
            </a:r>
            <a:r>
              <a:rPr lang="en-GB" dirty="0" smtClean="0"/>
              <a:t> in RECOVERY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adult participants are potentially eligible, including those who have received </a:t>
            </a:r>
            <a:r>
              <a:rPr lang="en-GB" dirty="0" err="1" smtClean="0"/>
              <a:t>sotrovimab</a:t>
            </a:r>
            <a:r>
              <a:rPr lang="en-GB" dirty="0" smtClean="0"/>
              <a:t> previously</a:t>
            </a:r>
          </a:p>
          <a:p>
            <a:pPr lvl="1"/>
            <a:r>
              <a:rPr lang="en-GB" dirty="0" smtClean="0"/>
              <a:t>Adolescents ≥12 years old and ≥40 kg are also eligible</a:t>
            </a:r>
          </a:p>
          <a:p>
            <a:pPr lvl="1"/>
            <a:r>
              <a:rPr lang="en-GB" dirty="0" smtClean="0"/>
              <a:t>Pregnant or breast-feeding women are eligible after discussion with them</a:t>
            </a:r>
          </a:p>
          <a:p>
            <a:pPr lvl="1"/>
            <a:r>
              <a:rPr lang="en-GB" dirty="0" smtClean="0"/>
              <a:t>No exclusions around liver or kidney function</a:t>
            </a:r>
          </a:p>
          <a:p>
            <a:endParaRPr lang="en-GB" dirty="0"/>
          </a:p>
          <a:p>
            <a:r>
              <a:rPr lang="en-GB" dirty="0" smtClean="0"/>
              <a:t>Dose is </a:t>
            </a:r>
            <a:r>
              <a:rPr lang="en-GB" b="1" dirty="0" smtClean="0"/>
              <a:t>1000 mg </a:t>
            </a:r>
            <a:r>
              <a:rPr lang="en-GB" dirty="0" smtClean="0"/>
              <a:t>in 100 mL 0.9% saline or 5% dextrose given over 1 hour given as soon as possible after randomisation</a:t>
            </a:r>
          </a:p>
          <a:p>
            <a:endParaRPr lang="en-GB" dirty="0"/>
          </a:p>
          <a:p>
            <a:r>
              <a:rPr lang="en-GB" dirty="0" smtClean="0"/>
              <a:t>Biological sampling will be </a:t>
            </a:r>
            <a:r>
              <a:rPr lang="en-GB" u="sng" dirty="0" smtClean="0"/>
              <a:t>crucial</a:t>
            </a:r>
            <a:r>
              <a:rPr lang="en-GB" dirty="0" smtClean="0"/>
              <a:t> to assessments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8277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ccfc5a37-9c0d-45c1-a560-7d9d4d03f468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1" ma:contentTypeDescription="Create a new document." ma:contentTypeScope="" ma:versionID="8b2f1f8349387e9a923cf83d30275775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1f8ff3906fef484f4efd594d223ea34a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FC40D2-ECEC-496C-9A34-F2009408DD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7f62fc-0309-469d-96f8-244e1f51aa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12AD73-C1FD-49B0-ACF6-15D917CCBFA5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137f62fc-0309-469d-96f8-244e1f51aa13"/>
  </ds:schemaRefs>
</ds:datastoreItem>
</file>

<file path=customXml/itemProps3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5525</TotalTime>
  <Words>651</Words>
  <Application>Microsoft Office PowerPoint</Application>
  <PresentationFormat>Widescreen</PresentationFormat>
  <Paragraphs>148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Wingdings</vt:lpstr>
      <vt:lpstr>Calibri</vt:lpstr>
      <vt:lpstr>Office Theme</vt:lpstr>
      <vt:lpstr> Randomised Evaluation of COVID-19 Therapy: the RECOVERY trial</vt:lpstr>
      <vt:lpstr>Current comparisons  for adults with COVID-19</vt:lpstr>
      <vt:lpstr>Current comparisons  for adults with COVID-19</vt:lpstr>
      <vt:lpstr>Monoclonal antibodies</vt:lpstr>
      <vt:lpstr>Monoclonal antibodies can improve clinical outcome</vt:lpstr>
      <vt:lpstr>Variants and monoclonal antibodies</vt:lpstr>
      <vt:lpstr>Sotrovimab</vt:lpstr>
      <vt:lpstr>Efficacy of sotrovimab</vt:lpstr>
      <vt:lpstr>Sotrovimab in RECOVERY</vt:lpstr>
      <vt:lpstr>Biological sampling in RECOVERY</vt:lpstr>
      <vt:lpstr>Safety of sotrovimab</vt:lpstr>
      <vt:lpstr>Safety of sotrovimab</vt:lpstr>
      <vt:lpstr>Sotrovimab supply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Leon Peto</cp:lastModifiedBy>
  <cp:revision>622</cp:revision>
  <cp:lastPrinted>2020-03-18T19:42:16Z</cp:lastPrinted>
  <dcterms:created xsi:type="dcterms:W3CDTF">2020-03-14T13:47:38Z</dcterms:created>
  <dcterms:modified xsi:type="dcterms:W3CDTF">2021-12-22T08:29:38Z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