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7"/>
  </p:notesMasterIdLst>
  <p:sldIdLst>
    <p:sldId id="285" r:id="rId5"/>
    <p:sldId id="332" r:id="rId6"/>
    <p:sldId id="318" r:id="rId7"/>
    <p:sldId id="319" r:id="rId8"/>
    <p:sldId id="327" r:id="rId9"/>
    <p:sldId id="320" r:id="rId10"/>
    <p:sldId id="328" r:id="rId11"/>
    <p:sldId id="329" r:id="rId12"/>
    <p:sldId id="321" r:id="rId13"/>
    <p:sldId id="322" r:id="rId14"/>
    <p:sldId id="330" r:id="rId15"/>
    <p:sldId id="331" r:id="rId16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05" autoAdjust="0"/>
    <p:restoredTop sz="89030"/>
  </p:normalViewPr>
  <p:slideViewPr>
    <p:cSldViewPr snapToGrid="0">
      <p:cViewPr varScale="1">
        <p:scale>
          <a:sx n="102" d="100"/>
          <a:sy n="102" d="100"/>
        </p:scale>
        <p:origin x="8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53E2F-1BF5-2045-8188-B99D1BA076D4}" type="datetimeFigureOut">
              <a:rPr lang="en-US" smtClean="0"/>
              <a:t>5/21/21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18CF3-22D4-ED45-87F5-22CC9D4FB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5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818CF3-22D4-ED45-87F5-22CC9D4FB0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376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Infliximab and high-dose corticosteroids</a:t>
            </a:r>
          </a:p>
          <a:p>
            <a:r>
              <a:rPr lang="en-GB" b="1" dirty="0"/>
              <a:t>Research Team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E4857-B70F-9C42-8D75-005C90E0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8652C-1A58-5840-A5AB-DDFFF877F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Adults age ≥18 years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This comparison is restricted to patients with hypoxia at baseline (i.e. requiring oxygen including ventilation or with oxygen saturations &lt;92% on room air)</a:t>
            </a:r>
          </a:p>
          <a:p>
            <a:r>
              <a:rPr lang="en-US" sz="2400" dirty="0"/>
              <a:t>Usual care control group expected to receive 6mg dexamethasone (or equivalent) as part of standard care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Dosing</a:t>
            </a:r>
          </a:p>
          <a:p>
            <a:r>
              <a:rPr lang="en-US" sz="2400" dirty="0"/>
              <a:t>Dexamethasone 20mg OD for 5 days, followed by dexamethasone 10mg OD for 5 days</a:t>
            </a:r>
          </a:p>
          <a:p>
            <a:r>
              <a:rPr lang="en-US" sz="2400" dirty="0"/>
              <a:t>Continue treatment until 10 days or hospital discharge (whichever is sooner)</a:t>
            </a:r>
          </a:p>
          <a:p>
            <a:r>
              <a:rPr lang="en-US" sz="2400" dirty="0"/>
              <a:t>PO/NG or IV administration</a:t>
            </a:r>
          </a:p>
          <a:p>
            <a:endParaRPr lang="en-US" sz="22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1019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13BA-F97D-3844-A174-C6C3720D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3969C-7CB9-914B-9836-CE7ABBF9A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Pregnancy</a:t>
            </a:r>
          </a:p>
          <a:p>
            <a:r>
              <a:rPr lang="en-US" dirty="0"/>
              <a:t>Repeated doses of dexamethasone may impact long-term neurodevelopment of the fetus </a:t>
            </a:r>
          </a:p>
          <a:p>
            <a:r>
              <a:rPr lang="en-US" dirty="0"/>
              <a:t>Use equivalent doses of oral prednisolone, IV hydrocortisone or methylprednisolone instead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Contraindications</a:t>
            </a:r>
            <a:r>
              <a:rPr lang="en-US" dirty="0"/>
              <a:t>:</a:t>
            </a:r>
          </a:p>
          <a:p>
            <a:r>
              <a:rPr lang="en-US" dirty="0"/>
              <a:t>Known contra-indication to short-term corticosteroids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Cautions</a:t>
            </a:r>
          </a:p>
          <a:p>
            <a:r>
              <a:rPr lang="en-US" dirty="0"/>
              <a:t>No additional risk mitigation measures for endemic infections required for this intervention due to short duration of treatment</a:t>
            </a:r>
          </a:p>
        </p:txBody>
      </p:sp>
    </p:spTree>
    <p:extLst>
      <p:ext uri="{BB962C8B-B14F-4D97-AF65-F5344CB8AC3E}">
        <p14:creationId xmlns:p14="http://schemas.microsoft.com/office/powerpoint/2010/main" val="94465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Infliximab and high-dose corticosteroids may provide additional benefits in COVID-19</a:t>
            </a:r>
          </a:p>
          <a:p>
            <a:pPr lvl="1"/>
            <a:r>
              <a:rPr lang="en-US" dirty="0"/>
              <a:t>These arms will begin at sites outside the UK initially</a:t>
            </a:r>
          </a:p>
          <a:p>
            <a:endParaRPr lang="en-US" dirty="0"/>
          </a:p>
          <a:p>
            <a:r>
              <a:rPr lang="en-US" dirty="0"/>
              <a:t>Infection risks have been carefully considered in the study design and country-specific risk mitigation guidance for participants receiving infliximab is available in the study protocol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8034203" flipV="1">
            <a:off x="5106249" y="3758180"/>
            <a:ext cx="2143934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8790EC80-BB76-5B4E-A8EA-D2534BF3BFFB}"/>
              </a:ext>
            </a:extLst>
          </p:cNvPr>
          <p:cNvSpPr/>
          <p:nvPr/>
        </p:nvSpPr>
        <p:spPr>
          <a:xfrm>
            <a:off x="1210959" y="4781078"/>
            <a:ext cx="4675526" cy="1570836"/>
          </a:xfrm>
          <a:prstGeom prst="roundRect">
            <a:avLst/>
          </a:prstGeom>
          <a:solidFill>
            <a:srgbClr val="7030A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design (adults)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1035" y="1532869"/>
            <a:ext cx="616065" cy="481904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046563" y="3616266"/>
            <a:ext cx="4656556" cy="66985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randomisation A, B, D or 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407191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1216051" y="1532869"/>
            <a:ext cx="4670434" cy="1566963"/>
            <a:chOff x="1827116" y="1532257"/>
            <a:chExt cx="4670434" cy="1566963"/>
          </a:xfrm>
        </p:grpSpPr>
        <p:sp>
          <p:nvSpPr>
            <p:cNvPr id="3" name="Rounded Rectangle 2"/>
            <p:cNvSpPr/>
            <p:nvPr/>
          </p:nvSpPr>
          <p:spPr>
            <a:xfrm>
              <a:off x="1827116" y="1532257"/>
              <a:ext cx="4670434" cy="1566963"/>
            </a:xfrm>
            <a:prstGeom prst="roundRect">
              <a:avLst/>
            </a:prstGeom>
            <a:solidFill>
              <a:srgbClr val="9E3159">
                <a:alpha val="5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667748" y="2264699"/>
              <a:ext cx="1637936" cy="496020"/>
            </a:xfrm>
            <a:prstGeom prst="roundRect">
              <a:avLst/>
            </a:prstGeom>
            <a:solidFill>
              <a:srgbClr val="9E315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Dimethyl fumarate</a:t>
              </a: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758916" y="2260204"/>
              <a:ext cx="1501675" cy="496020"/>
            </a:xfrm>
            <a:prstGeom prst="roundRect">
              <a:avLst/>
            </a:prstGeom>
            <a:solidFill>
              <a:srgbClr val="9E315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70" name="Oval 69"/>
            <p:cNvSpPr/>
            <p:nvPr/>
          </p:nvSpPr>
          <p:spPr>
            <a:xfrm>
              <a:off x="1966933" y="224215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A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36863" y="2313939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4927" y="1716923"/>
              <a:ext cx="589117" cy="58911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2494533" y="1848830"/>
              <a:ext cx="38196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early immunomodulation - 1</a:t>
              </a:r>
              <a:endParaRPr lang="en-GB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423182" y="1534805"/>
            <a:ext cx="4670434" cy="1566963"/>
            <a:chOff x="6639082" y="1534805"/>
            <a:chExt cx="4670434" cy="1566963"/>
          </a:xfrm>
        </p:grpSpPr>
        <p:sp>
          <p:nvSpPr>
            <p:cNvPr id="51" name="Rounded Rectangle 50"/>
            <p:cNvSpPr/>
            <p:nvPr/>
          </p:nvSpPr>
          <p:spPr>
            <a:xfrm>
              <a:off x="6639082" y="1534805"/>
              <a:ext cx="4670434" cy="1566963"/>
            </a:xfrm>
            <a:prstGeom prst="roundRect">
              <a:avLst/>
            </a:prstGeom>
            <a:solidFill>
              <a:srgbClr val="FFFF0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500" r="33125"/>
            <a:stretch/>
          </p:blipFill>
          <p:spPr>
            <a:xfrm flipH="1">
              <a:off x="6775717" y="1721749"/>
              <a:ext cx="460978" cy="524537"/>
            </a:xfrm>
            <a:prstGeom prst="rect">
              <a:avLst/>
            </a:prstGeom>
          </p:spPr>
        </p:pic>
        <p:sp>
          <p:nvSpPr>
            <p:cNvPr id="74" name="Rounded Rectangle 73"/>
            <p:cNvSpPr/>
            <p:nvPr/>
          </p:nvSpPr>
          <p:spPr>
            <a:xfrm>
              <a:off x="9569379" y="2297394"/>
              <a:ext cx="1504426" cy="4960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Usual care alone</a:t>
              </a: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7609258" y="2302589"/>
              <a:ext cx="1506889" cy="49602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REGN-COV2 </a:t>
              </a:r>
              <a:r>
                <a:rPr lang="en-GB" sz="1400" b="1" dirty="0" err="1">
                  <a:solidFill>
                    <a:schemeClr val="tx1"/>
                  </a:solidFill>
                </a:rPr>
                <a:t>mAb</a:t>
              </a:r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6708996" y="224899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B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9136293" y="2381322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200258" y="1893683"/>
              <a:ext cx="17740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antibody-based therapy</a:t>
              </a:r>
              <a:endParaRPr lang="en-GB" b="1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337855" y="4784951"/>
            <a:ext cx="9754259" cy="1566963"/>
            <a:chOff x="-3256709" y="1532257"/>
            <a:chExt cx="9754259" cy="1566963"/>
          </a:xfrm>
        </p:grpSpPr>
        <p:sp>
          <p:nvSpPr>
            <p:cNvPr id="60" name="Rounded Rectangle 59"/>
            <p:cNvSpPr/>
            <p:nvPr/>
          </p:nvSpPr>
          <p:spPr>
            <a:xfrm>
              <a:off x="1827116" y="1532257"/>
              <a:ext cx="4670434" cy="1566963"/>
            </a:xfrm>
            <a:prstGeom prst="roundRect">
              <a:avLst/>
            </a:prstGeom>
            <a:solidFill>
              <a:schemeClr val="accent2">
                <a:alpha val="50196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2629443" y="2264699"/>
              <a:ext cx="1008964" cy="49602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>
                  <a:solidFill>
                    <a:schemeClr val="bg1"/>
                  </a:solidFill>
                </a:rPr>
                <a:t>Baricitinib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5264331" y="2260204"/>
              <a:ext cx="996260" cy="49602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1966933" y="2242151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D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949254" y="2338937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4927" y="1716923"/>
              <a:ext cx="589117" cy="589117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2494534" y="1848830"/>
              <a:ext cx="21395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/>
                <a:t>early immunomodulation - 2</a:t>
              </a:r>
              <a:endParaRPr lang="en-GB" b="1" dirty="0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948388" y="2269623"/>
              <a:ext cx="1008964" cy="49602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Infliximab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618023" y="234835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-3256709" y="223722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</p:grpSp>
      <p:sp>
        <p:nvSpPr>
          <p:cNvPr id="77" name="Left-Right Arrow 76"/>
          <p:cNvSpPr/>
          <p:nvPr/>
        </p:nvSpPr>
        <p:spPr>
          <a:xfrm rot="2685225" flipV="1">
            <a:off x="5136375" y="3729963"/>
            <a:ext cx="2143934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777822" y="3510903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6875154" y="3428491"/>
            <a:ext cx="4385763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C7B79EF-8CA3-D84E-98F1-556C01BE501F}"/>
              </a:ext>
            </a:extLst>
          </p:cNvPr>
          <p:cNvGrpSpPr/>
          <p:nvPr/>
        </p:nvGrpSpPr>
        <p:grpSpPr>
          <a:xfrm>
            <a:off x="2021985" y="5381191"/>
            <a:ext cx="3602919" cy="712898"/>
            <a:chOff x="3593092" y="5776660"/>
            <a:chExt cx="3400301" cy="635071"/>
          </a:xfrm>
          <a:solidFill>
            <a:srgbClr val="7030A0"/>
          </a:solidFill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CB149CA8-CE44-1B4E-A241-9BDCAAB67FDF}"/>
                </a:ext>
              </a:extLst>
            </p:cNvPr>
            <p:cNvSpPr/>
            <p:nvPr/>
          </p:nvSpPr>
          <p:spPr>
            <a:xfrm>
              <a:off x="3593092" y="5809716"/>
              <a:ext cx="1501675" cy="6020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High-dose corticosteroids</a:t>
              </a:r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3ADEFE8A-076F-554B-A926-BD3F8FA2A741}"/>
                </a:ext>
              </a:extLst>
            </p:cNvPr>
            <p:cNvSpPr/>
            <p:nvPr/>
          </p:nvSpPr>
          <p:spPr>
            <a:xfrm>
              <a:off x="5491718" y="5776660"/>
              <a:ext cx="1501675" cy="635070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5427800-1368-B049-B0D9-35449B90EAE0}"/>
                </a:ext>
              </a:extLst>
            </p:cNvPr>
            <p:cNvSpPr txBox="1"/>
            <p:nvPr/>
          </p:nvSpPr>
          <p:spPr>
            <a:xfrm>
              <a:off x="5125947" y="5918494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59220EFC-E17C-F64E-BEEA-0FFA640EDFEE}"/>
              </a:ext>
            </a:extLst>
          </p:cNvPr>
          <p:cNvSpPr txBox="1"/>
          <p:nvPr/>
        </p:nvSpPr>
        <p:spPr>
          <a:xfrm>
            <a:off x="1990717" y="4988235"/>
            <a:ext cx="2237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corticosteroids </a:t>
            </a:r>
            <a:endParaRPr lang="en-GB" b="1" dirty="0"/>
          </a:p>
        </p:txBody>
      </p:sp>
      <p:pic>
        <p:nvPicPr>
          <p:cNvPr id="44" name="Graphic 31" descr="Lungs with solid fill">
            <a:extLst>
              <a:ext uri="{FF2B5EF4-FFF2-40B4-BE49-F238E27FC236}">
                <a16:creationId xmlns:a16="http://schemas.microsoft.com/office/drawing/2014/main" id="{C8A38FE6-A626-9C4A-B14F-7820B9FE46D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52292" y="4749726"/>
            <a:ext cx="644152" cy="697971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58B55377-E7F6-E54F-BFE6-B8D7625EF277}"/>
              </a:ext>
            </a:extLst>
          </p:cNvPr>
          <p:cNvSpPr txBox="1"/>
          <p:nvPr/>
        </p:nvSpPr>
        <p:spPr>
          <a:xfrm>
            <a:off x="1218831" y="4516862"/>
            <a:ext cx="27365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For hypoxic patients only:</a:t>
            </a:r>
          </a:p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1479" y="1680034"/>
            <a:ext cx="408882" cy="20444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1803" y="1675273"/>
            <a:ext cx="408882" cy="20444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1513" y="5556912"/>
            <a:ext cx="257918" cy="128959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87368" y="6604007"/>
            <a:ext cx="257918" cy="12895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022138" y="6469277"/>
            <a:ext cx="10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UK only</a:t>
            </a:r>
          </a:p>
        </p:txBody>
      </p:sp>
    </p:spTree>
    <p:extLst>
      <p:ext uri="{BB962C8B-B14F-4D97-AF65-F5344CB8AC3E}">
        <p14:creationId xmlns:p14="http://schemas.microsoft.com/office/powerpoint/2010/main" val="4144093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79204-B3BB-9844-B637-4D9E8D632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Infliximab (IFX)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89815-3B37-4349-8AB2-1E17AA2B2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Anti-</a:t>
            </a:r>
            <a:r>
              <a:rPr lang="en-US" dirty="0" err="1"/>
              <a:t>tumour</a:t>
            </a:r>
            <a:r>
              <a:rPr lang="en-US" dirty="0"/>
              <a:t> necrosis factor-⍺ (TNF-⍺) monoclonal antibody</a:t>
            </a:r>
          </a:p>
          <a:p>
            <a:r>
              <a:rPr lang="en-US" dirty="0"/>
              <a:t>Used as a treatment for rheumatoid arthritis, inflammatory bowel disease and psoriasis – usually given every 8 weeks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TNF-⍺ promotes the secretion of pro-inflammatory cytokines, recruitment of inflammatory cells and cell death</a:t>
            </a:r>
          </a:p>
          <a:p>
            <a:r>
              <a:rPr lang="en-US" dirty="0"/>
              <a:t>High levels of TNF-⍺ have been implicated in COVID-19 pathology with an independent association with mortality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Initially for assessment at RECOVERY sites outside of the UK only</a:t>
            </a:r>
          </a:p>
        </p:txBody>
      </p:sp>
    </p:spTree>
    <p:extLst>
      <p:ext uri="{BB962C8B-B14F-4D97-AF65-F5344CB8AC3E}">
        <p14:creationId xmlns:p14="http://schemas.microsoft.com/office/powerpoint/2010/main" val="103059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D739-7DC5-3844-9B10-AD2994C13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Infliximab (IFX)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602F5-901D-2D49-AE6D-2CAB19288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9600" dirty="0"/>
              <a:t>Adults age ≥18 years</a:t>
            </a:r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r>
              <a:rPr lang="en-US" sz="9600" b="1" dirty="0"/>
              <a:t>Dosing</a:t>
            </a:r>
          </a:p>
          <a:p>
            <a:r>
              <a:rPr lang="en-US" sz="9600" dirty="0"/>
              <a:t>5mg/kg IV infusion, given in 250mL 0.9% sodium chloride over 2 hours, once only</a:t>
            </a:r>
          </a:p>
          <a:p>
            <a:r>
              <a:rPr lang="en-US" sz="9600" dirty="0"/>
              <a:t>Administer as soon as possible after </a:t>
            </a:r>
            <a:r>
              <a:rPr lang="en-US" sz="9600" dirty="0" err="1"/>
              <a:t>randomisation</a:t>
            </a:r>
            <a:endParaRPr lang="en-US" sz="9600" dirty="0"/>
          </a:p>
          <a:p>
            <a:r>
              <a:rPr lang="en-US" sz="9600"/>
              <a:t>No adjustment </a:t>
            </a:r>
            <a:r>
              <a:rPr lang="en-US" sz="9600" dirty="0"/>
              <a:t>needed for renal or liver impairment</a:t>
            </a:r>
          </a:p>
          <a:p>
            <a:endParaRPr lang="en-US" sz="9600" dirty="0"/>
          </a:p>
          <a:p>
            <a:pPr marL="0" indent="0">
              <a:buNone/>
            </a:pPr>
            <a:r>
              <a:rPr lang="en-US" sz="9600" b="1" dirty="0"/>
              <a:t>Pregnancy:</a:t>
            </a:r>
          </a:p>
          <a:p>
            <a:r>
              <a:rPr lang="en-US" sz="9600" dirty="0"/>
              <a:t>Safe to use, no evidence of increased risk of congenital malformations</a:t>
            </a:r>
          </a:p>
          <a:p>
            <a:r>
              <a:rPr lang="en-US" sz="9600" dirty="0"/>
              <a:t>However, due to potential impact on safety of infant live vaccinations, women in 3</a:t>
            </a:r>
            <a:r>
              <a:rPr lang="en-US" sz="9600" baseline="30000" dirty="0"/>
              <a:t>rd</a:t>
            </a:r>
            <a:r>
              <a:rPr lang="en-US" sz="9600" dirty="0"/>
              <a:t> trimester of pregnancy should be excluded from IFX comparison to avoid interfering with national BCG vaccination campaigns</a:t>
            </a:r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2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33325-318E-894D-9FD0-E96BDCCE9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Infliximab (IFX)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9B66B-3CDF-CA47-9EB0-051A89647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Contraindications</a:t>
            </a:r>
            <a:r>
              <a:rPr lang="en-US" dirty="0"/>
              <a:t>:</a:t>
            </a:r>
          </a:p>
          <a:p>
            <a:r>
              <a:rPr lang="en-US" dirty="0"/>
              <a:t>Known active tuberculosis (TB) or at high risk of reactivation of latent TB</a:t>
            </a:r>
          </a:p>
          <a:p>
            <a:r>
              <a:rPr lang="en-US" dirty="0"/>
              <a:t>Other severe uncontrolled infection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Cautions</a:t>
            </a:r>
            <a:r>
              <a:rPr lang="en-US" dirty="0"/>
              <a:t>:</a:t>
            </a:r>
          </a:p>
          <a:p>
            <a:r>
              <a:rPr lang="en-US" dirty="0"/>
              <a:t>Endemic infection risks discussed in study protocol (see Appendix 2) and following slides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D9E64-3415-5244-A081-6B5997B75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Endemic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ABC67-6136-6B42-ADCA-2E17A5811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In some countries, endemic infections (e.g. TB or Hepatitis B) may require specific considerations for immunomodulatory therapies</a:t>
            </a:r>
          </a:p>
          <a:p>
            <a:r>
              <a:rPr lang="en-US" sz="2400" dirty="0"/>
              <a:t>Country-specific guidance for risk mitigation strategies in the protocol – see Appendix 2 for details</a:t>
            </a:r>
          </a:p>
          <a:p>
            <a:r>
              <a:rPr lang="en-US" sz="2400" dirty="0"/>
              <a:t>The risk-benefit analysis of such treatments must consider the immediate risk of untreated COVID-19 and lower risk of infectious complications following the short courses used in the study (compared to long-term administration used in licensed indications)</a:t>
            </a:r>
          </a:p>
          <a:p>
            <a:endParaRPr lang="en-US" sz="2400" dirty="0"/>
          </a:p>
          <a:p>
            <a:r>
              <a:rPr lang="en-US" sz="2400" dirty="0"/>
              <a:t>The occurrence of other non-coronavirus infections after </a:t>
            </a:r>
            <a:r>
              <a:rPr lang="en-US" sz="2400" dirty="0" err="1"/>
              <a:t>randomisation</a:t>
            </a:r>
            <a:r>
              <a:rPr lang="en-US" sz="2400" dirty="0"/>
              <a:t> is now collected on the study follow-up form to provide additional safety outcome data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6283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77E0E-CAD6-FF4E-A1C6-473004273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Endemic infections - Infliximab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ECFFE-6DAD-4D44-BA81-9F2814163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Tuberculosis (TB)</a:t>
            </a:r>
          </a:p>
          <a:p>
            <a:r>
              <a:rPr lang="en-US" sz="2400" dirty="0"/>
              <a:t>Infliximab is associated with reactivation of TB</a:t>
            </a:r>
          </a:p>
          <a:p>
            <a:pPr marL="0" indent="0">
              <a:buNone/>
            </a:pPr>
            <a:r>
              <a:rPr lang="en-US" sz="2400" b="1" dirty="0"/>
              <a:t>In endemic countries:</a:t>
            </a:r>
          </a:p>
          <a:p>
            <a:pPr marL="0" indent="0">
              <a:buNone/>
            </a:pPr>
            <a:r>
              <a:rPr lang="en-US" sz="2400" dirty="0"/>
              <a:t>Exclude from the IFX </a:t>
            </a:r>
            <a:r>
              <a:rPr lang="en-US" sz="2400" dirty="0" err="1"/>
              <a:t>randomisation</a:t>
            </a:r>
            <a:r>
              <a:rPr lang="en-US" sz="2400" dirty="0"/>
              <a:t>, patients with:</a:t>
            </a:r>
          </a:p>
          <a:p>
            <a:r>
              <a:rPr lang="en-US" sz="2400" dirty="0"/>
              <a:t>Suspected active TB at any site, Previously incompletely treated TB, Previous multi-drug resistant TB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For enrolled patients:</a:t>
            </a:r>
          </a:p>
          <a:p>
            <a:r>
              <a:rPr lang="en-US" sz="2400" dirty="0"/>
              <a:t>Provide written information to participants about the potential for development of TB</a:t>
            </a:r>
          </a:p>
          <a:p>
            <a:r>
              <a:rPr lang="en-US" sz="2400" dirty="0"/>
              <a:t>Follow up at 3 and 6 months to check for TB with history, examination and chest x-ray</a:t>
            </a:r>
          </a:p>
          <a:p>
            <a:r>
              <a:rPr lang="en-US" sz="2400" dirty="0"/>
              <a:t>Referral to TB clinic if suspicion of TB</a:t>
            </a:r>
          </a:p>
        </p:txBody>
      </p:sp>
    </p:spTree>
    <p:extLst>
      <p:ext uri="{BB962C8B-B14F-4D97-AF65-F5344CB8AC3E}">
        <p14:creationId xmlns:p14="http://schemas.microsoft.com/office/powerpoint/2010/main" val="165688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66478-EB57-6540-8A38-9FDFCD687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Endemic infections - Infliximab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A80E2-0D17-6541-89BA-33F7C07CB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Hepatitis B virus (HBV)</a:t>
            </a:r>
          </a:p>
          <a:p>
            <a:r>
              <a:rPr lang="en-US" dirty="0"/>
              <a:t>Chronic administration of infliximab has been associated with reactivation of HBV but no evidence that this occurs after a single dose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countries where HBV infection is common:</a:t>
            </a:r>
          </a:p>
          <a:p>
            <a:r>
              <a:rPr lang="en-US" dirty="0"/>
              <a:t>Testing for all participants allocated IFX– test HBsAg +/- </a:t>
            </a:r>
            <a:r>
              <a:rPr lang="en-US" dirty="0" err="1"/>
              <a:t>HBcAb</a:t>
            </a:r>
            <a:endParaRPr lang="en-US" dirty="0"/>
          </a:p>
          <a:p>
            <a:r>
              <a:rPr lang="en-US" dirty="0"/>
              <a:t>Result not required prior to </a:t>
            </a:r>
            <a:r>
              <a:rPr lang="en-US" dirty="0" err="1"/>
              <a:t>randomisation</a:t>
            </a:r>
            <a:r>
              <a:rPr lang="en-US" dirty="0"/>
              <a:t> or administration of drug</a:t>
            </a:r>
          </a:p>
          <a:p>
            <a:r>
              <a:rPr lang="en-US" dirty="0"/>
              <a:t>If test positive – participants receive anti-viral therapy (e.g. tenofovir) for 6 months and further management according to local standard care</a:t>
            </a:r>
          </a:p>
          <a:p>
            <a:r>
              <a:rPr lang="en-US" dirty="0"/>
              <a:t>Country specific guidance is given in protocol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18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389D-D05F-A14A-A19E-395246016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1EB0B-55A8-4041-B838-564509E66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RCT’s have demonstrated mortality benefit of corticosteroids in hypoxic COVID-19 patients</a:t>
            </a:r>
          </a:p>
          <a:p>
            <a:r>
              <a:rPr lang="en-US" sz="2200" dirty="0"/>
              <a:t>Current standard of care dosing of dexamethasone: 6mg OD for 10 days or until hospital discharge (based on RECOVERY)</a:t>
            </a:r>
          </a:p>
          <a:p>
            <a:endParaRPr lang="en-US" sz="2200" dirty="0"/>
          </a:p>
          <a:p>
            <a:r>
              <a:rPr lang="en-US" sz="2200" dirty="0"/>
              <a:t>Optimal dose of corticosteroids for moderate to severe COVID-19 remains uncertain</a:t>
            </a:r>
          </a:p>
          <a:p>
            <a:r>
              <a:rPr lang="en-US" sz="2200" dirty="0"/>
              <a:t>Higher dose of corticosteroids may benefit further by saturating glucocorticoid receptors</a:t>
            </a:r>
          </a:p>
          <a:p>
            <a:r>
              <a:rPr lang="en-US" sz="2200" dirty="0"/>
              <a:t>Further immunomodulation (e.g. with IL-6 inhibitor tocilizumab) has reduced mortality in patients already receiving corticosteroids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dirty="0"/>
              <a:t>Other infectious conditions make safe use of short-term high dose corticosteroids</a:t>
            </a:r>
          </a:p>
          <a:p>
            <a:pPr marL="0" indent="0">
              <a:buNone/>
            </a:pPr>
            <a:r>
              <a:rPr lang="en-US" sz="2200" dirty="0"/>
              <a:t>e.g. severe sepsis, bacterial meningitis, TB meningitis</a:t>
            </a:r>
          </a:p>
        </p:txBody>
      </p:sp>
    </p:spTree>
    <p:extLst>
      <p:ext uri="{BB962C8B-B14F-4D97-AF65-F5344CB8AC3E}">
        <p14:creationId xmlns:p14="http://schemas.microsoft.com/office/powerpoint/2010/main" val="70109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118a02d-5026-4837-a071-ad61db0bfc7e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E033B3-D653-4886-9096-DABBAA6D3AC9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137f62fc-0309-469d-96f8-244e1f51aa13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4667</TotalTime>
  <Words>876</Words>
  <Application>Microsoft Macintosh PowerPoint</Application>
  <PresentationFormat>Widescreen</PresentationFormat>
  <Paragraphs>125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Arial</vt:lpstr>
      <vt:lpstr>Office Theme</vt:lpstr>
      <vt:lpstr> Randomised Evaluation of COVID-19 Therapy: the RECOVERY trial</vt:lpstr>
      <vt:lpstr>Current design (adults)</vt:lpstr>
      <vt:lpstr>Infliximab (IFX)</vt:lpstr>
      <vt:lpstr>Infliximab (IFX)</vt:lpstr>
      <vt:lpstr>Infliximab (IFX)</vt:lpstr>
      <vt:lpstr>Endemic Infections</vt:lpstr>
      <vt:lpstr>Endemic infections - Infliximab</vt:lpstr>
      <vt:lpstr>Endemic infections - Infliximab</vt:lpstr>
      <vt:lpstr>High-dose corticosteroids</vt:lpstr>
      <vt:lpstr>High-dose corticosteroids</vt:lpstr>
      <vt:lpstr>High-dose corticosteroids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Lucy Frost</cp:lastModifiedBy>
  <cp:revision>551</cp:revision>
  <cp:lastPrinted>2020-03-18T19:42:16Z</cp:lastPrinted>
  <dcterms:created xsi:type="dcterms:W3CDTF">2020-03-14T13:47:38Z</dcterms:created>
  <dcterms:modified xsi:type="dcterms:W3CDTF">2021-05-21T07:59:06Z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