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85" r:id="rId5"/>
    <p:sldId id="293" r:id="rId6"/>
    <p:sldId id="429" r:id="rId7"/>
    <p:sldId id="426" r:id="rId8"/>
    <p:sldId id="430" r:id="rId9"/>
    <p:sldId id="335" r:id="rId10"/>
    <p:sldId id="432" r:id="rId11"/>
    <p:sldId id="404" r:id="rId12"/>
    <p:sldId id="431" r:id="rId13"/>
    <p:sldId id="417" r:id="rId14"/>
    <p:sldId id="418" r:id="rId15"/>
    <p:sldId id="423" r:id="rId16"/>
    <p:sldId id="419" r:id="rId17"/>
    <p:sldId id="424" r:id="rId18"/>
    <p:sldId id="420" r:id="rId19"/>
    <p:sldId id="425" r:id="rId20"/>
    <p:sldId id="414" r:id="rId21"/>
    <p:sldId id="427" r:id="rId22"/>
    <p:sldId id="410" r:id="rId23"/>
    <p:sldId id="421" r:id="rId24"/>
    <p:sldId id="415" r:id="rId25"/>
    <p:sldId id="428" r:id="rId26"/>
  </p:sldIdLst>
  <p:sldSz cx="12192000" cy="6858000"/>
  <p:notesSz cx="6881813" cy="96615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ust S.N." initials="FS" lastIdx="1" clrIdx="0">
    <p:extLst>
      <p:ext uri="{19B8F6BF-5375-455C-9EA6-DF929625EA0E}">
        <p15:presenceInfo xmlns:p15="http://schemas.microsoft.com/office/powerpoint/2012/main" userId="Faust S.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429" autoAdjust="0"/>
    <p:restoredTop sz="75510" autoAdjust="0"/>
  </p:normalViewPr>
  <p:slideViewPr>
    <p:cSldViewPr snapToGrid="0">
      <p:cViewPr varScale="1">
        <p:scale>
          <a:sx n="83" d="100"/>
          <a:sy n="83" d="100"/>
        </p:scale>
        <p:origin x="1452" y="1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23/07/2020</a:t>
            </a:fld>
            <a:endParaRPr lang="en-GB"/>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n-GB"/>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FF77EF8-089B-45D6-AA64-69C68296A4B9}" type="slidenum">
              <a:rPr lang="en-GB" smtClean="0"/>
              <a:t>1</a:t>
            </a:fld>
            <a:endParaRPr lang="en-GB"/>
          </a:p>
        </p:txBody>
      </p:sp>
    </p:spTree>
    <p:extLst>
      <p:ext uri="{BB962C8B-B14F-4D97-AF65-F5344CB8AC3E}">
        <p14:creationId xmlns:p14="http://schemas.microsoft.com/office/powerpoint/2010/main" val="4073229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per previous discussion.</a:t>
            </a:r>
          </a:p>
        </p:txBody>
      </p:sp>
      <p:sp>
        <p:nvSpPr>
          <p:cNvPr id="4" name="Slide Number Placeholder 3"/>
          <p:cNvSpPr>
            <a:spLocks noGrp="1"/>
          </p:cNvSpPr>
          <p:nvPr>
            <p:ph type="sldNum" sz="quarter" idx="5"/>
          </p:nvPr>
        </p:nvSpPr>
        <p:spPr/>
        <p:txBody>
          <a:bodyPr/>
          <a:lstStyle/>
          <a:p>
            <a:fld id="{2FF77EF8-089B-45D6-AA64-69C68296A4B9}" type="slidenum">
              <a:rPr lang="en-GB" smtClean="0"/>
              <a:t>17</a:t>
            </a:fld>
            <a:endParaRPr lang="en-GB"/>
          </a:p>
        </p:txBody>
      </p:sp>
    </p:spTree>
    <p:extLst>
      <p:ext uri="{BB962C8B-B14F-4D97-AF65-F5344CB8AC3E}">
        <p14:creationId xmlns:p14="http://schemas.microsoft.com/office/powerpoint/2010/main" val="31638100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NHSE approved </a:t>
            </a:r>
          </a:p>
        </p:txBody>
      </p:sp>
      <p:sp>
        <p:nvSpPr>
          <p:cNvPr id="4" name="Slide Number Placeholder 3"/>
          <p:cNvSpPr>
            <a:spLocks noGrp="1"/>
          </p:cNvSpPr>
          <p:nvPr>
            <p:ph type="sldNum" sz="quarter" idx="5"/>
          </p:nvPr>
        </p:nvSpPr>
        <p:spPr/>
        <p:txBody>
          <a:bodyPr/>
          <a:lstStyle/>
          <a:p>
            <a:fld id="{2FF77EF8-089B-45D6-AA64-69C68296A4B9}" type="slidenum">
              <a:rPr lang="en-GB" smtClean="0"/>
              <a:t>19</a:t>
            </a:fld>
            <a:endParaRPr lang="en-GB"/>
          </a:p>
        </p:txBody>
      </p:sp>
    </p:spTree>
    <p:extLst>
      <p:ext uri="{BB962C8B-B14F-4D97-AF65-F5344CB8AC3E}">
        <p14:creationId xmlns:p14="http://schemas.microsoft.com/office/powerpoint/2010/main" val="4941460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Trying to avoid so get clear cut answer to IVIG , but could consider using as second dose of IVIG</a:t>
            </a:r>
          </a:p>
        </p:txBody>
      </p:sp>
      <p:sp>
        <p:nvSpPr>
          <p:cNvPr id="4" name="Slide Number Placeholder 3"/>
          <p:cNvSpPr>
            <a:spLocks noGrp="1"/>
          </p:cNvSpPr>
          <p:nvPr>
            <p:ph type="sldNum" sz="quarter" idx="5"/>
          </p:nvPr>
        </p:nvSpPr>
        <p:spPr/>
        <p:txBody>
          <a:bodyPr/>
          <a:lstStyle/>
          <a:p>
            <a:fld id="{2FF77EF8-089B-45D6-AA64-69C68296A4B9}" type="slidenum">
              <a:rPr lang="en-GB" smtClean="0"/>
              <a:t>20</a:t>
            </a:fld>
            <a:endParaRPr lang="en-GB"/>
          </a:p>
        </p:txBody>
      </p:sp>
    </p:spTree>
    <p:extLst>
      <p:ext uri="{BB962C8B-B14F-4D97-AF65-F5344CB8AC3E}">
        <p14:creationId xmlns:p14="http://schemas.microsoft.com/office/powerpoint/2010/main" val="2898130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2</a:t>
            </a:fld>
            <a:endParaRPr lang="en-GB"/>
          </a:p>
        </p:txBody>
      </p:sp>
    </p:spTree>
    <p:extLst>
      <p:ext uri="{BB962C8B-B14F-4D97-AF65-F5344CB8AC3E}">
        <p14:creationId xmlns:p14="http://schemas.microsoft.com/office/powerpoint/2010/main" val="3357055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If no treatments are both available and suitable, then it may be possible to only be randomised in part B.</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For randomisation part B, the randomisation program will allocate patients in a ratio of 1:1 between each of the arms. If the active treatment is not available at the hospital, the patient does not consent to receive convalescent plasma, or is believed, by the attending clinician, to be contraindicated for the specific patient, then this fact will be recorded via the web-based form and the patient will be excluded from Randomisation part B.</a:t>
            </a:r>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5</a:t>
            </a:fld>
            <a:endParaRPr lang="en-GB"/>
          </a:p>
        </p:txBody>
      </p:sp>
    </p:spTree>
    <p:extLst>
      <p:ext uri="{BB962C8B-B14F-4D97-AF65-F5344CB8AC3E}">
        <p14:creationId xmlns:p14="http://schemas.microsoft.com/office/powerpoint/2010/main" val="1123899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receives SOC and does not improve (or the clinical team think treatment is essential) then can move to randomisation 2</a:t>
            </a:r>
          </a:p>
        </p:txBody>
      </p:sp>
      <p:sp>
        <p:nvSpPr>
          <p:cNvPr id="4" name="Slide Number Placeholder 3"/>
          <p:cNvSpPr>
            <a:spLocks noGrp="1"/>
          </p:cNvSpPr>
          <p:nvPr>
            <p:ph type="sldNum" sz="quarter" idx="5"/>
          </p:nvPr>
        </p:nvSpPr>
        <p:spPr/>
        <p:txBody>
          <a:bodyPr/>
          <a:lstStyle/>
          <a:p>
            <a:fld id="{2FF77EF8-089B-45D6-AA64-69C68296A4B9}" type="slidenum">
              <a:rPr lang="en-GB" smtClean="0"/>
              <a:t>9</a:t>
            </a:fld>
            <a:endParaRPr lang="en-GB"/>
          </a:p>
        </p:txBody>
      </p:sp>
    </p:spTree>
    <p:extLst>
      <p:ext uri="{BB962C8B-B14F-4D97-AF65-F5344CB8AC3E}">
        <p14:creationId xmlns:p14="http://schemas.microsoft.com/office/powerpoint/2010/main" val="2581128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If receives SOC and does not improve (or the clinical team think treatment is essential) then can move to randomisation 2 – ideally R2 (</a:t>
            </a:r>
            <a:r>
              <a:rPr lang="en-GB" dirty="0" err="1"/>
              <a:t>toci</a:t>
            </a:r>
            <a:r>
              <a:rPr lang="en-GB" dirty="0"/>
              <a:t> vs SOC) will be the next step.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BUT if at DGH and after R1 is SOC with treatment is considered essential and/or transfer not appropriate, then can use clinical judgement and give IVIg (as per Delphi) but this is not recommended. If continues to deteriorate can still be transferred to tertiary centre AND remain on protocol (R2 </a:t>
            </a:r>
            <a:r>
              <a:rPr lang="en-GB" dirty="0" err="1"/>
              <a:t>toci</a:t>
            </a:r>
            <a:r>
              <a:rPr lang="en-GB" dirty="0"/>
              <a:t> yes/no).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If R1 is SOC and R2 is SOC and treatment considered essential clinicians can give IVIg or steroid – please record all non-protocol medications in the CRF.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10</a:t>
            </a:fld>
            <a:endParaRPr lang="en-GB"/>
          </a:p>
        </p:txBody>
      </p:sp>
    </p:spTree>
    <p:extLst>
      <p:ext uri="{BB962C8B-B14F-4D97-AF65-F5344CB8AC3E}">
        <p14:creationId xmlns:p14="http://schemas.microsoft.com/office/powerpoint/2010/main" val="4189466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11</a:t>
            </a:fld>
            <a:endParaRPr lang="en-GB"/>
          </a:p>
        </p:txBody>
      </p:sp>
    </p:spTree>
    <p:extLst>
      <p:ext uri="{BB962C8B-B14F-4D97-AF65-F5344CB8AC3E}">
        <p14:creationId xmlns:p14="http://schemas.microsoft.com/office/powerpoint/2010/main" val="40439881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If receives SOC and does not improve (or the clinical team think treatment is essential) then can move to randomisation 2 – ideally R2 (</a:t>
            </a:r>
            <a:r>
              <a:rPr lang="en-GB" dirty="0" err="1"/>
              <a:t>toci</a:t>
            </a:r>
            <a:r>
              <a:rPr lang="en-GB" dirty="0"/>
              <a:t> vs SOC) will be the next step.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BUT if at DGH and after R1 is SOC with treatment is considered essential and/or transfer not appropriate, then can use clinical judgement and give MP but this is not recommended. If continues to deteriorate can still be transferred to tertiary centre AND remain on protocol (R2 </a:t>
            </a:r>
            <a:r>
              <a:rPr lang="en-GB" dirty="0" err="1"/>
              <a:t>toci</a:t>
            </a:r>
            <a:r>
              <a:rPr lang="en-GB" dirty="0"/>
              <a:t> yes/no).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If R1 is SOC and R2 is SOC and treatment considered essential clinicians can give MP or other therapies as required – please record all non-protocol medications in the CRF.</a:t>
            </a:r>
          </a:p>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12</a:t>
            </a:fld>
            <a:endParaRPr lang="en-GB"/>
          </a:p>
        </p:txBody>
      </p:sp>
    </p:spTree>
    <p:extLst>
      <p:ext uri="{BB962C8B-B14F-4D97-AF65-F5344CB8AC3E}">
        <p14:creationId xmlns:p14="http://schemas.microsoft.com/office/powerpoint/2010/main" val="22701389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If receives SOC and does not improve (or the clinical team think treatment is essential) then can move to randomisation 2 – ideally R2 (</a:t>
            </a:r>
            <a:r>
              <a:rPr lang="en-GB" dirty="0" err="1"/>
              <a:t>toci</a:t>
            </a:r>
            <a:r>
              <a:rPr lang="en-GB" dirty="0"/>
              <a:t> vs SOC) will be the next step.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BUT if at DGH and after R1 is SOC with treatment is considered essential and/or transfer not appropriate, then can use clinical judgement and give IVIg but this is not recommended (or can randomise to CP arm). If continues to deteriorate can still be transferred to tertiary centre AND remain on protocol (R2 </a:t>
            </a:r>
            <a:r>
              <a:rPr lang="en-GB" dirty="0" err="1"/>
              <a:t>toci</a:t>
            </a:r>
            <a:r>
              <a:rPr lang="en-GB" dirty="0"/>
              <a:t> yes/no).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If R1 is SOC and R2 is SOC and treatment considered essential clinicians can give IVIg or other therapies as required – please record all non-protocol medications in the CRF.</a:t>
            </a:r>
          </a:p>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14</a:t>
            </a:fld>
            <a:endParaRPr lang="en-GB"/>
          </a:p>
        </p:txBody>
      </p:sp>
    </p:spTree>
    <p:extLst>
      <p:ext uri="{BB962C8B-B14F-4D97-AF65-F5344CB8AC3E}">
        <p14:creationId xmlns:p14="http://schemas.microsoft.com/office/powerpoint/2010/main" val="296285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Try tocilizumab first and use others if needed</a:t>
            </a:r>
          </a:p>
          <a:p>
            <a:r>
              <a:rPr lang="en-US" dirty="0"/>
              <a:t>Criteria for Toc</a:t>
            </a:r>
          </a:p>
        </p:txBody>
      </p:sp>
      <p:sp>
        <p:nvSpPr>
          <p:cNvPr id="4" name="Slide Number Placeholder 3"/>
          <p:cNvSpPr>
            <a:spLocks noGrp="1"/>
          </p:cNvSpPr>
          <p:nvPr>
            <p:ph type="sldNum" sz="quarter" idx="5"/>
          </p:nvPr>
        </p:nvSpPr>
        <p:spPr/>
        <p:txBody>
          <a:bodyPr/>
          <a:lstStyle/>
          <a:p>
            <a:fld id="{2FF77EF8-089B-45D6-AA64-69C68296A4B9}" type="slidenum">
              <a:rPr lang="en-GB" smtClean="0"/>
              <a:t>16</a:t>
            </a:fld>
            <a:endParaRPr lang="en-GB"/>
          </a:p>
        </p:txBody>
      </p:sp>
    </p:spTree>
    <p:extLst>
      <p:ext uri="{BB962C8B-B14F-4D97-AF65-F5344CB8AC3E}">
        <p14:creationId xmlns:p14="http://schemas.microsoft.com/office/powerpoint/2010/main" val="1811747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23/07/2020</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23/07/2020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23/07/2020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23/07/2020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23/07/2020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23/07/2020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23/07/2020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23/07/2020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23/07/2020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23/07/2020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23/07/2020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23/07/2020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45073" y="220571"/>
            <a:ext cx="2880360" cy="899160"/>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rcpch.ac.uk/resources/covid-19-clinical-management-children-admitted-hospital-suspected-covid-19#nhs-clinical-management-guidanc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hyperlink" Target="https://www.rcpch.ac.uk/resources/guidance-paediatric-multisystem-inflammatory-syndrome-temporally-associated-covid-19"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35200"/>
            <a:ext cx="9144000" cy="2387600"/>
          </a:xfrm>
        </p:spPr>
        <p:txBody>
          <a:bodyPr>
            <a:normAutofit fontScale="90000"/>
          </a:bodyPr>
          <a:lstStyle/>
          <a:p>
            <a:r>
              <a:rPr lang="en-GB" b="1" dirty="0">
                <a:solidFill>
                  <a:srgbClr val="C00000"/>
                </a:solidFill>
                <a:latin typeface="+mn-lt"/>
              </a:rPr>
              <a:t/>
            </a:r>
            <a:br>
              <a:rPr lang="en-GB" b="1" dirty="0">
                <a:solidFill>
                  <a:srgbClr val="C00000"/>
                </a:solidFill>
                <a:latin typeface="+mn-lt"/>
              </a:rPr>
            </a:br>
            <a:r>
              <a:rPr lang="en-GB" b="1" dirty="0">
                <a:solidFill>
                  <a:srgbClr val="9E3159"/>
                </a:solidFill>
                <a:latin typeface="+mn-lt"/>
              </a:rPr>
              <a:t>Randomised Evaluation of COVID-19 Therapy:</a:t>
            </a:r>
            <a:br>
              <a:rPr lang="en-GB" b="1" dirty="0">
                <a:solidFill>
                  <a:srgbClr val="9E3159"/>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99505" y="5037138"/>
            <a:ext cx="11554691" cy="1655762"/>
          </a:xfrm>
        </p:spPr>
        <p:txBody>
          <a:bodyPr>
            <a:normAutofit fontScale="40000" lnSpcReduction="20000"/>
          </a:bodyPr>
          <a:lstStyle/>
          <a:p>
            <a:r>
              <a:rPr lang="en-GB" sz="8000" b="1" dirty="0"/>
              <a:t>Paediatric Training Slides</a:t>
            </a:r>
          </a:p>
          <a:p>
            <a:pPr lvl="0"/>
            <a:r>
              <a:rPr lang="en-GB" sz="7000" b="1" dirty="0">
                <a:solidFill>
                  <a:prstClr val="black"/>
                </a:solidFill>
              </a:rPr>
              <a:t>(infants and children equal to or over 44 weeks corrected gestational age)</a:t>
            </a:r>
          </a:p>
          <a:p>
            <a:endParaRPr lang="en-GB" sz="3600" b="1" dirty="0"/>
          </a:p>
          <a:p>
            <a:endParaRPr lang="en-GB" sz="3600" b="1" dirty="0"/>
          </a:p>
          <a:p>
            <a:r>
              <a:rPr lang="en-GB" sz="2000" b="1" dirty="0"/>
              <a:t>[22/07/2020)</a:t>
            </a:r>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2B2C-95E3-A048-BC1E-FBA1868E7479}"/>
              </a:ext>
            </a:extLst>
          </p:cNvPr>
          <p:cNvSpPr>
            <a:spLocks noGrp="1"/>
          </p:cNvSpPr>
          <p:nvPr>
            <p:ph type="title"/>
          </p:nvPr>
        </p:nvSpPr>
        <p:spPr>
          <a:xfrm>
            <a:off x="838200" y="14741"/>
            <a:ext cx="8218118" cy="1325563"/>
          </a:xfrm>
        </p:spPr>
        <p:txBody>
          <a:bodyPr>
            <a:noAutofit/>
          </a:bodyPr>
          <a:lstStyle/>
          <a:p>
            <a:r>
              <a:rPr lang="en-US" sz="3200" dirty="0"/>
              <a:t>Scenario 1: Patient with PIMS-TS who has not received treatment* prior to enrolment </a:t>
            </a:r>
            <a:br>
              <a:rPr lang="en-US" sz="3200" dirty="0"/>
            </a:br>
            <a:r>
              <a:rPr lang="en-US" sz="1800" dirty="0"/>
              <a:t>*IVIg, methylprednisolone or equivalent to ≥ 2mg/kg prednisolone</a:t>
            </a:r>
            <a:endParaRPr lang="en-US" sz="3200" dirty="0"/>
          </a:p>
        </p:txBody>
      </p:sp>
      <p:cxnSp>
        <p:nvCxnSpPr>
          <p:cNvPr id="15" name="Straight Arrow Connector 14">
            <a:extLst>
              <a:ext uri="{FF2B5EF4-FFF2-40B4-BE49-F238E27FC236}">
                <a16:creationId xmlns:a16="http://schemas.microsoft.com/office/drawing/2014/main" id="{26C6E661-58D9-FA40-AEC1-CBDC73D8EB9F}"/>
              </a:ext>
            </a:extLst>
          </p:cNvPr>
          <p:cNvCxnSpPr/>
          <p:nvPr/>
        </p:nvCxnSpPr>
        <p:spPr>
          <a:xfrm>
            <a:off x="6090311" y="3689268"/>
            <a:ext cx="0" cy="468000"/>
          </a:xfrm>
          <a:prstGeom prst="straightConnector1">
            <a:avLst/>
          </a:prstGeom>
          <a:noFill/>
          <a:ln w="50800" cap="flat" cmpd="sng" algn="ctr">
            <a:solidFill>
              <a:srgbClr val="4472C4"/>
            </a:solidFill>
            <a:prstDash val="solid"/>
            <a:miter lim="800000"/>
            <a:tailEnd type="triangle"/>
          </a:ln>
          <a:effectLst/>
        </p:spPr>
      </p:cxnSp>
      <p:sp>
        <p:nvSpPr>
          <p:cNvPr id="17" name="Rounded Rectangle 16">
            <a:extLst>
              <a:ext uri="{FF2B5EF4-FFF2-40B4-BE49-F238E27FC236}">
                <a16:creationId xmlns:a16="http://schemas.microsoft.com/office/drawing/2014/main" id="{CD088F29-B742-C94F-ADD2-188FBD1D1528}"/>
              </a:ext>
            </a:extLst>
          </p:cNvPr>
          <p:cNvSpPr/>
          <p:nvPr/>
        </p:nvSpPr>
        <p:spPr>
          <a:xfrm>
            <a:off x="917576" y="1812360"/>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Azithromycin</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should be marked as </a:t>
            </a: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unsuitable</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for 1</a:t>
            </a:r>
            <a:r>
              <a:rPr kumimoji="0" lang="en-GB" sz="2000" b="0" i="0" u="none" strike="noStrike" kern="0" cap="none" spc="0" normalizeH="0" baseline="30000" noProof="0" dirty="0">
                <a:ln>
                  <a:noFill/>
                </a:ln>
                <a:solidFill>
                  <a:prstClr val="white"/>
                </a:solidFill>
                <a:effectLst/>
                <a:uLnTx/>
                <a:uFillTx/>
                <a:latin typeface="Calibri" panose="020F0502020204030204"/>
                <a:ea typeface="Times New Roman" panose="02020603050405020304" pitchFamily="18" charset="0"/>
                <a:cs typeface="+mn-cs"/>
              </a:rPr>
              <a:t>st</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stage intervention</a:t>
            </a:r>
            <a:endParaRPr kumimoji="0" lang="en-GB" sz="2000" b="0" i="0" u="none" strike="noStrike" kern="0" cap="none" spc="0" normalizeH="0" baseline="0" noProof="0" dirty="0">
              <a:ln>
                <a:noFill/>
              </a:ln>
              <a:solidFill>
                <a:prstClr val="white"/>
              </a:solidFill>
              <a:effectLst/>
              <a:uLnTx/>
              <a:uFillTx/>
              <a:latin typeface="Calibri" panose="020F0502020204030204"/>
              <a:ea typeface="Calibri" panose="020F0502020204030204" pitchFamily="34" charset="0"/>
              <a:cs typeface="+mn-cs"/>
            </a:endParaRPr>
          </a:p>
        </p:txBody>
      </p:sp>
      <p:sp>
        <p:nvSpPr>
          <p:cNvPr id="18" name="Rounded Rectangle 17">
            <a:extLst>
              <a:ext uri="{FF2B5EF4-FFF2-40B4-BE49-F238E27FC236}">
                <a16:creationId xmlns:a16="http://schemas.microsoft.com/office/drawing/2014/main" id="{9D528FEE-449F-8C4F-8551-07668C245769}"/>
              </a:ext>
            </a:extLst>
          </p:cNvPr>
          <p:cNvSpPr/>
          <p:nvPr/>
        </p:nvSpPr>
        <p:spPr>
          <a:xfrm>
            <a:off x="917576" y="3002934"/>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vs methylprednisolone vs no additional treatment</a:t>
            </a:r>
          </a:p>
        </p:txBody>
      </p:sp>
      <p:cxnSp>
        <p:nvCxnSpPr>
          <p:cNvPr id="23" name="Straight Arrow Connector 22">
            <a:extLst>
              <a:ext uri="{FF2B5EF4-FFF2-40B4-BE49-F238E27FC236}">
                <a16:creationId xmlns:a16="http://schemas.microsoft.com/office/drawing/2014/main" id="{9FF53DC6-94C3-9343-90E5-C131BA9EA8A9}"/>
              </a:ext>
            </a:extLst>
          </p:cNvPr>
          <p:cNvCxnSpPr/>
          <p:nvPr/>
        </p:nvCxnSpPr>
        <p:spPr>
          <a:xfrm>
            <a:off x="6113930" y="2497749"/>
            <a:ext cx="0" cy="468000"/>
          </a:xfrm>
          <a:prstGeom prst="straightConnector1">
            <a:avLst/>
          </a:prstGeom>
          <a:noFill/>
          <a:ln w="50800" cap="flat" cmpd="sng" algn="ctr">
            <a:solidFill>
              <a:srgbClr val="4472C4"/>
            </a:solidFill>
            <a:prstDash val="solid"/>
            <a:miter lim="800000"/>
            <a:tailEnd type="triangle"/>
          </a:ln>
          <a:effectLst/>
        </p:spPr>
      </p:cxnSp>
      <p:sp>
        <p:nvSpPr>
          <p:cNvPr id="13" name="Rounded Rectangle 12">
            <a:extLst>
              <a:ext uri="{FF2B5EF4-FFF2-40B4-BE49-F238E27FC236}">
                <a16:creationId xmlns:a16="http://schemas.microsoft.com/office/drawing/2014/main" id="{51541EBC-BF77-8547-80D0-21FBE70902E3}"/>
              </a:ext>
            </a:extLst>
          </p:cNvPr>
          <p:cNvSpPr/>
          <p:nvPr/>
        </p:nvSpPr>
        <p:spPr>
          <a:xfrm>
            <a:off x="838200" y="5554686"/>
            <a:ext cx="4663547"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to 2</a:t>
            </a:r>
            <a:r>
              <a:rPr kumimoji="0" lang="en-US"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Tocilizumab / no additional treatment</a:t>
            </a:r>
          </a:p>
        </p:txBody>
      </p:sp>
      <p:sp>
        <p:nvSpPr>
          <p:cNvPr id="14" name="Rounded Rectangle 13">
            <a:extLst>
              <a:ext uri="{FF2B5EF4-FFF2-40B4-BE49-F238E27FC236}">
                <a16:creationId xmlns:a16="http://schemas.microsoft.com/office/drawing/2014/main" id="{DF2A4191-CFAE-A742-980E-3CDE448EBE68}"/>
              </a:ext>
            </a:extLst>
          </p:cNvPr>
          <p:cNvSpPr/>
          <p:nvPr/>
        </p:nvSpPr>
        <p:spPr>
          <a:xfrm>
            <a:off x="6289884" y="5582804"/>
            <a:ext cx="4832483"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Do not proceed to 2</a:t>
            </a:r>
            <a:r>
              <a:rPr kumimoji="0" lang="en-US"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p:txBody>
      </p:sp>
      <p:cxnSp>
        <p:nvCxnSpPr>
          <p:cNvPr id="16" name="Straight Arrow Connector 15">
            <a:extLst>
              <a:ext uri="{FF2B5EF4-FFF2-40B4-BE49-F238E27FC236}">
                <a16:creationId xmlns:a16="http://schemas.microsoft.com/office/drawing/2014/main" id="{A546F987-5CCB-5448-9D6E-5F37C66435AC}"/>
              </a:ext>
            </a:extLst>
          </p:cNvPr>
          <p:cNvCxnSpPr>
            <a:cxnSpLocks/>
          </p:cNvCxnSpPr>
          <p:nvPr/>
        </p:nvCxnSpPr>
        <p:spPr>
          <a:xfrm>
            <a:off x="3216669" y="4808800"/>
            <a:ext cx="0" cy="720000"/>
          </a:xfrm>
          <a:prstGeom prst="straightConnector1">
            <a:avLst/>
          </a:prstGeom>
          <a:noFill/>
          <a:ln w="50800" cap="flat" cmpd="sng" algn="ctr">
            <a:solidFill>
              <a:srgbClr val="4472C4"/>
            </a:solidFill>
            <a:prstDash val="solid"/>
            <a:miter lim="800000"/>
            <a:tailEnd type="triangle"/>
          </a:ln>
          <a:effectLst/>
        </p:spPr>
      </p:cxnSp>
      <p:sp>
        <p:nvSpPr>
          <p:cNvPr id="19" name="TextBox 18">
            <a:extLst>
              <a:ext uri="{FF2B5EF4-FFF2-40B4-BE49-F238E27FC236}">
                <a16:creationId xmlns:a16="http://schemas.microsoft.com/office/drawing/2014/main" id="{1B5D2A22-2691-4747-AC87-D51CA04C0542}"/>
              </a:ext>
            </a:extLst>
          </p:cNvPr>
          <p:cNvSpPr txBox="1"/>
          <p:nvPr/>
        </p:nvSpPr>
        <p:spPr>
          <a:xfrm>
            <a:off x="3041775" y="4959576"/>
            <a:ext cx="615816" cy="351964"/>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rPr>
              <a:t>Yes</a:t>
            </a:r>
          </a:p>
        </p:txBody>
      </p:sp>
      <p:cxnSp>
        <p:nvCxnSpPr>
          <p:cNvPr id="20" name="Straight Arrow Connector 19">
            <a:extLst>
              <a:ext uri="{FF2B5EF4-FFF2-40B4-BE49-F238E27FC236}">
                <a16:creationId xmlns:a16="http://schemas.microsoft.com/office/drawing/2014/main" id="{D0931800-1E3C-6243-BB8F-E6297AB2722C}"/>
              </a:ext>
            </a:extLst>
          </p:cNvPr>
          <p:cNvCxnSpPr>
            <a:cxnSpLocks/>
          </p:cNvCxnSpPr>
          <p:nvPr/>
        </p:nvCxnSpPr>
        <p:spPr>
          <a:xfrm>
            <a:off x="8842318" y="4873989"/>
            <a:ext cx="0" cy="720000"/>
          </a:xfrm>
          <a:prstGeom prst="straightConnector1">
            <a:avLst/>
          </a:prstGeom>
          <a:noFill/>
          <a:ln w="50800" cap="flat" cmpd="sng" algn="ctr">
            <a:solidFill>
              <a:srgbClr val="4472C4"/>
            </a:solidFill>
            <a:prstDash val="solid"/>
            <a:miter lim="800000"/>
            <a:tailEnd type="triangle"/>
          </a:ln>
          <a:effectLst/>
        </p:spPr>
      </p:cxnSp>
      <p:sp>
        <p:nvSpPr>
          <p:cNvPr id="21" name="TextBox 20">
            <a:extLst>
              <a:ext uri="{FF2B5EF4-FFF2-40B4-BE49-F238E27FC236}">
                <a16:creationId xmlns:a16="http://schemas.microsoft.com/office/drawing/2014/main" id="{D98F2B57-CFBE-1C43-BB1F-0B9CBB2C70DA}"/>
              </a:ext>
            </a:extLst>
          </p:cNvPr>
          <p:cNvSpPr txBox="1"/>
          <p:nvPr/>
        </p:nvSpPr>
        <p:spPr>
          <a:xfrm>
            <a:off x="8667424" y="5024765"/>
            <a:ext cx="615816" cy="351964"/>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rPr>
              <a:t>No</a:t>
            </a:r>
          </a:p>
        </p:txBody>
      </p:sp>
      <p:sp>
        <p:nvSpPr>
          <p:cNvPr id="24" name="Rounded Rectangle 23">
            <a:extLst>
              <a:ext uri="{FF2B5EF4-FFF2-40B4-BE49-F238E27FC236}">
                <a16:creationId xmlns:a16="http://schemas.microsoft.com/office/drawing/2014/main" id="{92C4A966-907C-0D4C-AD50-659DA6F2BA8A}"/>
              </a:ext>
            </a:extLst>
          </p:cNvPr>
          <p:cNvSpPr/>
          <p:nvPr/>
        </p:nvSpPr>
        <p:spPr>
          <a:xfrm>
            <a:off x="924271" y="4151676"/>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Evidence of ongoing fever and inflammation or clinical deterioration? </a:t>
            </a:r>
          </a:p>
        </p:txBody>
      </p:sp>
      <p:sp>
        <p:nvSpPr>
          <p:cNvPr id="25" name="TextBox 24">
            <a:extLst>
              <a:ext uri="{FF2B5EF4-FFF2-40B4-BE49-F238E27FC236}">
                <a16:creationId xmlns:a16="http://schemas.microsoft.com/office/drawing/2014/main" id="{D536EA29-BF74-3C41-B04F-1FFE2242F67C}"/>
              </a:ext>
            </a:extLst>
          </p:cNvPr>
          <p:cNvSpPr txBox="1"/>
          <p:nvPr/>
        </p:nvSpPr>
        <p:spPr>
          <a:xfrm>
            <a:off x="3789717" y="5031470"/>
            <a:ext cx="4570687" cy="338554"/>
          </a:xfrm>
          <a:prstGeom prst="rect">
            <a:avLst/>
          </a:prstGeom>
          <a:noFill/>
          <a:ln w="12700">
            <a:solidFill>
              <a:srgbClr val="9E3159"/>
            </a:solidFill>
          </a:ln>
        </p:spPr>
        <p:txBody>
          <a:bodyPr wrap="square" rtlCol="0">
            <a:spAutoFit/>
          </a:bodyPr>
          <a:lstStyle/>
          <a:p>
            <a:pPr algn="ctr"/>
            <a:r>
              <a:rPr lang="en-GB" sz="1600" b="1" dirty="0">
                <a:solidFill>
                  <a:srgbClr val="9E3159"/>
                </a:solidFill>
              </a:rPr>
              <a:t>Can transfer to tertiary centre if clinically necessary</a:t>
            </a:r>
          </a:p>
        </p:txBody>
      </p:sp>
    </p:spTree>
    <p:extLst>
      <p:ext uri="{BB962C8B-B14F-4D97-AF65-F5344CB8AC3E}">
        <p14:creationId xmlns:p14="http://schemas.microsoft.com/office/powerpoint/2010/main" val="338254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66A5A-73FF-F548-8408-08CDCE805021}"/>
              </a:ext>
            </a:extLst>
          </p:cNvPr>
          <p:cNvSpPr>
            <a:spLocks noGrp="1"/>
          </p:cNvSpPr>
          <p:nvPr>
            <p:ph type="title"/>
          </p:nvPr>
        </p:nvSpPr>
        <p:spPr>
          <a:xfrm>
            <a:off x="838200" y="14742"/>
            <a:ext cx="8142962" cy="1095602"/>
          </a:xfrm>
        </p:spPr>
        <p:txBody>
          <a:bodyPr>
            <a:normAutofit/>
          </a:bodyPr>
          <a:lstStyle/>
          <a:p>
            <a:r>
              <a:rPr lang="en-US" sz="3200" dirty="0"/>
              <a:t>Scenario 2: Patient with PIMS-TS who has already received IVIg prior to enrolment</a:t>
            </a:r>
          </a:p>
        </p:txBody>
      </p:sp>
      <p:cxnSp>
        <p:nvCxnSpPr>
          <p:cNvPr id="17" name="Straight Arrow Connector 16">
            <a:extLst>
              <a:ext uri="{FF2B5EF4-FFF2-40B4-BE49-F238E27FC236}">
                <a16:creationId xmlns:a16="http://schemas.microsoft.com/office/drawing/2014/main" id="{A3373C9B-057F-8249-B192-94C5067ADC9C}"/>
              </a:ext>
            </a:extLst>
          </p:cNvPr>
          <p:cNvCxnSpPr/>
          <p:nvPr/>
        </p:nvCxnSpPr>
        <p:spPr>
          <a:xfrm>
            <a:off x="6090311" y="2076673"/>
            <a:ext cx="0" cy="468000"/>
          </a:xfrm>
          <a:prstGeom prst="straightConnector1">
            <a:avLst/>
          </a:prstGeom>
          <a:noFill/>
          <a:ln w="50800" cap="flat" cmpd="sng" algn="ctr">
            <a:solidFill>
              <a:srgbClr val="4472C4"/>
            </a:solidFill>
            <a:prstDash val="solid"/>
            <a:miter lim="800000"/>
            <a:tailEnd type="triangle"/>
          </a:ln>
          <a:effectLst/>
        </p:spPr>
      </p:cxnSp>
      <p:sp>
        <p:nvSpPr>
          <p:cNvPr id="18" name="Rounded Rectangle 17">
            <a:extLst>
              <a:ext uri="{FF2B5EF4-FFF2-40B4-BE49-F238E27FC236}">
                <a16:creationId xmlns:a16="http://schemas.microsoft.com/office/drawing/2014/main" id="{593C8587-5189-B144-81F3-79126C16DB4C}"/>
              </a:ext>
            </a:extLst>
          </p:cNvPr>
          <p:cNvSpPr/>
          <p:nvPr/>
        </p:nvSpPr>
        <p:spPr>
          <a:xfrm>
            <a:off x="917576" y="1429011"/>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Select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as unsuitable </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for 1</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st</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a:t>
            </a:r>
          </a:p>
        </p:txBody>
      </p:sp>
      <p:sp>
        <p:nvSpPr>
          <p:cNvPr id="20" name="Rounded Rectangle 19">
            <a:extLst>
              <a:ext uri="{FF2B5EF4-FFF2-40B4-BE49-F238E27FC236}">
                <a16:creationId xmlns:a16="http://schemas.microsoft.com/office/drawing/2014/main" id="{BA0A9C1F-F4EE-474E-B36B-5417B31ECC56}"/>
              </a:ext>
            </a:extLst>
          </p:cNvPr>
          <p:cNvSpPr/>
          <p:nvPr/>
        </p:nvSpPr>
        <p:spPr>
          <a:xfrm>
            <a:off x="917576" y="2523928"/>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Azithromycin</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should be marked as </a:t>
            </a: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unsuitable</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for 1</a:t>
            </a:r>
            <a:r>
              <a:rPr kumimoji="0" lang="en-GB" sz="2000" b="0" i="0" u="none" strike="noStrike" kern="0" cap="none" spc="0" normalizeH="0" baseline="30000" noProof="0" dirty="0">
                <a:ln>
                  <a:noFill/>
                </a:ln>
                <a:solidFill>
                  <a:prstClr val="white"/>
                </a:solidFill>
                <a:effectLst/>
                <a:uLnTx/>
                <a:uFillTx/>
                <a:latin typeface="Calibri" panose="020F0502020204030204"/>
                <a:ea typeface="Times New Roman" panose="02020603050405020304" pitchFamily="18" charset="0"/>
                <a:cs typeface="+mn-cs"/>
              </a:rPr>
              <a:t>st</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stage intervention</a:t>
            </a:r>
            <a:endParaRPr kumimoji="0" lang="en-GB" sz="2000" b="0" i="0" u="none" strike="noStrike" kern="0" cap="none" spc="0" normalizeH="0" baseline="0" noProof="0" dirty="0">
              <a:ln>
                <a:noFill/>
              </a:ln>
              <a:solidFill>
                <a:prstClr val="white"/>
              </a:solidFill>
              <a:effectLst/>
              <a:uLnTx/>
              <a:uFillTx/>
              <a:latin typeface="Calibri" panose="020F0502020204030204"/>
              <a:ea typeface="Calibri" panose="020F0502020204030204" pitchFamily="34" charset="0"/>
              <a:cs typeface="+mn-cs"/>
            </a:endParaRPr>
          </a:p>
        </p:txBody>
      </p:sp>
      <p:sp>
        <p:nvSpPr>
          <p:cNvPr id="21" name="Rounded Rectangle 20">
            <a:extLst>
              <a:ext uri="{FF2B5EF4-FFF2-40B4-BE49-F238E27FC236}">
                <a16:creationId xmlns:a16="http://schemas.microsoft.com/office/drawing/2014/main" id="{9AB3E132-1A3A-6D49-AC6C-6DD206A7CB36}"/>
              </a:ext>
            </a:extLst>
          </p:cNvPr>
          <p:cNvSpPr/>
          <p:nvPr/>
        </p:nvSpPr>
        <p:spPr>
          <a:xfrm>
            <a:off x="917576" y="3618845"/>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methylprednisolone vs no additional treatment</a:t>
            </a:r>
          </a:p>
        </p:txBody>
      </p:sp>
      <p:cxnSp>
        <p:nvCxnSpPr>
          <p:cNvPr id="26" name="Straight Arrow Connector 25">
            <a:extLst>
              <a:ext uri="{FF2B5EF4-FFF2-40B4-BE49-F238E27FC236}">
                <a16:creationId xmlns:a16="http://schemas.microsoft.com/office/drawing/2014/main" id="{FB1547F4-8CC8-DD43-A2E5-586EDE62C347}"/>
              </a:ext>
            </a:extLst>
          </p:cNvPr>
          <p:cNvCxnSpPr/>
          <p:nvPr/>
        </p:nvCxnSpPr>
        <p:spPr>
          <a:xfrm>
            <a:off x="6090311" y="3138977"/>
            <a:ext cx="0" cy="468000"/>
          </a:xfrm>
          <a:prstGeom prst="straightConnector1">
            <a:avLst/>
          </a:prstGeom>
          <a:noFill/>
          <a:ln w="50800" cap="flat" cmpd="sng" algn="ctr">
            <a:solidFill>
              <a:srgbClr val="4472C4"/>
            </a:solidFill>
            <a:prstDash val="solid"/>
            <a:miter lim="800000"/>
            <a:tailEnd type="triangle"/>
          </a:ln>
          <a:effectLst/>
        </p:spPr>
      </p:cxnSp>
      <p:cxnSp>
        <p:nvCxnSpPr>
          <p:cNvPr id="27" name="Straight Arrow Connector 26">
            <a:extLst>
              <a:ext uri="{FF2B5EF4-FFF2-40B4-BE49-F238E27FC236}">
                <a16:creationId xmlns:a16="http://schemas.microsoft.com/office/drawing/2014/main" id="{328D83DB-B344-6F4F-BBAF-A7D830E5B7DF}"/>
              </a:ext>
            </a:extLst>
          </p:cNvPr>
          <p:cNvCxnSpPr/>
          <p:nvPr/>
        </p:nvCxnSpPr>
        <p:spPr>
          <a:xfrm>
            <a:off x="6090311" y="4233894"/>
            <a:ext cx="0" cy="468000"/>
          </a:xfrm>
          <a:prstGeom prst="straightConnector1">
            <a:avLst/>
          </a:prstGeom>
          <a:noFill/>
          <a:ln w="50800" cap="flat" cmpd="sng" algn="ctr">
            <a:solidFill>
              <a:srgbClr val="4472C4"/>
            </a:solidFill>
            <a:prstDash val="solid"/>
            <a:miter lim="800000"/>
            <a:tailEnd type="triangle"/>
          </a:ln>
          <a:effectLst/>
        </p:spPr>
      </p:cxnSp>
    </p:spTree>
    <p:extLst>
      <p:ext uri="{BB962C8B-B14F-4D97-AF65-F5344CB8AC3E}">
        <p14:creationId xmlns:p14="http://schemas.microsoft.com/office/powerpoint/2010/main" val="1666594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66A5A-73FF-F548-8408-08CDCE805021}"/>
              </a:ext>
            </a:extLst>
          </p:cNvPr>
          <p:cNvSpPr>
            <a:spLocks noGrp="1"/>
          </p:cNvSpPr>
          <p:nvPr>
            <p:ph type="title"/>
          </p:nvPr>
        </p:nvSpPr>
        <p:spPr>
          <a:xfrm>
            <a:off x="838200" y="14741"/>
            <a:ext cx="8142962" cy="1031629"/>
          </a:xfrm>
        </p:spPr>
        <p:txBody>
          <a:bodyPr>
            <a:normAutofit/>
          </a:bodyPr>
          <a:lstStyle/>
          <a:p>
            <a:r>
              <a:rPr lang="en-US" sz="3200" dirty="0"/>
              <a:t>Scenario 2: Patient with PIMS-TS who has already received IVIg prior to enrolment</a:t>
            </a:r>
          </a:p>
        </p:txBody>
      </p:sp>
      <p:cxnSp>
        <p:nvCxnSpPr>
          <p:cNvPr id="17" name="Straight Arrow Connector 16">
            <a:extLst>
              <a:ext uri="{FF2B5EF4-FFF2-40B4-BE49-F238E27FC236}">
                <a16:creationId xmlns:a16="http://schemas.microsoft.com/office/drawing/2014/main" id="{A3373C9B-057F-8249-B192-94C5067ADC9C}"/>
              </a:ext>
            </a:extLst>
          </p:cNvPr>
          <p:cNvCxnSpPr/>
          <p:nvPr/>
        </p:nvCxnSpPr>
        <p:spPr>
          <a:xfrm>
            <a:off x="6090311" y="2076673"/>
            <a:ext cx="0" cy="468000"/>
          </a:xfrm>
          <a:prstGeom prst="straightConnector1">
            <a:avLst/>
          </a:prstGeom>
          <a:noFill/>
          <a:ln w="50800" cap="flat" cmpd="sng" algn="ctr">
            <a:solidFill>
              <a:srgbClr val="4472C4"/>
            </a:solidFill>
            <a:prstDash val="solid"/>
            <a:miter lim="800000"/>
            <a:tailEnd type="triangle"/>
          </a:ln>
          <a:effectLst/>
        </p:spPr>
      </p:cxnSp>
      <p:sp>
        <p:nvSpPr>
          <p:cNvPr id="18" name="Rounded Rectangle 17">
            <a:extLst>
              <a:ext uri="{FF2B5EF4-FFF2-40B4-BE49-F238E27FC236}">
                <a16:creationId xmlns:a16="http://schemas.microsoft.com/office/drawing/2014/main" id="{593C8587-5189-B144-81F3-79126C16DB4C}"/>
              </a:ext>
            </a:extLst>
          </p:cNvPr>
          <p:cNvSpPr/>
          <p:nvPr/>
        </p:nvSpPr>
        <p:spPr>
          <a:xfrm>
            <a:off x="917576" y="1429011"/>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Select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as unsuitable </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for 1</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st</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a:t>
            </a:r>
          </a:p>
        </p:txBody>
      </p:sp>
      <p:sp>
        <p:nvSpPr>
          <p:cNvPr id="20" name="Rounded Rectangle 19">
            <a:extLst>
              <a:ext uri="{FF2B5EF4-FFF2-40B4-BE49-F238E27FC236}">
                <a16:creationId xmlns:a16="http://schemas.microsoft.com/office/drawing/2014/main" id="{BA0A9C1F-F4EE-474E-B36B-5417B31ECC56}"/>
              </a:ext>
            </a:extLst>
          </p:cNvPr>
          <p:cNvSpPr/>
          <p:nvPr/>
        </p:nvSpPr>
        <p:spPr>
          <a:xfrm>
            <a:off x="917576" y="2523928"/>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Azithromycin</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should be marked as </a:t>
            </a: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unsuitable</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for 1</a:t>
            </a:r>
            <a:r>
              <a:rPr kumimoji="0" lang="en-GB" sz="2000" b="0" i="0" u="none" strike="noStrike" kern="0" cap="none" spc="0" normalizeH="0" baseline="30000" noProof="0" dirty="0">
                <a:ln>
                  <a:noFill/>
                </a:ln>
                <a:solidFill>
                  <a:prstClr val="white"/>
                </a:solidFill>
                <a:effectLst/>
                <a:uLnTx/>
                <a:uFillTx/>
                <a:latin typeface="Calibri" panose="020F0502020204030204"/>
                <a:ea typeface="Times New Roman" panose="02020603050405020304" pitchFamily="18" charset="0"/>
                <a:cs typeface="+mn-cs"/>
              </a:rPr>
              <a:t>st</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stage intervention</a:t>
            </a:r>
            <a:endParaRPr kumimoji="0" lang="en-GB" sz="2000" b="0" i="0" u="none" strike="noStrike" kern="0" cap="none" spc="0" normalizeH="0" baseline="0" noProof="0" dirty="0">
              <a:ln>
                <a:noFill/>
              </a:ln>
              <a:solidFill>
                <a:prstClr val="white"/>
              </a:solidFill>
              <a:effectLst/>
              <a:uLnTx/>
              <a:uFillTx/>
              <a:latin typeface="Calibri" panose="020F0502020204030204"/>
              <a:ea typeface="Calibri" panose="020F0502020204030204" pitchFamily="34" charset="0"/>
              <a:cs typeface="+mn-cs"/>
            </a:endParaRPr>
          </a:p>
        </p:txBody>
      </p:sp>
      <p:sp>
        <p:nvSpPr>
          <p:cNvPr id="21" name="Rounded Rectangle 20">
            <a:extLst>
              <a:ext uri="{FF2B5EF4-FFF2-40B4-BE49-F238E27FC236}">
                <a16:creationId xmlns:a16="http://schemas.microsoft.com/office/drawing/2014/main" id="{9AB3E132-1A3A-6D49-AC6C-6DD206A7CB36}"/>
              </a:ext>
            </a:extLst>
          </p:cNvPr>
          <p:cNvSpPr/>
          <p:nvPr/>
        </p:nvSpPr>
        <p:spPr>
          <a:xfrm>
            <a:off x="917576" y="3618845"/>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methylprednisolone vs no additional treatment</a:t>
            </a:r>
          </a:p>
        </p:txBody>
      </p:sp>
      <p:sp>
        <p:nvSpPr>
          <p:cNvPr id="22" name="Rounded Rectangle 21">
            <a:extLst>
              <a:ext uri="{FF2B5EF4-FFF2-40B4-BE49-F238E27FC236}">
                <a16:creationId xmlns:a16="http://schemas.microsoft.com/office/drawing/2014/main" id="{5E476507-D194-594D-A11B-9D59C719F57C}"/>
              </a:ext>
            </a:extLst>
          </p:cNvPr>
          <p:cNvSpPr/>
          <p:nvPr/>
        </p:nvSpPr>
        <p:spPr>
          <a:xfrm>
            <a:off x="917576" y="4713761"/>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Evidence of ongoing fever and inflammation or clinical deterioration? </a:t>
            </a:r>
          </a:p>
        </p:txBody>
      </p:sp>
      <p:cxnSp>
        <p:nvCxnSpPr>
          <p:cNvPr id="24" name="Straight Arrow Connector 23">
            <a:extLst>
              <a:ext uri="{FF2B5EF4-FFF2-40B4-BE49-F238E27FC236}">
                <a16:creationId xmlns:a16="http://schemas.microsoft.com/office/drawing/2014/main" id="{3E9BD12A-862A-434D-BA15-3DA992ADDE01}"/>
              </a:ext>
            </a:extLst>
          </p:cNvPr>
          <p:cNvCxnSpPr>
            <a:cxnSpLocks/>
          </p:cNvCxnSpPr>
          <p:nvPr/>
        </p:nvCxnSpPr>
        <p:spPr>
          <a:xfrm>
            <a:off x="3216669" y="5361141"/>
            <a:ext cx="0" cy="720000"/>
          </a:xfrm>
          <a:prstGeom prst="straightConnector1">
            <a:avLst/>
          </a:prstGeom>
          <a:noFill/>
          <a:ln w="50800" cap="flat" cmpd="sng" algn="ctr">
            <a:solidFill>
              <a:srgbClr val="4472C4"/>
            </a:solidFill>
            <a:prstDash val="solid"/>
            <a:miter lim="800000"/>
            <a:tailEnd type="triangle"/>
          </a:ln>
          <a:effectLst/>
        </p:spPr>
      </p:cxnSp>
      <p:sp>
        <p:nvSpPr>
          <p:cNvPr id="25" name="TextBox 24">
            <a:extLst>
              <a:ext uri="{FF2B5EF4-FFF2-40B4-BE49-F238E27FC236}">
                <a16:creationId xmlns:a16="http://schemas.microsoft.com/office/drawing/2014/main" id="{DD9F145C-3A83-0E4E-8DE0-CF2718670496}"/>
              </a:ext>
            </a:extLst>
          </p:cNvPr>
          <p:cNvSpPr txBox="1"/>
          <p:nvPr/>
        </p:nvSpPr>
        <p:spPr>
          <a:xfrm>
            <a:off x="3041775" y="5511917"/>
            <a:ext cx="615816" cy="400110"/>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rPr>
              <a:t>Yes</a:t>
            </a:r>
          </a:p>
        </p:txBody>
      </p:sp>
      <p:cxnSp>
        <p:nvCxnSpPr>
          <p:cNvPr id="26" name="Straight Arrow Connector 25">
            <a:extLst>
              <a:ext uri="{FF2B5EF4-FFF2-40B4-BE49-F238E27FC236}">
                <a16:creationId xmlns:a16="http://schemas.microsoft.com/office/drawing/2014/main" id="{FB1547F4-8CC8-DD43-A2E5-586EDE62C347}"/>
              </a:ext>
            </a:extLst>
          </p:cNvPr>
          <p:cNvCxnSpPr/>
          <p:nvPr/>
        </p:nvCxnSpPr>
        <p:spPr>
          <a:xfrm>
            <a:off x="6090311" y="3138977"/>
            <a:ext cx="0" cy="468000"/>
          </a:xfrm>
          <a:prstGeom prst="straightConnector1">
            <a:avLst/>
          </a:prstGeom>
          <a:noFill/>
          <a:ln w="50800" cap="flat" cmpd="sng" algn="ctr">
            <a:solidFill>
              <a:srgbClr val="4472C4"/>
            </a:solidFill>
            <a:prstDash val="solid"/>
            <a:miter lim="800000"/>
            <a:tailEnd type="triangle"/>
          </a:ln>
          <a:effectLst/>
        </p:spPr>
      </p:cxnSp>
      <p:cxnSp>
        <p:nvCxnSpPr>
          <p:cNvPr id="27" name="Straight Arrow Connector 26">
            <a:extLst>
              <a:ext uri="{FF2B5EF4-FFF2-40B4-BE49-F238E27FC236}">
                <a16:creationId xmlns:a16="http://schemas.microsoft.com/office/drawing/2014/main" id="{328D83DB-B344-6F4F-BBAF-A7D830E5B7DF}"/>
              </a:ext>
            </a:extLst>
          </p:cNvPr>
          <p:cNvCxnSpPr/>
          <p:nvPr/>
        </p:nvCxnSpPr>
        <p:spPr>
          <a:xfrm>
            <a:off x="6090311" y="4233894"/>
            <a:ext cx="0" cy="468000"/>
          </a:xfrm>
          <a:prstGeom prst="straightConnector1">
            <a:avLst/>
          </a:prstGeom>
          <a:noFill/>
          <a:ln w="50800" cap="flat" cmpd="sng" algn="ctr">
            <a:solidFill>
              <a:srgbClr val="4472C4"/>
            </a:solidFill>
            <a:prstDash val="solid"/>
            <a:miter lim="800000"/>
            <a:tailEnd type="triangle"/>
          </a:ln>
          <a:effectLst/>
        </p:spPr>
      </p:cxnSp>
      <p:cxnSp>
        <p:nvCxnSpPr>
          <p:cNvPr id="28" name="Straight Arrow Connector 27">
            <a:extLst>
              <a:ext uri="{FF2B5EF4-FFF2-40B4-BE49-F238E27FC236}">
                <a16:creationId xmlns:a16="http://schemas.microsoft.com/office/drawing/2014/main" id="{C2BC919A-7A37-6640-89D3-A22484B534D8}"/>
              </a:ext>
            </a:extLst>
          </p:cNvPr>
          <p:cNvCxnSpPr>
            <a:cxnSpLocks/>
          </p:cNvCxnSpPr>
          <p:nvPr/>
        </p:nvCxnSpPr>
        <p:spPr>
          <a:xfrm>
            <a:off x="8842318" y="5426330"/>
            <a:ext cx="0" cy="720000"/>
          </a:xfrm>
          <a:prstGeom prst="straightConnector1">
            <a:avLst/>
          </a:prstGeom>
          <a:noFill/>
          <a:ln w="50800" cap="flat" cmpd="sng" algn="ctr">
            <a:solidFill>
              <a:srgbClr val="4472C4"/>
            </a:solidFill>
            <a:prstDash val="solid"/>
            <a:miter lim="800000"/>
            <a:tailEnd type="triangle"/>
          </a:ln>
          <a:effectLst/>
        </p:spPr>
      </p:cxnSp>
      <p:sp>
        <p:nvSpPr>
          <p:cNvPr id="29" name="TextBox 28">
            <a:extLst>
              <a:ext uri="{FF2B5EF4-FFF2-40B4-BE49-F238E27FC236}">
                <a16:creationId xmlns:a16="http://schemas.microsoft.com/office/drawing/2014/main" id="{B99D95AC-5B6A-F64D-983E-9D18C1038EEB}"/>
              </a:ext>
            </a:extLst>
          </p:cNvPr>
          <p:cNvSpPr txBox="1"/>
          <p:nvPr/>
        </p:nvSpPr>
        <p:spPr>
          <a:xfrm>
            <a:off x="8667424" y="5577106"/>
            <a:ext cx="615816" cy="400110"/>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rPr>
              <a:t>No</a:t>
            </a:r>
          </a:p>
        </p:txBody>
      </p:sp>
      <p:sp>
        <p:nvSpPr>
          <p:cNvPr id="32" name="Rounded Rectangle 18">
            <a:extLst>
              <a:ext uri="{FF2B5EF4-FFF2-40B4-BE49-F238E27FC236}">
                <a16:creationId xmlns:a16="http://schemas.microsoft.com/office/drawing/2014/main" id="{DCD03A1A-DF10-4925-B94F-041FE28700BD}"/>
              </a:ext>
            </a:extLst>
          </p:cNvPr>
          <p:cNvSpPr/>
          <p:nvPr/>
        </p:nvSpPr>
        <p:spPr>
          <a:xfrm>
            <a:off x="917576" y="6107026"/>
            <a:ext cx="4663547"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to 2</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Tocilizumab no additional treatment</a:t>
            </a:r>
          </a:p>
        </p:txBody>
      </p:sp>
      <p:sp>
        <p:nvSpPr>
          <p:cNvPr id="33" name="Rounded Rectangle 22">
            <a:extLst>
              <a:ext uri="{FF2B5EF4-FFF2-40B4-BE49-F238E27FC236}">
                <a16:creationId xmlns:a16="http://schemas.microsoft.com/office/drawing/2014/main" id="{DAC8EB7F-7417-4D4D-B7F7-8407F105909A}"/>
              </a:ext>
            </a:extLst>
          </p:cNvPr>
          <p:cNvSpPr/>
          <p:nvPr/>
        </p:nvSpPr>
        <p:spPr>
          <a:xfrm>
            <a:off x="6369260" y="6135144"/>
            <a:ext cx="4832483"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Do not proceed to 2</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p:txBody>
      </p:sp>
      <p:sp>
        <p:nvSpPr>
          <p:cNvPr id="34" name="Rounded Rectangle 21">
            <a:extLst>
              <a:ext uri="{FF2B5EF4-FFF2-40B4-BE49-F238E27FC236}">
                <a16:creationId xmlns:a16="http://schemas.microsoft.com/office/drawing/2014/main" id="{EC6FE605-ADC2-42AD-AC7B-B04FCA9B2B5D}"/>
              </a:ext>
            </a:extLst>
          </p:cNvPr>
          <p:cNvSpPr/>
          <p:nvPr/>
        </p:nvSpPr>
        <p:spPr>
          <a:xfrm>
            <a:off x="917576" y="4713762"/>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Evidence of ongoing fever and inflammation or clinical deterioration? </a:t>
            </a:r>
          </a:p>
        </p:txBody>
      </p:sp>
      <p:cxnSp>
        <p:nvCxnSpPr>
          <p:cNvPr id="35" name="Straight Arrow Connector 34">
            <a:extLst>
              <a:ext uri="{FF2B5EF4-FFF2-40B4-BE49-F238E27FC236}">
                <a16:creationId xmlns:a16="http://schemas.microsoft.com/office/drawing/2014/main" id="{0277EAE0-8389-4A8F-A500-511FD0213CF7}"/>
              </a:ext>
            </a:extLst>
          </p:cNvPr>
          <p:cNvCxnSpPr>
            <a:cxnSpLocks/>
          </p:cNvCxnSpPr>
          <p:nvPr/>
        </p:nvCxnSpPr>
        <p:spPr>
          <a:xfrm>
            <a:off x="3216669" y="5361142"/>
            <a:ext cx="0" cy="720000"/>
          </a:xfrm>
          <a:prstGeom prst="straightConnector1">
            <a:avLst/>
          </a:prstGeom>
          <a:noFill/>
          <a:ln w="50800" cap="flat" cmpd="sng" algn="ctr">
            <a:solidFill>
              <a:srgbClr val="4472C4"/>
            </a:solidFill>
            <a:prstDash val="solid"/>
            <a:miter lim="800000"/>
            <a:tailEnd type="triangle"/>
          </a:ln>
          <a:effectLst/>
        </p:spPr>
      </p:cxnSp>
      <p:sp>
        <p:nvSpPr>
          <p:cNvPr id="36" name="TextBox 35">
            <a:extLst>
              <a:ext uri="{FF2B5EF4-FFF2-40B4-BE49-F238E27FC236}">
                <a16:creationId xmlns:a16="http://schemas.microsoft.com/office/drawing/2014/main" id="{6A520D52-00B4-4987-800D-FE0A722B6086}"/>
              </a:ext>
            </a:extLst>
          </p:cNvPr>
          <p:cNvSpPr txBox="1"/>
          <p:nvPr/>
        </p:nvSpPr>
        <p:spPr>
          <a:xfrm>
            <a:off x="3041775" y="5511918"/>
            <a:ext cx="615816" cy="400110"/>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rPr>
              <a:t>Yes</a:t>
            </a:r>
          </a:p>
        </p:txBody>
      </p:sp>
      <p:cxnSp>
        <p:nvCxnSpPr>
          <p:cNvPr id="37" name="Straight Arrow Connector 36">
            <a:extLst>
              <a:ext uri="{FF2B5EF4-FFF2-40B4-BE49-F238E27FC236}">
                <a16:creationId xmlns:a16="http://schemas.microsoft.com/office/drawing/2014/main" id="{27122B74-7476-4883-A0B1-86C9A7181372}"/>
              </a:ext>
            </a:extLst>
          </p:cNvPr>
          <p:cNvCxnSpPr>
            <a:cxnSpLocks/>
          </p:cNvCxnSpPr>
          <p:nvPr/>
        </p:nvCxnSpPr>
        <p:spPr>
          <a:xfrm>
            <a:off x="8842318" y="5426331"/>
            <a:ext cx="0" cy="720000"/>
          </a:xfrm>
          <a:prstGeom prst="straightConnector1">
            <a:avLst/>
          </a:prstGeom>
          <a:noFill/>
          <a:ln w="50800" cap="flat" cmpd="sng" algn="ctr">
            <a:solidFill>
              <a:srgbClr val="4472C4"/>
            </a:solidFill>
            <a:prstDash val="solid"/>
            <a:miter lim="800000"/>
            <a:tailEnd type="triangle"/>
          </a:ln>
          <a:effectLst/>
        </p:spPr>
      </p:cxnSp>
      <p:sp>
        <p:nvSpPr>
          <p:cNvPr id="38" name="TextBox 37">
            <a:extLst>
              <a:ext uri="{FF2B5EF4-FFF2-40B4-BE49-F238E27FC236}">
                <a16:creationId xmlns:a16="http://schemas.microsoft.com/office/drawing/2014/main" id="{BBF2B49A-29AB-411E-A7DB-2B6B62232A15}"/>
              </a:ext>
            </a:extLst>
          </p:cNvPr>
          <p:cNvSpPr txBox="1"/>
          <p:nvPr/>
        </p:nvSpPr>
        <p:spPr>
          <a:xfrm>
            <a:off x="8667424" y="5577107"/>
            <a:ext cx="615816" cy="400110"/>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rPr>
              <a:t>No</a:t>
            </a:r>
          </a:p>
        </p:txBody>
      </p:sp>
      <p:sp>
        <p:nvSpPr>
          <p:cNvPr id="39" name="Rounded Rectangle 18">
            <a:extLst>
              <a:ext uri="{FF2B5EF4-FFF2-40B4-BE49-F238E27FC236}">
                <a16:creationId xmlns:a16="http://schemas.microsoft.com/office/drawing/2014/main" id="{284611FE-D105-467B-B87A-2E0AA3CFD6E9}"/>
              </a:ext>
            </a:extLst>
          </p:cNvPr>
          <p:cNvSpPr/>
          <p:nvPr/>
        </p:nvSpPr>
        <p:spPr>
          <a:xfrm>
            <a:off x="917576" y="6107027"/>
            <a:ext cx="4663547"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to 2</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Tocilizumab / no additional treatment</a:t>
            </a:r>
          </a:p>
        </p:txBody>
      </p:sp>
      <p:sp>
        <p:nvSpPr>
          <p:cNvPr id="40" name="Rounded Rectangle 22">
            <a:extLst>
              <a:ext uri="{FF2B5EF4-FFF2-40B4-BE49-F238E27FC236}">
                <a16:creationId xmlns:a16="http://schemas.microsoft.com/office/drawing/2014/main" id="{8A3EDECF-04BD-4A4F-BC1F-34455F6B88BC}"/>
              </a:ext>
            </a:extLst>
          </p:cNvPr>
          <p:cNvSpPr/>
          <p:nvPr/>
        </p:nvSpPr>
        <p:spPr>
          <a:xfrm>
            <a:off x="6369260" y="6135145"/>
            <a:ext cx="4832483"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Do not proceed to 2</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p:txBody>
      </p:sp>
      <p:sp>
        <p:nvSpPr>
          <p:cNvPr id="30" name="TextBox 29">
            <a:extLst>
              <a:ext uri="{FF2B5EF4-FFF2-40B4-BE49-F238E27FC236}">
                <a16:creationId xmlns:a16="http://schemas.microsoft.com/office/drawing/2014/main" id="{85A94CB4-8D9B-4F62-96A3-4A7E09513D82}"/>
              </a:ext>
            </a:extLst>
          </p:cNvPr>
          <p:cNvSpPr txBox="1"/>
          <p:nvPr/>
        </p:nvSpPr>
        <p:spPr>
          <a:xfrm>
            <a:off x="3758177" y="5573473"/>
            <a:ext cx="4570687" cy="338554"/>
          </a:xfrm>
          <a:prstGeom prst="rect">
            <a:avLst/>
          </a:prstGeom>
          <a:noFill/>
          <a:ln w="12700">
            <a:solidFill>
              <a:srgbClr val="9E3159"/>
            </a:solidFill>
          </a:ln>
        </p:spPr>
        <p:txBody>
          <a:bodyPr wrap="square" rtlCol="0">
            <a:spAutoFit/>
          </a:bodyPr>
          <a:lstStyle/>
          <a:p>
            <a:pPr algn="ctr"/>
            <a:r>
              <a:rPr lang="en-GB" sz="1600" b="1" dirty="0">
                <a:solidFill>
                  <a:srgbClr val="9E3159"/>
                </a:solidFill>
              </a:rPr>
              <a:t>Can transfer to tertiary centre if clinically necessary</a:t>
            </a:r>
          </a:p>
        </p:txBody>
      </p:sp>
    </p:spTree>
    <p:extLst>
      <p:ext uri="{BB962C8B-B14F-4D97-AF65-F5344CB8AC3E}">
        <p14:creationId xmlns:p14="http://schemas.microsoft.com/office/powerpoint/2010/main" val="3756354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BEB8-96D9-3742-B7C4-949692C8B8C7}"/>
              </a:ext>
            </a:extLst>
          </p:cNvPr>
          <p:cNvSpPr>
            <a:spLocks noGrp="1"/>
          </p:cNvSpPr>
          <p:nvPr>
            <p:ph type="title"/>
          </p:nvPr>
        </p:nvSpPr>
        <p:spPr>
          <a:xfrm>
            <a:off x="838200" y="14741"/>
            <a:ext cx="8193066" cy="1325563"/>
          </a:xfrm>
        </p:spPr>
        <p:txBody>
          <a:bodyPr>
            <a:noAutofit/>
          </a:bodyPr>
          <a:lstStyle/>
          <a:p>
            <a:r>
              <a:rPr lang="en-US" sz="2800" dirty="0"/>
              <a:t>Scenario 3: Patient with PIMS-TS who has already received methylprednisolone* prior to enrolment </a:t>
            </a:r>
            <a:br>
              <a:rPr lang="en-US" sz="2800" dirty="0"/>
            </a:br>
            <a:r>
              <a:rPr lang="en-US" sz="1600" dirty="0"/>
              <a:t>* (or equivalent to  ≥ 2mg/kg prednisolone ) </a:t>
            </a:r>
            <a:endParaRPr lang="en-US" sz="2800" dirty="0"/>
          </a:p>
        </p:txBody>
      </p:sp>
      <p:cxnSp>
        <p:nvCxnSpPr>
          <p:cNvPr id="17" name="Straight Arrow Connector 16">
            <a:extLst>
              <a:ext uri="{FF2B5EF4-FFF2-40B4-BE49-F238E27FC236}">
                <a16:creationId xmlns:a16="http://schemas.microsoft.com/office/drawing/2014/main" id="{3F722B17-7FAE-C243-8D7A-16637748DB64}"/>
              </a:ext>
            </a:extLst>
          </p:cNvPr>
          <p:cNvCxnSpPr/>
          <p:nvPr/>
        </p:nvCxnSpPr>
        <p:spPr>
          <a:xfrm>
            <a:off x="6090311" y="2076673"/>
            <a:ext cx="0" cy="468000"/>
          </a:xfrm>
          <a:prstGeom prst="straightConnector1">
            <a:avLst/>
          </a:prstGeom>
          <a:noFill/>
          <a:ln w="50800" cap="flat" cmpd="sng" algn="ctr">
            <a:solidFill>
              <a:srgbClr val="4472C4"/>
            </a:solidFill>
            <a:prstDash val="solid"/>
            <a:miter lim="800000"/>
            <a:tailEnd type="triangle"/>
          </a:ln>
          <a:effectLst/>
        </p:spPr>
      </p:cxnSp>
      <p:sp>
        <p:nvSpPr>
          <p:cNvPr id="18" name="Rounded Rectangle 17">
            <a:extLst>
              <a:ext uri="{FF2B5EF4-FFF2-40B4-BE49-F238E27FC236}">
                <a16:creationId xmlns:a16="http://schemas.microsoft.com/office/drawing/2014/main" id="{3EAE5695-6429-FF47-A236-B492ED78F24A}"/>
              </a:ext>
            </a:extLst>
          </p:cNvPr>
          <p:cNvSpPr/>
          <p:nvPr/>
        </p:nvSpPr>
        <p:spPr>
          <a:xfrm>
            <a:off x="917576" y="1429011"/>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Select  </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methylprednisolone as unsuitable </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for 1</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st</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a:t>
            </a:r>
          </a:p>
        </p:txBody>
      </p:sp>
      <p:sp>
        <p:nvSpPr>
          <p:cNvPr id="20" name="Rounded Rectangle 19">
            <a:extLst>
              <a:ext uri="{FF2B5EF4-FFF2-40B4-BE49-F238E27FC236}">
                <a16:creationId xmlns:a16="http://schemas.microsoft.com/office/drawing/2014/main" id="{302AF394-3086-AC47-8336-3C11D7B89B3D}"/>
              </a:ext>
            </a:extLst>
          </p:cNvPr>
          <p:cNvSpPr/>
          <p:nvPr/>
        </p:nvSpPr>
        <p:spPr>
          <a:xfrm>
            <a:off x="917576" y="2523928"/>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Azithromycin</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should be marked as </a:t>
            </a: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unsuitable</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for 1</a:t>
            </a:r>
            <a:r>
              <a:rPr kumimoji="0" lang="en-GB" sz="2000" b="0" i="0" u="none" strike="noStrike" kern="0" cap="none" spc="0" normalizeH="0" baseline="30000" noProof="0" dirty="0">
                <a:ln>
                  <a:noFill/>
                </a:ln>
                <a:solidFill>
                  <a:prstClr val="white"/>
                </a:solidFill>
                <a:effectLst/>
                <a:uLnTx/>
                <a:uFillTx/>
                <a:latin typeface="Calibri" panose="020F0502020204030204"/>
                <a:ea typeface="Times New Roman" panose="02020603050405020304" pitchFamily="18" charset="0"/>
                <a:cs typeface="+mn-cs"/>
              </a:rPr>
              <a:t>st</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stage intervention</a:t>
            </a:r>
            <a:endParaRPr kumimoji="0" lang="en-GB" sz="2000" b="0" i="0" u="none" strike="noStrike" kern="0" cap="none" spc="0" normalizeH="0" baseline="0" noProof="0" dirty="0">
              <a:ln>
                <a:noFill/>
              </a:ln>
              <a:solidFill>
                <a:prstClr val="white"/>
              </a:solidFill>
              <a:effectLst/>
              <a:uLnTx/>
              <a:uFillTx/>
              <a:latin typeface="Calibri" panose="020F0502020204030204"/>
              <a:ea typeface="Calibri" panose="020F0502020204030204" pitchFamily="34" charset="0"/>
              <a:cs typeface="+mn-cs"/>
            </a:endParaRPr>
          </a:p>
        </p:txBody>
      </p:sp>
      <p:sp>
        <p:nvSpPr>
          <p:cNvPr id="21" name="Rounded Rectangle 20">
            <a:extLst>
              <a:ext uri="{FF2B5EF4-FFF2-40B4-BE49-F238E27FC236}">
                <a16:creationId xmlns:a16="http://schemas.microsoft.com/office/drawing/2014/main" id="{B943E746-A3AC-924C-AE4F-8A9387177B77}"/>
              </a:ext>
            </a:extLst>
          </p:cNvPr>
          <p:cNvSpPr/>
          <p:nvPr/>
        </p:nvSpPr>
        <p:spPr>
          <a:xfrm>
            <a:off x="917576" y="3618845"/>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vs no additional treatment</a:t>
            </a:r>
          </a:p>
        </p:txBody>
      </p:sp>
      <p:cxnSp>
        <p:nvCxnSpPr>
          <p:cNvPr id="26" name="Straight Arrow Connector 25">
            <a:extLst>
              <a:ext uri="{FF2B5EF4-FFF2-40B4-BE49-F238E27FC236}">
                <a16:creationId xmlns:a16="http://schemas.microsoft.com/office/drawing/2014/main" id="{0CA376CC-E116-EF40-A59B-E6973ACB0376}"/>
              </a:ext>
            </a:extLst>
          </p:cNvPr>
          <p:cNvCxnSpPr/>
          <p:nvPr/>
        </p:nvCxnSpPr>
        <p:spPr>
          <a:xfrm>
            <a:off x="6090311" y="3138977"/>
            <a:ext cx="0" cy="468000"/>
          </a:xfrm>
          <a:prstGeom prst="straightConnector1">
            <a:avLst/>
          </a:prstGeom>
          <a:noFill/>
          <a:ln w="50800" cap="flat" cmpd="sng" algn="ctr">
            <a:solidFill>
              <a:srgbClr val="4472C4"/>
            </a:solidFill>
            <a:prstDash val="solid"/>
            <a:miter lim="800000"/>
            <a:tailEnd type="triangle"/>
          </a:ln>
          <a:effectLst/>
        </p:spPr>
      </p:cxnSp>
      <p:cxnSp>
        <p:nvCxnSpPr>
          <p:cNvPr id="27" name="Straight Arrow Connector 26">
            <a:extLst>
              <a:ext uri="{FF2B5EF4-FFF2-40B4-BE49-F238E27FC236}">
                <a16:creationId xmlns:a16="http://schemas.microsoft.com/office/drawing/2014/main" id="{F09BFA21-A4C9-6D4E-808B-D4B351A4832B}"/>
              </a:ext>
            </a:extLst>
          </p:cNvPr>
          <p:cNvCxnSpPr/>
          <p:nvPr/>
        </p:nvCxnSpPr>
        <p:spPr>
          <a:xfrm>
            <a:off x="6090311" y="4233894"/>
            <a:ext cx="0" cy="468000"/>
          </a:xfrm>
          <a:prstGeom prst="straightConnector1">
            <a:avLst/>
          </a:prstGeom>
          <a:noFill/>
          <a:ln w="50800" cap="flat" cmpd="sng" algn="ctr">
            <a:solidFill>
              <a:srgbClr val="4472C4"/>
            </a:solidFill>
            <a:prstDash val="solid"/>
            <a:miter lim="800000"/>
            <a:tailEnd type="triangle"/>
          </a:ln>
          <a:effectLst/>
        </p:spPr>
      </p:cxnSp>
    </p:spTree>
    <p:extLst>
      <p:ext uri="{BB962C8B-B14F-4D97-AF65-F5344CB8AC3E}">
        <p14:creationId xmlns:p14="http://schemas.microsoft.com/office/powerpoint/2010/main" val="3017041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BEB8-96D9-3742-B7C4-949692C8B8C7}"/>
              </a:ext>
            </a:extLst>
          </p:cNvPr>
          <p:cNvSpPr>
            <a:spLocks noGrp="1"/>
          </p:cNvSpPr>
          <p:nvPr>
            <p:ph type="title"/>
          </p:nvPr>
        </p:nvSpPr>
        <p:spPr>
          <a:xfrm>
            <a:off x="838200" y="14741"/>
            <a:ext cx="8193066" cy="1325563"/>
          </a:xfrm>
        </p:spPr>
        <p:txBody>
          <a:bodyPr>
            <a:noAutofit/>
          </a:bodyPr>
          <a:lstStyle/>
          <a:p>
            <a:r>
              <a:rPr lang="en-US" sz="2800" dirty="0"/>
              <a:t>Scenario 3: Patient with PIMS-TS who has already received methylprednisolone* prior to enrolment </a:t>
            </a:r>
            <a:br>
              <a:rPr lang="en-US" sz="2800" dirty="0"/>
            </a:br>
            <a:r>
              <a:rPr lang="en-US" sz="1600" dirty="0"/>
              <a:t>* (or equivalent to  ≥ 2mg/kg prednisolone ) </a:t>
            </a:r>
            <a:endParaRPr lang="en-US" sz="2800" dirty="0"/>
          </a:p>
        </p:txBody>
      </p:sp>
      <p:cxnSp>
        <p:nvCxnSpPr>
          <p:cNvPr id="17" name="Straight Arrow Connector 16">
            <a:extLst>
              <a:ext uri="{FF2B5EF4-FFF2-40B4-BE49-F238E27FC236}">
                <a16:creationId xmlns:a16="http://schemas.microsoft.com/office/drawing/2014/main" id="{3F722B17-7FAE-C243-8D7A-16637748DB64}"/>
              </a:ext>
            </a:extLst>
          </p:cNvPr>
          <p:cNvCxnSpPr/>
          <p:nvPr/>
        </p:nvCxnSpPr>
        <p:spPr>
          <a:xfrm>
            <a:off x="6090311" y="2076673"/>
            <a:ext cx="0" cy="468000"/>
          </a:xfrm>
          <a:prstGeom prst="straightConnector1">
            <a:avLst/>
          </a:prstGeom>
          <a:noFill/>
          <a:ln w="50800" cap="flat" cmpd="sng" algn="ctr">
            <a:solidFill>
              <a:srgbClr val="4472C4"/>
            </a:solidFill>
            <a:prstDash val="solid"/>
            <a:miter lim="800000"/>
            <a:tailEnd type="triangle"/>
          </a:ln>
          <a:effectLst/>
        </p:spPr>
      </p:cxnSp>
      <p:sp>
        <p:nvSpPr>
          <p:cNvPr id="18" name="Rounded Rectangle 17">
            <a:extLst>
              <a:ext uri="{FF2B5EF4-FFF2-40B4-BE49-F238E27FC236}">
                <a16:creationId xmlns:a16="http://schemas.microsoft.com/office/drawing/2014/main" id="{3EAE5695-6429-FF47-A236-B492ED78F24A}"/>
              </a:ext>
            </a:extLst>
          </p:cNvPr>
          <p:cNvSpPr/>
          <p:nvPr/>
        </p:nvSpPr>
        <p:spPr>
          <a:xfrm>
            <a:off x="917576" y="1429011"/>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Select  </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methylprednisolone as unsuitable </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for 1</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st</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a:t>
            </a:r>
          </a:p>
        </p:txBody>
      </p:sp>
      <p:sp>
        <p:nvSpPr>
          <p:cNvPr id="20" name="Rounded Rectangle 19">
            <a:extLst>
              <a:ext uri="{FF2B5EF4-FFF2-40B4-BE49-F238E27FC236}">
                <a16:creationId xmlns:a16="http://schemas.microsoft.com/office/drawing/2014/main" id="{302AF394-3086-AC47-8336-3C11D7B89B3D}"/>
              </a:ext>
            </a:extLst>
          </p:cNvPr>
          <p:cNvSpPr/>
          <p:nvPr/>
        </p:nvSpPr>
        <p:spPr>
          <a:xfrm>
            <a:off x="917576" y="2523928"/>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Azithromycin</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should be marked as </a:t>
            </a: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unsuitable</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for 1</a:t>
            </a:r>
            <a:r>
              <a:rPr kumimoji="0" lang="en-GB" sz="2000" b="0" i="0" u="none" strike="noStrike" kern="0" cap="none" spc="0" normalizeH="0" baseline="30000" noProof="0" dirty="0">
                <a:ln>
                  <a:noFill/>
                </a:ln>
                <a:solidFill>
                  <a:prstClr val="white"/>
                </a:solidFill>
                <a:effectLst/>
                <a:uLnTx/>
                <a:uFillTx/>
                <a:latin typeface="Calibri" panose="020F0502020204030204"/>
                <a:ea typeface="Times New Roman" panose="02020603050405020304" pitchFamily="18" charset="0"/>
                <a:cs typeface="+mn-cs"/>
              </a:rPr>
              <a:t>st</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stage intervention</a:t>
            </a:r>
            <a:endParaRPr kumimoji="0" lang="en-GB" sz="2000" b="0" i="0" u="none" strike="noStrike" kern="0" cap="none" spc="0" normalizeH="0" baseline="0" noProof="0" dirty="0">
              <a:ln>
                <a:noFill/>
              </a:ln>
              <a:solidFill>
                <a:prstClr val="white"/>
              </a:solidFill>
              <a:effectLst/>
              <a:uLnTx/>
              <a:uFillTx/>
              <a:latin typeface="Calibri" panose="020F0502020204030204"/>
              <a:ea typeface="Calibri" panose="020F0502020204030204" pitchFamily="34" charset="0"/>
              <a:cs typeface="+mn-cs"/>
            </a:endParaRPr>
          </a:p>
        </p:txBody>
      </p:sp>
      <p:sp>
        <p:nvSpPr>
          <p:cNvPr id="21" name="Rounded Rectangle 20">
            <a:extLst>
              <a:ext uri="{FF2B5EF4-FFF2-40B4-BE49-F238E27FC236}">
                <a16:creationId xmlns:a16="http://schemas.microsoft.com/office/drawing/2014/main" id="{B943E746-A3AC-924C-AE4F-8A9387177B77}"/>
              </a:ext>
            </a:extLst>
          </p:cNvPr>
          <p:cNvSpPr/>
          <p:nvPr/>
        </p:nvSpPr>
        <p:spPr>
          <a:xfrm>
            <a:off x="917576" y="3618845"/>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vs no additional treatment</a:t>
            </a:r>
          </a:p>
        </p:txBody>
      </p:sp>
      <p:sp>
        <p:nvSpPr>
          <p:cNvPr id="22" name="Rounded Rectangle 21">
            <a:extLst>
              <a:ext uri="{FF2B5EF4-FFF2-40B4-BE49-F238E27FC236}">
                <a16:creationId xmlns:a16="http://schemas.microsoft.com/office/drawing/2014/main" id="{A8A31DAD-B8B3-9B40-86E7-C813ED473E06}"/>
              </a:ext>
            </a:extLst>
          </p:cNvPr>
          <p:cNvSpPr/>
          <p:nvPr/>
        </p:nvSpPr>
        <p:spPr>
          <a:xfrm>
            <a:off x="917576" y="4713761"/>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Evidence of ongoing fever and inflammation or clinical deterioration? </a:t>
            </a:r>
          </a:p>
        </p:txBody>
      </p:sp>
      <p:cxnSp>
        <p:nvCxnSpPr>
          <p:cNvPr id="24" name="Straight Arrow Connector 23">
            <a:extLst>
              <a:ext uri="{FF2B5EF4-FFF2-40B4-BE49-F238E27FC236}">
                <a16:creationId xmlns:a16="http://schemas.microsoft.com/office/drawing/2014/main" id="{6FD89C27-89DD-CA40-BD0D-BE42A95E401E}"/>
              </a:ext>
            </a:extLst>
          </p:cNvPr>
          <p:cNvCxnSpPr>
            <a:cxnSpLocks/>
          </p:cNvCxnSpPr>
          <p:nvPr/>
        </p:nvCxnSpPr>
        <p:spPr>
          <a:xfrm>
            <a:off x="3216669" y="5361141"/>
            <a:ext cx="0" cy="720000"/>
          </a:xfrm>
          <a:prstGeom prst="straightConnector1">
            <a:avLst/>
          </a:prstGeom>
          <a:noFill/>
          <a:ln w="50800" cap="flat" cmpd="sng" algn="ctr">
            <a:solidFill>
              <a:srgbClr val="4472C4"/>
            </a:solidFill>
            <a:prstDash val="solid"/>
            <a:miter lim="800000"/>
            <a:tailEnd type="triangle"/>
          </a:ln>
          <a:effectLst/>
        </p:spPr>
      </p:cxnSp>
      <p:sp>
        <p:nvSpPr>
          <p:cNvPr id="25" name="TextBox 24">
            <a:extLst>
              <a:ext uri="{FF2B5EF4-FFF2-40B4-BE49-F238E27FC236}">
                <a16:creationId xmlns:a16="http://schemas.microsoft.com/office/drawing/2014/main" id="{E52C73DF-4F3A-6D48-A8DB-AF62C854AE0C}"/>
              </a:ext>
            </a:extLst>
          </p:cNvPr>
          <p:cNvSpPr txBox="1"/>
          <p:nvPr/>
        </p:nvSpPr>
        <p:spPr>
          <a:xfrm>
            <a:off x="3041775" y="5511917"/>
            <a:ext cx="615816" cy="400110"/>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rPr>
              <a:t>Yes</a:t>
            </a:r>
          </a:p>
        </p:txBody>
      </p:sp>
      <p:cxnSp>
        <p:nvCxnSpPr>
          <p:cNvPr id="26" name="Straight Arrow Connector 25">
            <a:extLst>
              <a:ext uri="{FF2B5EF4-FFF2-40B4-BE49-F238E27FC236}">
                <a16:creationId xmlns:a16="http://schemas.microsoft.com/office/drawing/2014/main" id="{0CA376CC-E116-EF40-A59B-E6973ACB0376}"/>
              </a:ext>
            </a:extLst>
          </p:cNvPr>
          <p:cNvCxnSpPr/>
          <p:nvPr/>
        </p:nvCxnSpPr>
        <p:spPr>
          <a:xfrm>
            <a:off x="6090311" y="3138977"/>
            <a:ext cx="0" cy="468000"/>
          </a:xfrm>
          <a:prstGeom prst="straightConnector1">
            <a:avLst/>
          </a:prstGeom>
          <a:noFill/>
          <a:ln w="50800" cap="flat" cmpd="sng" algn="ctr">
            <a:solidFill>
              <a:srgbClr val="4472C4"/>
            </a:solidFill>
            <a:prstDash val="solid"/>
            <a:miter lim="800000"/>
            <a:tailEnd type="triangle"/>
          </a:ln>
          <a:effectLst/>
        </p:spPr>
      </p:cxnSp>
      <p:cxnSp>
        <p:nvCxnSpPr>
          <p:cNvPr id="27" name="Straight Arrow Connector 26">
            <a:extLst>
              <a:ext uri="{FF2B5EF4-FFF2-40B4-BE49-F238E27FC236}">
                <a16:creationId xmlns:a16="http://schemas.microsoft.com/office/drawing/2014/main" id="{F09BFA21-A4C9-6D4E-808B-D4B351A4832B}"/>
              </a:ext>
            </a:extLst>
          </p:cNvPr>
          <p:cNvCxnSpPr/>
          <p:nvPr/>
        </p:nvCxnSpPr>
        <p:spPr>
          <a:xfrm>
            <a:off x="6090311" y="4233894"/>
            <a:ext cx="0" cy="468000"/>
          </a:xfrm>
          <a:prstGeom prst="straightConnector1">
            <a:avLst/>
          </a:prstGeom>
          <a:noFill/>
          <a:ln w="50800" cap="flat" cmpd="sng" algn="ctr">
            <a:solidFill>
              <a:srgbClr val="4472C4"/>
            </a:solidFill>
            <a:prstDash val="solid"/>
            <a:miter lim="800000"/>
            <a:tailEnd type="triangle"/>
          </a:ln>
          <a:effectLst/>
        </p:spPr>
      </p:cxnSp>
      <p:cxnSp>
        <p:nvCxnSpPr>
          <p:cNvPr id="28" name="Straight Arrow Connector 27">
            <a:extLst>
              <a:ext uri="{FF2B5EF4-FFF2-40B4-BE49-F238E27FC236}">
                <a16:creationId xmlns:a16="http://schemas.microsoft.com/office/drawing/2014/main" id="{641D03F5-F86D-2F43-885B-BA683B95509C}"/>
              </a:ext>
            </a:extLst>
          </p:cNvPr>
          <p:cNvCxnSpPr>
            <a:cxnSpLocks/>
          </p:cNvCxnSpPr>
          <p:nvPr/>
        </p:nvCxnSpPr>
        <p:spPr>
          <a:xfrm>
            <a:off x="8842318" y="5426330"/>
            <a:ext cx="0" cy="720000"/>
          </a:xfrm>
          <a:prstGeom prst="straightConnector1">
            <a:avLst/>
          </a:prstGeom>
          <a:noFill/>
          <a:ln w="50800" cap="flat" cmpd="sng" algn="ctr">
            <a:solidFill>
              <a:srgbClr val="4472C4"/>
            </a:solidFill>
            <a:prstDash val="solid"/>
            <a:miter lim="800000"/>
            <a:tailEnd type="triangle"/>
          </a:ln>
          <a:effectLst/>
        </p:spPr>
      </p:cxnSp>
      <p:sp>
        <p:nvSpPr>
          <p:cNvPr id="29" name="TextBox 28">
            <a:extLst>
              <a:ext uri="{FF2B5EF4-FFF2-40B4-BE49-F238E27FC236}">
                <a16:creationId xmlns:a16="http://schemas.microsoft.com/office/drawing/2014/main" id="{9B101783-1D6D-E44F-BC32-C0A05A83E524}"/>
              </a:ext>
            </a:extLst>
          </p:cNvPr>
          <p:cNvSpPr txBox="1"/>
          <p:nvPr/>
        </p:nvSpPr>
        <p:spPr>
          <a:xfrm>
            <a:off x="8667424" y="5577106"/>
            <a:ext cx="615816" cy="400110"/>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rPr>
              <a:t>No</a:t>
            </a:r>
          </a:p>
        </p:txBody>
      </p:sp>
      <p:sp>
        <p:nvSpPr>
          <p:cNvPr id="14" name="Rounded Rectangle 18">
            <a:extLst>
              <a:ext uri="{FF2B5EF4-FFF2-40B4-BE49-F238E27FC236}">
                <a16:creationId xmlns:a16="http://schemas.microsoft.com/office/drawing/2014/main" id="{3456B93C-D04E-41AB-8A02-2E77F9EA2775}"/>
              </a:ext>
            </a:extLst>
          </p:cNvPr>
          <p:cNvSpPr/>
          <p:nvPr/>
        </p:nvSpPr>
        <p:spPr>
          <a:xfrm>
            <a:off x="917576" y="5833585"/>
            <a:ext cx="4663547"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to 2</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Tocilizumab / no additional treatment</a:t>
            </a:r>
          </a:p>
        </p:txBody>
      </p:sp>
      <p:sp>
        <p:nvSpPr>
          <p:cNvPr id="15" name="Rounded Rectangle 22">
            <a:extLst>
              <a:ext uri="{FF2B5EF4-FFF2-40B4-BE49-F238E27FC236}">
                <a16:creationId xmlns:a16="http://schemas.microsoft.com/office/drawing/2014/main" id="{95E56617-336F-470D-8947-933B40C9F169}"/>
              </a:ext>
            </a:extLst>
          </p:cNvPr>
          <p:cNvSpPr/>
          <p:nvPr/>
        </p:nvSpPr>
        <p:spPr>
          <a:xfrm>
            <a:off x="6369260" y="5861703"/>
            <a:ext cx="4832483"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Do not proceed to 2</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p:txBody>
      </p:sp>
      <p:sp>
        <p:nvSpPr>
          <p:cNvPr id="16" name="TextBox 15">
            <a:extLst>
              <a:ext uri="{FF2B5EF4-FFF2-40B4-BE49-F238E27FC236}">
                <a16:creationId xmlns:a16="http://schemas.microsoft.com/office/drawing/2014/main" id="{A8EB7646-B579-47FD-8FFC-1ED4E6D005F9}"/>
              </a:ext>
            </a:extLst>
          </p:cNvPr>
          <p:cNvSpPr txBox="1"/>
          <p:nvPr/>
        </p:nvSpPr>
        <p:spPr>
          <a:xfrm>
            <a:off x="3804967" y="5447776"/>
            <a:ext cx="4570687" cy="338554"/>
          </a:xfrm>
          <a:prstGeom prst="rect">
            <a:avLst/>
          </a:prstGeom>
          <a:noFill/>
          <a:ln w="12700">
            <a:solidFill>
              <a:srgbClr val="9E3159"/>
            </a:solidFill>
          </a:ln>
        </p:spPr>
        <p:txBody>
          <a:bodyPr wrap="square" rtlCol="0">
            <a:spAutoFit/>
          </a:bodyPr>
          <a:lstStyle/>
          <a:p>
            <a:pPr algn="ctr"/>
            <a:r>
              <a:rPr lang="en-GB" sz="1600" b="1" dirty="0">
                <a:solidFill>
                  <a:srgbClr val="9E3159"/>
                </a:solidFill>
              </a:rPr>
              <a:t>Can transfer to tertiary centre if clinically necessary</a:t>
            </a:r>
          </a:p>
        </p:txBody>
      </p:sp>
    </p:spTree>
    <p:extLst>
      <p:ext uri="{BB962C8B-B14F-4D97-AF65-F5344CB8AC3E}">
        <p14:creationId xmlns:p14="http://schemas.microsoft.com/office/powerpoint/2010/main" val="286378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7CCDA-37C2-F349-9098-60D8ED713A20}"/>
              </a:ext>
            </a:extLst>
          </p:cNvPr>
          <p:cNvSpPr>
            <a:spLocks noGrp="1"/>
          </p:cNvSpPr>
          <p:nvPr>
            <p:ph type="title"/>
          </p:nvPr>
        </p:nvSpPr>
        <p:spPr>
          <a:xfrm>
            <a:off x="838200" y="14741"/>
            <a:ext cx="8155488" cy="1325563"/>
          </a:xfrm>
        </p:spPr>
        <p:txBody>
          <a:bodyPr>
            <a:noAutofit/>
          </a:bodyPr>
          <a:lstStyle/>
          <a:p>
            <a:r>
              <a:rPr lang="en-US" sz="2800" dirty="0"/>
              <a:t>Scenario 4: Patient with PIMS-TS who has already received </a:t>
            </a:r>
            <a:r>
              <a:rPr lang="en-US" sz="2800" dirty="0" err="1"/>
              <a:t>IVIg</a:t>
            </a:r>
            <a:r>
              <a:rPr lang="en-US" sz="2800" dirty="0"/>
              <a:t> AND methylprednisolone* prior to enrolment </a:t>
            </a:r>
            <a:r>
              <a:rPr lang="en-US" sz="1600" dirty="0"/>
              <a:t>* (or equivalent to  ≥ 2mg/kg prednisolone ) </a:t>
            </a:r>
            <a:endParaRPr lang="en-US" sz="2800" dirty="0"/>
          </a:p>
        </p:txBody>
      </p:sp>
      <p:cxnSp>
        <p:nvCxnSpPr>
          <p:cNvPr id="15" name="Straight Arrow Connector 14">
            <a:extLst>
              <a:ext uri="{FF2B5EF4-FFF2-40B4-BE49-F238E27FC236}">
                <a16:creationId xmlns:a16="http://schemas.microsoft.com/office/drawing/2014/main" id="{1E6DDF5E-162E-B445-81BF-6684226956EA}"/>
              </a:ext>
            </a:extLst>
          </p:cNvPr>
          <p:cNvCxnSpPr/>
          <p:nvPr/>
        </p:nvCxnSpPr>
        <p:spPr>
          <a:xfrm>
            <a:off x="6090311" y="3812357"/>
            <a:ext cx="0" cy="468000"/>
          </a:xfrm>
          <a:prstGeom prst="straightConnector1">
            <a:avLst/>
          </a:prstGeom>
          <a:noFill/>
          <a:ln w="50800" cap="flat" cmpd="sng" algn="ctr">
            <a:solidFill>
              <a:srgbClr val="4472C4"/>
            </a:solidFill>
            <a:prstDash val="solid"/>
            <a:miter lim="800000"/>
            <a:tailEnd type="triangle"/>
          </a:ln>
          <a:effectLst/>
        </p:spPr>
      </p:cxnSp>
      <p:sp>
        <p:nvSpPr>
          <p:cNvPr id="16" name="Rounded Rectangle 15">
            <a:extLst>
              <a:ext uri="{FF2B5EF4-FFF2-40B4-BE49-F238E27FC236}">
                <a16:creationId xmlns:a16="http://schemas.microsoft.com/office/drawing/2014/main" id="{56EFC34E-AE89-374F-91F6-6238B8C7CCF4}"/>
              </a:ext>
            </a:extLst>
          </p:cNvPr>
          <p:cNvSpPr/>
          <p:nvPr/>
        </p:nvSpPr>
        <p:spPr>
          <a:xfrm>
            <a:off x="917576" y="1937069"/>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and methylprednisolone </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should be marked as </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unsuitable</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for 1</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st</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a:t>
            </a:r>
          </a:p>
        </p:txBody>
      </p:sp>
      <p:sp>
        <p:nvSpPr>
          <p:cNvPr id="18" name="Rounded Rectangle 17">
            <a:extLst>
              <a:ext uri="{FF2B5EF4-FFF2-40B4-BE49-F238E27FC236}">
                <a16:creationId xmlns:a16="http://schemas.microsoft.com/office/drawing/2014/main" id="{39BA393B-D36C-274D-B7B7-2D2A7CE4C24F}"/>
              </a:ext>
            </a:extLst>
          </p:cNvPr>
          <p:cNvSpPr/>
          <p:nvPr/>
        </p:nvSpPr>
        <p:spPr>
          <a:xfrm>
            <a:off x="917576" y="3123306"/>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no additional treatment vs azithromycin (if no contraindications) or consider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randomisation</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1B (See FAQ 12) </a:t>
            </a:r>
          </a:p>
        </p:txBody>
      </p:sp>
      <p:cxnSp>
        <p:nvCxnSpPr>
          <p:cNvPr id="23" name="Straight Arrow Connector 22">
            <a:extLst>
              <a:ext uri="{FF2B5EF4-FFF2-40B4-BE49-F238E27FC236}">
                <a16:creationId xmlns:a16="http://schemas.microsoft.com/office/drawing/2014/main" id="{E00D279B-5245-AD4C-BAE2-2D04CF6A469A}"/>
              </a:ext>
            </a:extLst>
          </p:cNvPr>
          <p:cNvCxnSpPr/>
          <p:nvPr/>
        </p:nvCxnSpPr>
        <p:spPr>
          <a:xfrm>
            <a:off x="6090311" y="2622458"/>
            <a:ext cx="0" cy="468000"/>
          </a:xfrm>
          <a:prstGeom prst="straightConnector1">
            <a:avLst/>
          </a:prstGeom>
          <a:noFill/>
          <a:ln w="50800" cap="flat" cmpd="sng" algn="ctr">
            <a:solidFill>
              <a:srgbClr val="4472C4"/>
            </a:solidFill>
            <a:prstDash val="solid"/>
            <a:miter lim="800000"/>
            <a:tailEnd type="triangle"/>
          </a:ln>
          <a:effectLst/>
        </p:spPr>
      </p:cxnSp>
    </p:spTree>
    <p:extLst>
      <p:ext uri="{BB962C8B-B14F-4D97-AF65-F5344CB8AC3E}">
        <p14:creationId xmlns:p14="http://schemas.microsoft.com/office/powerpoint/2010/main" val="1114588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7CCDA-37C2-F349-9098-60D8ED713A20}"/>
              </a:ext>
            </a:extLst>
          </p:cNvPr>
          <p:cNvSpPr>
            <a:spLocks noGrp="1"/>
          </p:cNvSpPr>
          <p:nvPr>
            <p:ph type="title"/>
          </p:nvPr>
        </p:nvSpPr>
        <p:spPr>
          <a:xfrm>
            <a:off x="838200" y="14741"/>
            <a:ext cx="8155488" cy="1325563"/>
          </a:xfrm>
        </p:spPr>
        <p:txBody>
          <a:bodyPr>
            <a:noAutofit/>
          </a:bodyPr>
          <a:lstStyle/>
          <a:p>
            <a:r>
              <a:rPr lang="en-US" sz="2800" dirty="0"/>
              <a:t>Scenario 4: Patient with PIMS-TS who has already received </a:t>
            </a:r>
            <a:r>
              <a:rPr lang="en-US" sz="2800" dirty="0" err="1"/>
              <a:t>IVIg</a:t>
            </a:r>
            <a:r>
              <a:rPr lang="en-US" sz="2800" dirty="0"/>
              <a:t> AND methylprednisolone* prior to enrolment </a:t>
            </a:r>
            <a:r>
              <a:rPr lang="en-US" sz="1600" dirty="0"/>
              <a:t>* (or equivalent to  ≥ 2mg/kg prednisolone ) </a:t>
            </a:r>
            <a:endParaRPr lang="en-US" sz="2800" dirty="0"/>
          </a:p>
        </p:txBody>
      </p:sp>
      <p:cxnSp>
        <p:nvCxnSpPr>
          <p:cNvPr id="15" name="Straight Arrow Connector 14">
            <a:extLst>
              <a:ext uri="{FF2B5EF4-FFF2-40B4-BE49-F238E27FC236}">
                <a16:creationId xmlns:a16="http://schemas.microsoft.com/office/drawing/2014/main" id="{1E6DDF5E-162E-B445-81BF-6684226956EA}"/>
              </a:ext>
            </a:extLst>
          </p:cNvPr>
          <p:cNvCxnSpPr/>
          <p:nvPr/>
        </p:nvCxnSpPr>
        <p:spPr>
          <a:xfrm>
            <a:off x="6090311" y="3812357"/>
            <a:ext cx="0" cy="468000"/>
          </a:xfrm>
          <a:prstGeom prst="straightConnector1">
            <a:avLst/>
          </a:prstGeom>
          <a:noFill/>
          <a:ln w="50800" cap="flat" cmpd="sng" algn="ctr">
            <a:solidFill>
              <a:srgbClr val="4472C4"/>
            </a:solidFill>
            <a:prstDash val="solid"/>
            <a:miter lim="800000"/>
            <a:tailEnd type="triangle"/>
          </a:ln>
          <a:effectLst/>
        </p:spPr>
      </p:cxnSp>
      <p:sp>
        <p:nvSpPr>
          <p:cNvPr id="16" name="Rounded Rectangle 15">
            <a:extLst>
              <a:ext uri="{FF2B5EF4-FFF2-40B4-BE49-F238E27FC236}">
                <a16:creationId xmlns:a16="http://schemas.microsoft.com/office/drawing/2014/main" id="{56EFC34E-AE89-374F-91F6-6238B8C7CCF4}"/>
              </a:ext>
            </a:extLst>
          </p:cNvPr>
          <p:cNvSpPr/>
          <p:nvPr/>
        </p:nvSpPr>
        <p:spPr>
          <a:xfrm>
            <a:off x="917576" y="1937069"/>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and methylprednisolone </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should be marked as </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unsuitable</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for 1</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st</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a:t>
            </a:r>
          </a:p>
        </p:txBody>
      </p:sp>
      <p:sp>
        <p:nvSpPr>
          <p:cNvPr id="18" name="Rounded Rectangle 17">
            <a:extLst>
              <a:ext uri="{FF2B5EF4-FFF2-40B4-BE49-F238E27FC236}">
                <a16:creationId xmlns:a16="http://schemas.microsoft.com/office/drawing/2014/main" id="{39BA393B-D36C-274D-B7B7-2D2A7CE4C24F}"/>
              </a:ext>
            </a:extLst>
          </p:cNvPr>
          <p:cNvSpPr/>
          <p:nvPr/>
        </p:nvSpPr>
        <p:spPr>
          <a:xfrm>
            <a:off x="917576" y="3123306"/>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no additional treatment vs azithromycin (if no contraindications) or consider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randomisation</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1B (See FAQ 12) </a:t>
            </a:r>
          </a:p>
        </p:txBody>
      </p:sp>
      <p:sp>
        <p:nvSpPr>
          <p:cNvPr id="19" name="Rounded Rectangle 18">
            <a:extLst>
              <a:ext uri="{FF2B5EF4-FFF2-40B4-BE49-F238E27FC236}">
                <a16:creationId xmlns:a16="http://schemas.microsoft.com/office/drawing/2014/main" id="{B00BA163-0AF5-4A43-B4D8-1FF8B4E04106}"/>
              </a:ext>
            </a:extLst>
          </p:cNvPr>
          <p:cNvSpPr/>
          <p:nvPr/>
        </p:nvSpPr>
        <p:spPr>
          <a:xfrm>
            <a:off x="917576" y="4344984"/>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Evidence of ongoing fever and inflammation or clinical deterioration? </a:t>
            </a:r>
          </a:p>
        </p:txBody>
      </p:sp>
      <p:cxnSp>
        <p:nvCxnSpPr>
          <p:cNvPr id="21" name="Straight Arrow Connector 20">
            <a:extLst>
              <a:ext uri="{FF2B5EF4-FFF2-40B4-BE49-F238E27FC236}">
                <a16:creationId xmlns:a16="http://schemas.microsoft.com/office/drawing/2014/main" id="{593D21AB-598C-7A4F-A457-8F1FCED70EC4}"/>
              </a:ext>
            </a:extLst>
          </p:cNvPr>
          <p:cNvCxnSpPr>
            <a:cxnSpLocks/>
          </p:cNvCxnSpPr>
          <p:nvPr/>
        </p:nvCxnSpPr>
        <p:spPr>
          <a:xfrm>
            <a:off x="3216669" y="5009949"/>
            <a:ext cx="0" cy="720000"/>
          </a:xfrm>
          <a:prstGeom prst="straightConnector1">
            <a:avLst/>
          </a:prstGeom>
          <a:noFill/>
          <a:ln w="50800" cap="flat" cmpd="sng" algn="ctr">
            <a:solidFill>
              <a:srgbClr val="4472C4"/>
            </a:solidFill>
            <a:prstDash val="solid"/>
            <a:miter lim="800000"/>
            <a:tailEnd type="triangle"/>
          </a:ln>
          <a:effectLst/>
        </p:spPr>
      </p:cxnSp>
      <p:sp>
        <p:nvSpPr>
          <p:cNvPr id="22" name="TextBox 21">
            <a:extLst>
              <a:ext uri="{FF2B5EF4-FFF2-40B4-BE49-F238E27FC236}">
                <a16:creationId xmlns:a16="http://schemas.microsoft.com/office/drawing/2014/main" id="{9FA54534-6758-6345-871A-500F576E694B}"/>
              </a:ext>
            </a:extLst>
          </p:cNvPr>
          <p:cNvSpPr txBox="1"/>
          <p:nvPr/>
        </p:nvSpPr>
        <p:spPr>
          <a:xfrm>
            <a:off x="3041775" y="5160725"/>
            <a:ext cx="615816" cy="400110"/>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rPr>
              <a:t>Yes</a:t>
            </a:r>
          </a:p>
        </p:txBody>
      </p:sp>
      <p:cxnSp>
        <p:nvCxnSpPr>
          <p:cNvPr id="23" name="Straight Arrow Connector 22">
            <a:extLst>
              <a:ext uri="{FF2B5EF4-FFF2-40B4-BE49-F238E27FC236}">
                <a16:creationId xmlns:a16="http://schemas.microsoft.com/office/drawing/2014/main" id="{E00D279B-5245-AD4C-BAE2-2D04CF6A469A}"/>
              </a:ext>
            </a:extLst>
          </p:cNvPr>
          <p:cNvCxnSpPr/>
          <p:nvPr/>
        </p:nvCxnSpPr>
        <p:spPr>
          <a:xfrm>
            <a:off x="6090311" y="2622458"/>
            <a:ext cx="0" cy="468000"/>
          </a:xfrm>
          <a:prstGeom prst="straightConnector1">
            <a:avLst/>
          </a:prstGeom>
          <a:noFill/>
          <a:ln w="50800" cap="flat" cmpd="sng" algn="ctr">
            <a:solidFill>
              <a:srgbClr val="4472C4"/>
            </a:solidFill>
            <a:prstDash val="solid"/>
            <a:miter lim="800000"/>
            <a:tailEnd type="triangle"/>
          </a:ln>
          <a:effectLst/>
        </p:spPr>
      </p:cxnSp>
      <p:cxnSp>
        <p:nvCxnSpPr>
          <p:cNvPr id="24" name="Straight Arrow Connector 23">
            <a:extLst>
              <a:ext uri="{FF2B5EF4-FFF2-40B4-BE49-F238E27FC236}">
                <a16:creationId xmlns:a16="http://schemas.microsoft.com/office/drawing/2014/main" id="{50A0F39E-10A1-844C-91AE-4F90C8390A12}"/>
              </a:ext>
            </a:extLst>
          </p:cNvPr>
          <p:cNvCxnSpPr>
            <a:cxnSpLocks/>
          </p:cNvCxnSpPr>
          <p:nvPr/>
        </p:nvCxnSpPr>
        <p:spPr>
          <a:xfrm>
            <a:off x="8842318" y="5075138"/>
            <a:ext cx="0" cy="720000"/>
          </a:xfrm>
          <a:prstGeom prst="straightConnector1">
            <a:avLst/>
          </a:prstGeom>
          <a:noFill/>
          <a:ln w="50800" cap="flat" cmpd="sng" algn="ctr">
            <a:solidFill>
              <a:srgbClr val="4472C4"/>
            </a:solidFill>
            <a:prstDash val="solid"/>
            <a:miter lim="800000"/>
            <a:tailEnd type="triangle"/>
          </a:ln>
          <a:effectLst/>
        </p:spPr>
      </p:cxnSp>
      <p:sp>
        <p:nvSpPr>
          <p:cNvPr id="25" name="TextBox 24">
            <a:extLst>
              <a:ext uri="{FF2B5EF4-FFF2-40B4-BE49-F238E27FC236}">
                <a16:creationId xmlns:a16="http://schemas.microsoft.com/office/drawing/2014/main" id="{FF8322B8-3D0E-4C44-8D4C-D75FA5E888A0}"/>
              </a:ext>
            </a:extLst>
          </p:cNvPr>
          <p:cNvSpPr txBox="1"/>
          <p:nvPr/>
        </p:nvSpPr>
        <p:spPr>
          <a:xfrm>
            <a:off x="8667424" y="5225914"/>
            <a:ext cx="615816" cy="400110"/>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rPr>
              <a:t>No</a:t>
            </a:r>
          </a:p>
        </p:txBody>
      </p:sp>
      <p:sp>
        <p:nvSpPr>
          <p:cNvPr id="12" name="Rounded Rectangle 18">
            <a:extLst>
              <a:ext uri="{FF2B5EF4-FFF2-40B4-BE49-F238E27FC236}">
                <a16:creationId xmlns:a16="http://schemas.microsoft.com/office/drawing/2014/main" id="{650FF366-ECAD-4B0A-89F8-D5C63A7E4090}"/>
              </a:ext>
            </a:extLst>
          </p:cNvPr>
          <p:cNvSpPr/>
          <p:nvPr/>
        </p:nvSpPr>
        <p:spPr>
          <a:xfrm>
            <a:off x="917576" y="5781333"/>
            <a:ext cx="4663547"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to 2</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Tocilizumab  / no additional treatment</a:t>
            </a:r>
          </a:p>
        </p:txBody>
      </p:sp>
      <p:sp>
        <p:nvSpPr>
          <p:cNvPr id="13" name="Rounded Rectangle 22">
            <a:extLst>
              <a:ext uri="{FF2B5EF4-FFF2-40B4-BE49-F238E27FC236}">
                <a16:creationId xmlns:a16="http://schemas.microsoft.com/office/drawing/2014/main" id="{4F4BED12-7B45-43AA-B6EB-66E0CA6FBAE4}"/>
              </a:ext>
            </a:extLst>
          </p:cNvPr>
          <p:cNvSpPr/>
          <p:nvPr/>
        </p:nvSpPr>
        <p:spPr>
          <a:xfrm>
            <a:off x="6369260" y="5809451"/>
            <a:ext cx="4832483"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Do not proceed to 2</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p:txBody>
      </p:sp>
    </p:spTree>
    <p:extLst>
      <p:ext uri="{BB962C8B-B14F-4D97-AF65-F5344CB8AC3E}">
        <p14:creationId xmlns:p14="http://schemas.microsoft.com/office/powerpoint/2010/main" val="3305276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B77D959-E3F5-4047-BC43-007F252C84E8}"/>
              </a:ext>
            </a:extLst>
          </p:cNvPr>
          <p:cNvSpPr>
            <a:spLocks noGrp="1"/>
          </p:cNvSpPr>
          <p:nvPr>
            <p:ph type="title"/>
          </p:nvPr>
        </p:nvSpPr>
        <p:spPr>
          <a:xfrm>
            <a:off x="130596" y="264309"/>
            <a:ext cx="10515600" cy="704759"/>
          </a:xfrm>
        </p:spPr>
        <p:txBody>
          <a:bodyPr>
            <a:normAutofit/>
          </a:bodyPr>
          <a:lstStyle/>
          <a:p>
            <a:r>
              <a:rPr lang="en-GB" sz="4000" dirty="0"/>
              <a:t>PIMS-TS Scenarios 1-4</a:t>
            </a:r>
          </a:p>
        </p:txBody>
      </p:sp>
      <p:sp>
        <p:nvSpPr>
          <p:cNvPr id="12" name="Rounded Rectangle 11">
            <a:extLst>
              <a:ext uri="{FF2B5EF4-FFF2-40B4-BE49-F238E27FC236}">
                <a16:creationId xmlns:a16="http://schemas.microsoft.com/office/drawing/2014/main" id="{C7ABA4F3-B648-2742-912C-82FE1C60D558}"/>
              </a:ext>
            </a:extLst>
          </p:cNvPr>
          <p:cNvSpPr/>
          <p:nvPr/>
        </p:nvSpPr>
        <p:spPr>
          <a:xfrm>
            <a:off x="726688" y="1678257"/>
            <a:ext cx="10515599" cy="2670718"/>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Patients with severe disease may receive off protocol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or methylprednisolone if the investigator deems this clinically essential</a:t>
            </a:r>
          </a:p>
          <a:p>
            <a:pPr marL="0" marR="0" lvl="0" indent="0" defTabSz="457200" eaLnBrk="1" fontAlgn="auto" latinLnBrk="0" hangingPunct="1">
              <a:lnSpc>
                <a:spcPct val="100000"/>
              </a:lnSpc>
              <a:spcBef>
                <a:spcPts val="0"/>
              </a:spcBef>
              <a:spcAft>
                <a:spcPts val="0"/>
              </a:spcAft>
              <a:buClrTx/>
              <a:buSzTx/>
              <a:buFontTx/>
              <a:buNone/>
              <a:tabLst/>
              <a:defRPr/>
            </a:pPr>
            <a:endParaRPr lang="en-US" sz="2000" b="1" kern="0" dirty="0">
              <a:solidFill>
                <a:prstClr val="white"/>
              </a:solidFill>
              <a:latin typeface="Calibri" panose="020F0502020204030204"/>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Where possible, use 2</a:t>
            </a:r>
            <a:r>
              <a:rPr kumimoji="0" lang="en-US" sz="2000" b="1"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stage interventions instead of off protocol treatments, </a:t>
            </a:r>
            <a:r>
              <a:rPr lang="en-US" sz="2000" b="1" kern="0" dirty="0">
                <a:solidFill>
                  <a:prstClr val="white"/>
                </a:solidFill>
                <a:latin typeface="Calibri" panose="020F0502020204030204"/>
              </a:rPr>
              <a:t>or alternatively convalescent plasma could be used in place of a second dose of </a:t>
            </a:r>
            <a:r>
              <a:rPr lang="en-US" sz="2000" b="1" kern="0" dirty="0" err="1">
                <a:solidFill>
                  <a:prstClr val="white"/>
                </a:solidFill>
                <a:latin typeface="Calibri" panose="020F0502020204030204"/>
              </a:rPr>
              <a:t>IVIg</a:t>
            </a:r>
            <a:endPar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4" name="Rounded Rectangle 13">
            <a:extLst>
              <a:ext uri="{FF2B5EF4-FFF2-40B4-BE49-F238E27FC236}">
                <a16:creationId xmlns:a16="http://schemas.microsoft.com/office/drawing/2014/main" id="{07AACD12-BD56-5E4E-9E87-B81626A2DD3B}"/>
              </a:ext>
            </a:extLst>
          </p:cNvPr>
          <p:cNvSpPr/>
          <p:nvPr/>
        </p:nvSpPr>
        <p:spPr>
          <a:xfrm>
            <a:off x="726687" y="4627755"/>
            <a:ext cx="10515599" cy="1594625"/>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defTabSz="457200" eaLnBrk="1" fontAlgn="auto" latinLnBrk="0" hangingPunct="1">
              <a:lnSpc>
                <a:spcPct val="100000"/>
              </a:lnSpc>
              <a:spcBef>
                <a:spcPts val="0"/>
              </a:spcBef>
              <a:spcAft>
                <a:spcPts val="0"/>
              </a:spcAft>
              <a:buClrTx/>
              <a:buSzTx/>
              <a:buFontTx/>
              <a:buNone/>
              <a:tabLst/>
              <a:defRPr/>
            </a:pPr>
            <a:r>
              <a:rPr lang="en-US" sz="2000" b="1" kern="0" dirty="0">
                <a:solidFill>
                  <a:prstClr val="white"/>
                </a:solidFill>
                <a:latin typeface="Calibri" panose="020F0502020204030204"/>
              </a:rPr>
              <a:t>Use the </a:t>
            </a:r>
            <a:r>
              <a:rPr lang="en-US" sz="2000" b="1" kern="0" dirty="0" err="1">
                <a:solidFill>
                  <a:prstClr val="white"/>
                </a:solidFill>
                <a:latin typeface="Calibri" panose="020F0502020204030204"/>
              </a:rPr>
              <a:t>paediatric</a:t>
            </a:r>
            <a:r>
              <a:rPr lang="en-US" sz="2000" b="1" kern="0" dirty="0">
                <a:solidFill>
                  <a:prstClr val="white"/>
                </a:solidFill>
                <a:latin typeface="Calibri" panose="020F0502020204030204"/>
              </a:rPr>
              <a:t> case report form to record all use of immunomodulation (both on and off protocol)</a:t>
            </a:r>
            <a:endPar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511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err="1"/>
              <a:t>Paediatric</a:t>
            </a:r>
            <a:r>
              <a:rPr lang="en-US" dirty="0"/>
              <a:t> specific medication: Methylprednisolone</a:t>
            </a:r>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p:txBody>
          <a:bodyPr>
            <a:normAutofit/>
          </a:bodyPr>
          <a:lstStyle/>
          <a:p>
            <a:endParaRPr lang="en-US" dirty="0"/>
          </a:p>
          <a:p>
            <a:r>
              <a:rPr lang="en-US" dirty="0"/>
              <a:t>Methylprednisolone 10mg/kg for 3 days</a:t>
            </a:r>
          </a:p>
          <a:p>
            <a:endParaRPr lang="en-US" dirty="0"/>
          </a:p>
          <a:p>
            <a:r>
              <a:rPr lang="en-GB" dirty="0"/>
              <a:t>Additional steroids are not recommended, and weaning is not considered necessary after 3 days of high dose methylprednisolone</a:t>
            </a:r>
          </a:p>
          <a:p>
            <a:endParaRPr lang="en-GB" dirty="0"/>
          </a:p>
          <a:p>
            <a:r>
              <a:rPr lang="en-GB" dirty="0"/>
              <a:t>However, if the attending clinician still deems this clinically necessary, receipt of additional corticosteroids should be listed in the paediatric case report form</a:t>
            </a:r>
          </a:p>
        </p:txBody>
      </p:sp>
    </p:spTree>
    <p:extLst>
      <p:ext uri="{BB962C8B-B14F-4D97-AF65-F5344CB8AC3E}">
        <p14:creationId xmlns:p14="http://schemas.microsoft.com/office/powerpoint/2010/main" val="496663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04385" y="18255"/>
            <a:ext cx="10515600" cy="1325563"/>
          </a:xfrm>
        </p:spPr>
        <p:txBody>
          <a:bodyPr/>
          <a:lstStyle/>
          <a:p>
            <a:r>
              <a:rPr lang="en-GB" dirty="0"/>
              <a:t>Paediatric specific medication: </a:t>
            </a:r>
            <a:r>
              <a:rPr lang="en-GB" dirty="0" err="1"/>
              <a:t>IVIg</a:t>
            </a:r>
            <a:endParaRPr lang="en-GB" dirty="0"/>
          </a:p>
        </p:txBody>
      </p:sp>
      <p:sp>
        <p:nvSpPr>
          <p:cNvPr id="5" name="Content Placeholder 4"/>
          <p:cNvSpPr>
            <a:spLocks noGrp="1"/>
          </p:cNvSpPr>
          <p:nvPr>
            <p:ph idx="1"/>
          </p:nvPr>
        </p:nvSpPr>
        <p:spPr/>
        <p:txBody>
          <a:bodyPr>
            <a:normAutofit lnSpcReduction="10000"/>
          </a:bodyPr>
          <a:lstStyle/>
          <a:p>
            <a:r>
              <a:rPr lang="en-GB" dirty="0">
                <a:solidFill>
                  <a:srgbClr val="000000"/>
                </a:solidFill>
                <a:effectLst/>
                <a:latin typeface="Arial" panose="020B0604020202020204" pitchFamily="34" charset="0"/>
                <a:ea typeface="Calibri" panose="020F0502020204030204" pitchFamily="34" charset="0"/>
              </a:rPr>
              <a:t>Use routine hospital stock (any brands with marketing authorisation)</a:t>
            </a:r>
            <a:endParaRPr lang="en-GB" dirty="0">
              <a:solidFill>
                <a:srgbClr val="000000"/>
              </a:solidFill>
              <a:latin typeface="Calibri" panose="020F0502020204030204" pitchFamily="34" charset="0"/>
              <a:ea typeface="Calibri" panose="020F0502020204030204" pitchFamily="34" charset="0"/>
            </a:endParaRPr>
          </a:p>
          <a:p>
            <a:r>
              <a:rPr lang="en-GB" dirty="0">
                <a:solidFill>
                  <a:srgbClr val="000000"/>
                </a:solidFill>
                <a:effectLst/>
                <a:latin typeface="Arial" panose="020B0604020202020204" pitchFamily="34" charset="0"/>
                <a:ea typeface="Calibri" panose="020F0502020204030204" pitchFamily="34" charset="0"/>
              </a:rPr>
              <a:t>Prior approval not required (as per Kawasaki disease)</a:t>
            </a:r>
            <a:endParaRPr lang="en-GB" dirty="0">
              <a:solidFill>
                <a:srgbClr val="000000"/>
              </a:solidFill>
              <a:latin typeface="Calibri" panose="020F0502020204030204" pitchFamily="34" charset="0"/>
              <a:ea typeface="Calibri" panose="020F0502020204030204" pitchFamily="34" charset="0"/>
            </a:endParaRPr>
          </a:p>
          <a:p>
            <a:r>
              <a:rPr lang="en-GB" dirty="0">
                <a:solidFill>
                  <a:srgbClr val="000000"/>
                </a:solidFill>
                <a:effectLst/>
                <a:latin typeface="Arial" panose="020B0604020202020204" pitchFamily="34" charset="0"/>
                <a:ea typeface="Calibri" panose="020F0502020204030204" pitchFamily="34" charset="0"/>
              </a:rPr>
              <a:t>NHS England has been informed that Trusts usage may increase             (Note: overall usage of IVIg is likely to be reduced due to randomisation)</a:t>
            </a:r>
          </a:p>
          <a:p>
            <a:pPr marL="0" indent="0">
              <a:buNone/>
            </a:pPr>
            <a:endParaRPr lang="en-GB" dirty="0">
              <a:solidFill>
                <a:srgbClr val="000000"/>
              </a:solidFill>
              <a:latin typeface="Arial" panose="020B0604020202020204" pitchFamily="34" charset="0"/>
              <a:ea typeface="Calibri" panose="020F0502020204030204" pitchFamily="34" charset="0"/>
            </a:endParaRPr>
          </a:p>
          <a:p>
            <a:pPr marL="0" indent="0">
              <a:buNone/>
            </a:pPr>
            <a:r>
              <a:rPr lang="en-GB" b="1" dirty="0">
                <a:solidFill>
                  <a:srgbClr val="000000"/>
                </a:solidFill>
                <a:effectLst/>
                <a:latin typeface="Arial" panose="020B0604020202020204" pitchFamily="34" charset="0"/>
                <a:ea typeface="Calibri" panose="020F0502020204030204" pitchFamily="34" charset="0"/>
              </a:rPr>
              <a:t>Pharmacists: </a:t>
            </a:r>
            <a:endParaRPr lang="en-GB" b="1" dirty="0">
              <a:solidFill>
                <a:srgbClr val="000000"/>
              </a:solidFill>
              <a:latin typeface="Calibri" panose="020F0502020204030204" pitchFamily="34" charset="0"/>
              <a:ea typeface="Calibri" panose="020F0502020204030204" pitchFamily="34" charset="0"/>
            </a:endParaRPr>
          </a:p>
          <a:p>
            <a:r>
              <a:rPr lang="en-GB" dirty="0">
                <a:solidFill>
                  <a:srgbClr val="000000"/>
                </a:solidFill>
                <a:effectLst/>
                <a:latin typeface="Arial" panose="020B0604020202020204" pitchFamily="34" charset="0"/>
                <a:ea typeface="Calibri" panose="020F0502020204030204" pitchFamily="34" charset="0"/>
              </a:rPr>
              <a:t>Complete MDASA database (PIMS-TS diagnosis has been added to the database)</a:t>
            </a:r>
            <a:endParaRPr lang="en-GB" dirty="0">
              <a:solidFill>
                <a:srgbClr val="000000"/>
              </a:solidFill>
              <a:latin typeface="Calibri" panose="020F0502020204030204" pitchFamily="34" charset="0"/>
              <a:ea typeface="Calibri" panose="020F0502020204030204" pitchFamily="34" charset="0"/>
            </a:endParaRPr>
          </a:p>
          <a:p>
            <a:r>
              <a:rPr lang="en-GB" dirty="0">
                <a:solidFill>
                  <a:srgbClr val="000000"/>
                </a:solidFill>
                <a:effectLst/>
                <a:latin typeface="Arial" panose="020B0604020202020204" pitchFamily="34" charset="0"/>
                <a:ea typeface="Calibri" panose="020F0502020204030204" pitchFamily="34" charset="0"/>
              </a:rPr>
              <a:t>Reimbursement by NHSE (via normal route)</a:t>
            </a:r>
            <a:endParaRPr lang="en-GB" dirty="0">
              <a:solidFill>
                <a:srgbClr val="000000"/>
              </a:solidFill>
              <a:effectLst/>
              <a:latin typeface="Calibri" panose="020F0502020204030204" pitchFamily="34" charset="0"/>
              <a:ea typeface="Calibri" panose="020F0502020204030204" pitchFamily="34" charset="0"/>
            </a:endParaRPr>
          </a:p>
          <a:p>
            <a:pPr marL="0" indent="0">
              <a:buNone/>
            </a:pPr>
            <a:endParaRPr lang="en-GB" dirty="0"/>
          </a:p>
          <a:p>
            <a:endParaRPr lang="en-GB" dirty="0"/>
          </a:p>
        </p:txBody>
      </p:sp>
    </p:spTree>
    <p:extLst>
      <p:ext uri="{BB962C8B-B14F-4D97-AF65-F5344CB8AC3E}">
        <p14:creationId xmlns:p14="http://schemas.microsoft.com/office/powerpoint/2010/main" val="1063983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 COVID-19 </a:t>
            </a:r>
          </a:p>
        </p:txBody>
      </p:sp>
      <p:sp>
        <p:nvSpPr>
          <p:cNvPr id="3" name="Content Placeholder 2"/>
          <p:cNvSpPr>
            <a:spLocks noGrp="1"/>
          </p:cNvSpPr>
          <p:nvPr>
            <p:ph idx="1"/>
          </p:nvPr>
        </p:nvSpPr>
        <p:spPr>
          <a:xfrm>
            <a:off x="838200" y="1565602"/>
            <a:ext cx="10625254" cy="4986796"/>
          </a:xfrm>
        </p:spPr>
        <p:txBody>
          <a:bodyPr>
            <a:normAutofit fontScale="55000" lnSpcReduction="20000"/>
          </a:bodyPr>
          <a:lstStyle/>
          <a:p>
            <a:r>
              <a:rPr lang="en-GB" sz="4400" dirty="0"/>
              <a:t>The majority of children who develop COVID-19 present with mild symptoms or are asymptomatic.</a:t>
            </a:r>
          </a:p>
          <a:p>
            <a:r>
              <a:rPr lang="en-GB" sz="4400" dirty="0"/>
              <a:t>For the few children that develop severe or life-threatening acute respiratory presentations of COVID-19, a robust evidence base is essential to guide the use of effective treatments and to avoid potential harm</a:t>
            </a:r>
          </a:p>
          <a:p>
            <a:r>
              <a:rPr lang="en-GB" sz="4400" dirty="0"/>
              <a:t>The RECOVERY trial has demonstrated that dexamethasone reduces the risk of death for adults patients requiring oxygen and this has now become standard of care for adults and children and continues to investigate the efficacy of other treatments for patients with COVID-19. </a:t>
            </a:r>
          </a:p>
          <a:p>
            <a:r>
              <a:rPr lang="en-GB" sz="4400" dirty="0">
                <a:hlinkClick r:id="rId3"/>
              </a:rPr>
              <a:t>RCPCH treatment criteria </a:t>
            </a:r>
            <a:r>
              <a:rPr lang="en-GB" sz="4400" dirty="0"/>
              <a:t>should be used to guide the decision about treatment and therefore enrolment into RECOVERY for patients with acute respiratory presentations of COVID-19. (</a:t>
            </a:r>
            <a:r>
              <a:rPr lang="en-GB" sz="4400" dirty="0">
                <a:hlinkClick r:id="rId3"/>
              </a:rPr>
              <a:t>RCPCH guidelines </a:t>
            </a:r>
            <a:r>
              <a:rPr lang="en-GB" sz="4400" dirty="0"/>
              <a:t>are constantly being updated please make sure you are aware of the latest version).</a:t>
            </a:r>
          </a:p>
          <a:p>
            <a:r>
              <a:rPr lang="en-GB" sz="4400" dirty="0"/>
              <a:t>It is anticipated that any child with COVID-19 being considered for treatment (over and above supportive care), should be enrolled in RECOVERY</a:t>
            </a:r>
          </a:p>
        </p:txBody>
      </p:sp>
    </p:spTree>
    <p:extLst>
      <p:ext uri="{BB962C8B-B14F-4D97-AF65-F5344CB8AC3E}">
        <p14:creationId xmlns:p14="http://schemas.microsoft.com/office/powerpoint/2010/main" val="32105295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5F255-73BD-BE4E-90D0-8D2A6658959B}"/>
              </a:ext>
            </a:extLst>
          </p:cNvPr>
          <p:cNvSpPr>
            <a:spLocks noGrp="1"/>
          </p:cNvSpPr>
          <p:nvPr>
            <p:ph type="title"/>
          </p:nvPr>
        </p:nvSpPr>
        <p:spPr/>
        <p:txBody>
          <a:bodyPr/>
          <a:lstStyle/>
          <a:p>
            <a:r>
              <a:rPr lang="en-US" dirty="0"/>
              <a:t>Convalescent plasma</a:t>
            </a:r>
          </a:p>
        </p:txBody>
      </p:sp>
      <p:sp>
        <p:nvSpPr>
          <p:cNvPr id="3" name="Content Placeholder 2">
            <a:extLst>
              <a:ext uri="{FF2B5EF4-FFF2-40B4-BE49-F238E27FC236}">
                <a16:creationId xmlns:a16="http://schemas.microsoft.com/office/drawing/2014/main" id="{9F226957-5A02-F44C-AA59-C2CD10ED2072}"/>
              </a:ext>
            </a:extLst>
          </p:cNvPr>
          <p:cNvSpPr>
            <a:spLocks noGrp="1"/>
          </p:cNvSpPr>
          <p:nvPr>
            <p:ph idx="1"/>
          </p:nvPr>
        </p:nvSpPr>
        <p:spPr/>
        <p:txBody>
          <a:bodyPr>
            <a:normAutofit fontScale="92500" lnSpcReduction="20000"/>
          </a:bodyPr>
          <a:lstStyle/>
          <a:p>
            <a:pPr>
              <a:spcBef>
                <a:spcPts val="1200"/>
              </a:spcBef>
              <a:spcAft>
                <a:spcPts val="1200"/>
              </a:spcAft>
            </a:pPr>
            <a:r>
              <a:rPr lang="en-GB" dirty="0"/>
              <a:t>Individual investigators may choose to randomise neonates, infants and children to convalescent plasma, where it is available in a specific research site and local investigators consider this appropriate for that child. </a:t>
            </a:r>
          </a:p>
          <a:p>
            <a:pPr lvl="1">
              <a:spcAft>
                <a:spcPts val="1200"/>
              </a:spcAft>
            </a:pPr>
            <a:r>
              <a:rPr lang="en-GB" b="1" i="1" dirty="0"/>
              <a:t>Acute respiratory presentation of COVID-19 – </a:t>
            </a:r>
            <a:r>
              <a:rPr lang="en-GB" i="1" dirty="0"/>
              <a:t>likely to be appropriate for randomisation where available</a:t>
            </a:r>
          </a:p>
          <a:p>
            <a:pPr lvl="1"/>
            <a:r>
              <a:rPr lang="en-GB" b="1" i="1" dirty="0"/>
              <a:t>PIMS-TS:</a:t>
            </a:r>
            <a:r>
              <a:rPr lang="en-GB" dirty="0"/>
              <a:t> Convalescent plasma may be used as potential entry to RECOVERY for those children who have received both </a:t>
            </a:r>
            <a:r>
              <a:rPr lang="en-GB" dirty="0" err="1"/>
              <a:t>IVIg</a:t>
            </a:r>
            <a:r>
              <a:rPr lang="en-GB" dirty="0"/>
              <a:t> and high dose methylprednisolone as treatment prior to consideration of entry to RECOVERY</a:t>
            </a:r>
          </a:p>
          <a:p>
            <a:pPr>
              <a:spcBef>
                <a:spcPts val="1800"/>
              </a:spcBef>
            </a:pPr>
            <a:r>
              <a:rPr lang="en-GB" dirty="0"/>
              <a:t>In the FAQ, the scenario table notes ‘caution’. This is because of the potential, but as yet unproven, antibody-mediated contribution to the pathogenesis of PIMS-TS. </a:t>
            </a:r>
          </a:p>
          <a:p>
            <a:pPr>
              <a:spcBef>
                <a:spcPts val="1800"/>
              </a:spcBef>
            </a:pPr>
            <a:r>
              <a:rPr lang="en-GB" dirty="0"/>
              <a:t>No safety concerns have been noted in adult patients received CP to date, however enhanced safety monitoring is in place in adults and children. </a:t>
            </a:r>
          </a:p>
          <a:p>
            <a:pPr lvl="1"/>
            <a:endParaRPr lang="en-GB" dirty="0"/>
          </a:p>
          <a:p>
            <a:endParaRPr lang="en-GB" dirty="0"/>
          </a:p>
          <a:p>
            <a:endParaRPr lang="en-US" dirty="0"/>
          </a:p>
        </p:txBody>
      </p:sp>
    </p:spTree>
    <p:extLst>
      <p:ext uri="{BB962C8B-B14F-4D97-AF65-F5344CB8AC3E}">
        <p14:creationId xmlns:p14="http://schemas.microsoft.com/office/powerpoint/2010/main" val="401374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5F0A0-1885-4CFB-AF0B-CCACA5B6B371}"/>
              </a:ext>
            </a:extLst>
          </p:cNvPr>
          <p:cNvSpPr>
            <a:spLocks noGrp="1"/>
          </p:cNvSpPr>
          <p:nvPr>
            <p:ph type="title"/>
          </p:nvPr>
        </p:nvSpPr>
        <p:spPr/>
        <p:txBody>
          <a:bodyPr/>
          <a:lstStyle/>
          <a:p>
            <a:r>
              <a:rPr lang="en-GB" dirty="0"/>
              <a:t>Infants: &lt;44 weeks corrected GA</a:t>
            </a:r>
          </a:p>
        </p:txBody>
      </p:sp>
      <p:sp>
        <p:nvSpPr>
          <p:cNvPr id="3" name="Content Placeholder 2">
            <a:extLst>
              <a:ext uri="{FF2B5EF4-FFF2-40B4-BE49-F238E27FC236}">
                <a16:creationId xmlns:a16="http://schemas.microsoft.com/office/drawing/2014/main" id="{62CAD9FA-3BB8-4992-B358-983E3A1FED22}"/>
              </a:ext>
            </a:extLst>
          </p:cNvPr>
          <p:cNvSpPr>
            <a:spLocks noGrp="1"/>
          </p:cNvSpPr>
          <p:nvPr>
            <p:ph idx="1"/>
          </p:nvPr>
        </p:nvSpPr>
        <p:spPr/>
        <p:txBody>
          <a:bodyPr>
            <a:normAutofit/>
          </a:bodyPr>
          <a:lstStyle/>
          <a:p>
            <a:r>
              <a:rPr lang="en-GB" sz="3200" dirty="0">
                <a:latin typeface="Calibri" panose="020F0502020204030204" pitchFamily="34" charset="0"/>
                <a:ea typeface="Calibri" panose="020F0502020204030204" pitchFamily="34" charset="0"/>
                <a:cs typeface="Times New Roman" panose="02020603050405020304" pitchFamily="18" charset="0"/>
              </a:rPr>
              <a:t>See neonatal specific training</a:t>
            </a:r>
          </a:p>
          <a:p>
            <a:endParaRPr lang="en-GB" sz="3200" dirty="0">
              <a:latin typeface="Calibri" panose="020F0502020204030204" pitchFamily="34" charset="0"/>
              <a:ea typeface="Calibri" panose="020F0502020204030204" pitchFamily="34" charset="0"/>
              <a:cs typeface="Times New Roman" panose="02020603050405020304" pitchFamily="18" charset="0"/>
            </a:endParaRPr>
          </a:p>
          <a:p>
            <a:r>
              <a:rPr lang="en-GB" sz="3200" dirty="0">
                <a:effectLst/>
                <a:latin typeface="Calibri" panose="020F0502020204030204" pitchFamily="34" charset="0"/>
                <a:ea typeface="Calibri" panose="020F0502020204030204" pitchFamily="34" charset="0"/>
                <a:cs typeface="Times New Roman" panose="02020603050405020304" pitchFamily="18" charset="0"/>
              </a:rPr>
              <a:t>For neonates and infants with a corrected gestational age of &lt; 44 weeks with respiratory COVID phenotype, options for RECOVERY randomisation include </a:t>
            </a:r>
          </a:p>
          <a:p>
            <a:pPr lvl="1"/>
            <a:r>
              <a:rPr lang="en-GB" sz="2800" dirty="0">
                <a:effectLst/>
                <a:latin typeface="Calibri" panose="020F0502020204030204" pitchFamily="34" charset="0"/>
                <a:ea typeface="Calibri" panose="020F0502020204030204" pitchFamily="34" charset="0"/>
                <a:cs typeface="Times New Roman" panose="02020603050405020304" pitchFamily="18" charset="0"/>
              </a:rPr>
              <a:t>Hydrocortisone    </a:t>
            </a:r>
          </a:p>
          <a:p>
            <a:pPr lvl="1"/>
            <a:r>
              <a:rPr lang="en-GB" sz="2800" dirty="0">
                <a:effectLst/>
                <a:latin typeface="Calibri" panose="020F0502020204030204" pitchFamily="34" charset="0"/>
                <a:ea typeface="Calibri" panose="020F0502020204030204" pitchFamily="34" charset="0"/>
                <a:cs typeface="Times New Roman" panose="02020603050405020304" pitchFamily="18" charset="0"/>
              </a:rPr>
              <a:t>Azithromycin</a:t>
            </a:r>
          </a:p>
          <a:p>
            <a:pPr lvl="1"/>
            <a:r>
              <a:rPr lang="en-GB" sz="2800" dirty="0">
                <a:latin typeface="Calibri" panose="020F0502020204030204" pitchFamily="34" charset="0"/>
                <a:ea typeface="Calibri" panose="020F0502020204030204" pitchFamily="34" charset="0"/>
                <a:cs typeface="Times New Roman" panose="02020603050405020304" pitchFamily="18" charset="0"/>
              </a:rPr>
              <a:t>No additional treatment</a:t>
            </a:r>
          </a:p>
          <a:p>
            <a:pPr lvl="1"/>
            <a:r>
              <a:rPr lang="en-GB" sz="2800" dirty="0">
                <a:effectLst/>
                <a:latin typeface="Calibri" panose="020F0502020204030204" pitchFamily="34" charset="0"/>
                <a:ea typeface="Calibri" panose="020F0502020204030204" pitchFamily="34" charset="0"/>
                <a:cs typeface="Times New Roman" panose="02020603050405020304" pitchFamily="18" charset="0"/>
              </a:rPr>
              <a:t>Convalescent</a:t>
            </a:r>
            <a:r>
              <a:rPr lang="en-GB" sz="2800" dirty="0">
                <a:latin typeface="Calibri" panose="020F0502020204030204" pitchFamily="34" charset="0"/>
                <a:ea typeface="Calibri" panose="020F0502020204030204" pitchFamily="34" charset="0"/>
                <a:cs typeface="Times New Roman" panose="02020603050405020304" pitchFamily="18" charset="0"/>
              </a:rPr>
              <a:t> plasma</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23299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639B4-EA48-E242-A563-E0E2F4543687}"/>
              </a:ext>
            </a:extLst>
          </p:cNvPr>
          <p:cNvSpPr>
            <a:spLocks noGrp="1"/>
          </p:cNvSpPr>
          <p:nvPr>
            <p:ph type="title"/>
          </p:nvPr>
        </p:nvSpPr>
        <p:spPr>
          <a:xfrm>
            <a:off x="838200" y="14741"/>
            <a:ext cx="8205439" cy="1325563"/>
          </a:xfrm>
        </p:spPr>
        <p:txBody>
          <a:bodyPr>
            <a:normAutofit/>
          </a:bodyPr>
          <a:lstStyle/>
          <a:p>
            <a:r>
              <a:rPr lang="en-US" dirty="0"/>
              <a:t>Further guidance: Frequently asked questions document</a:t>
            </a:r>
          </a:p>
        </p:txBody>
      </p:sp>
      <p:pic>
        <p:nvPicPr>
          <p:cNvPr id="4" name="Picture 3">
            <a:extLst>
              <a:ext uri="{FF2B5EF4-FFF2-40B4-BE49-F238E27FC236}">
                <a16:creationId xmlns:a16="http://schemas.microsoft.com/office/drawing/2014/main" id="{8C0A2A51-B43D-C548-BDB4-09D92383A7B4}"/>
              </a:ext>
            </a:extLst>
          </p:cNvPr>
          <p:cNvPicPr>
            <a:picLocks noChangeAspect="1"/>
          </p:cNvPicPr>
          <p:nvPr/>
        </p:nvPicPr>
        <p:blipFill>
          <a:blip r:embed="rId2"/>
          <a:stretch>
            <a:fillRect/>
          </a:stretch>
        </p:blipFill>
        <p:spPr>
          <a:xfrm>
            <a:off x="602320" y="2821436"/>
            <a:ext cx="1929006" cy="1827479"/>
          </a:xfrm>
          <a:prstGeom prst="rect">
            <a:avLst/>
          </a:prstGeom>
        </p:spPr>
      </p:pic>
      <p:pic>
        <p:nvPicPr>
          <p:cNvPr id="5" name="Picture 4">
            <a:extLst>
              <a:ext uri="{FF2B5EF4-FFF2-40B4-BE49-F238E27FC236}">
                <a16:creationId xmlns:a16="http://schemas.microsoft.com/office/drawing/2014/main" id="{0855CEB3-02ED-AF47-A139-D472ACB0BCF0}"/>
              </a:ext>
            </a:extLst>
          </p:cNvPr>
          <p:cNvPicPr>
            <a:picLocks noChangeAspect="1"/>
          </p:cNvPicPr>
          <p:nvPr/>
        </p:nvPicPr>
        <p:blipFill>
          <a:blip r:embed="rId3"/>
          <a:stretch>
            <a:fillRect/>
          </a:stretch>
        </p:blipFill>
        <p:spPr>
          <a:xfrm>
            <a:off x="327334" y="1828800"/>
            <a:ext cx="2711450" cy="806450"/>
          </a:xfrm>
          <a:prstGeom prst="rect">
            <a:avLst/>
          </a:prstGeom>
        </p:spPr>
      </p:pic>
      <p:pic>
        <p:nvPicPr>
          <p:cNvPr id="6" name="Picture 5">
            <a:extLst>
              <a:ext uri="{FF2B5EF4-FFF2-40B4-BE49-F238E27FC236}">
                <a16:creationId xmlns:a16="http://schemas.microsoft.com/office/drawing/2014/main" id="{D782DD88-D954-9C41-801A-6B30EEE09A88}"/>
              </a:ext>
            </a:extLst>
          </p:cNvPr>
          <p:cNvPicPr>
            <a:picLocks noChangeAspect="1"/>
          </p:cNvPicPr>
          <p:nvPr/>
        </p:nvPicPr>
        <p:blipFill>
          <a:blip r:embed="rId4"/>
          <a:stretch>
            <a:fillRect/>
          </a:stretch>
        </p:blipFill>
        <p:spPr>
          <a:xfrm>
            <a:off x="486704" y="4835101"/>
            <a:ext cx="2160238" cy="1919707"/>
          </a:xfrm>
          <a:prstGeom prst="rect">
            <a:avLst/>
          </a:prstGeom>
        </p:spPr>
      </p:pic>
      <p:pic>
        <p:nvPicPr>
          <p:cNvPr id="7" name="Picture 6">
            <a:extLst>
              <a:ext uri="{FF2B5EF4-FFF2-40B4-BE49-F238E27FC236}">
                <a16:creationId xmlns:a16="http://schemas.microsoft.com/office/drawing/2014/main" id="{960D8342-61B7-5B4D-8BC9-D8C6C2F9169C}"/>
              </a:ext>
            </a:extLst>
          </p:cNvPr>
          <p:cNvPicPr>
            <a:picLocks noChangeAspect="1"/>
          </p:cNvPicPr>
          <p:nvPr/>
        </p:nvPicPr>
        <p:blipFill>
          <a:blip r:embed="rId5"/>
          <a:stretch>
            <a:fillRect/>
          </a:stretch>
        </p:blipFill>
        <p:spPr>
          <a:xfrm>
            <a:off x="3266099" y="1729843"/>
            <a:ext cx="8439197" cy="4570596"/>
          </a:xfrm>
          <a:prstGeom prst="rect">
            <a:avLst/>
          </a:prstGeom>
        </p:spPr>
      </p:pic>
    </p:spTree>
    <p:extLst>
      <p:ext uri="{BB962C8B-B14F-4D97-AF65-F5344CB8AC3E}">
        <p14:creationId xmlns:p14="http://schemas.microsoft.com/office/powerpoint/2010/main" val="3714398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2CCFA-5455-5E4F-8CC5-1D3854C55ED8}"/>
              </a:ext>
            </a:extLst>
          </p:cNvPr>
          <p:cNvSpPr>
            <a:spLocks noGrp="1"/>
          </p:cNvSpPr>
          <p:nvPr>
            <p:ph type="title"/>
          </p:nvPr>
        </p:nvSpPr>
        <p:spPr/>
        <p:txBody>
          <a:bodyPr/>
          <a:lstStyle/>
          <a:p>
            <a:r>
              <a:rPr lang="en-GB" dirty="0"/>
              <a:t>Background: PIMS-TS</a:t>
            </a:r>
            <a:endParaRPr lang="en-US" dirty="0"/>
          </a:p>
        </p:txBody>
      </p:sp>
      <p:sp>
        <p:nvSpPr>
          <p:cNvPr id="3" name="Content Placeholder 2">
            <a:extLst>
              <a:ext uri="{FF2B5EF4-FFF2-40B4-BE49-F238E27FC236}">
                <a16:creationId xmlns:a16="http://schemas.microsoft.com/office/drawing/2014/main" id="{927D4F75-834A-4E40-9D82-B6ACFDB4B0F6}"/>
              </a:ext>
            </a:extLst>
          </p:cNvPr>
          <p:cNvSpPr>
            <a:spLocks noGrp="1"/>
          </p:cNvSpPr>
          <p:nvPr>
            <p:ph idx="1"/>
          </p:nvPr>
        </p:nvSpPr>
        <p:spPr/>
        <p:txBody>
          <a:bodyPr/>
          <a:lstStyle/>
          <a:p>
            <a:r>
              <a:rPr lang="en-GB" dirty="0"/>
              <a:t>A small proportion of children who are exposed to SARS-CoV2 develop an inflammatory syndrome which has been recently identified and termed </a:t>
            </a:r>
            <a:r>
              <a:rPr lang="en-GB" dirty="0">
                <a:hlinkClick r:id="rId2"/>
              </a:rPr>
              <a:t>Paediatric multisystem inflammatory syndrome temporally associated with SARS-CoV-2 (PIMS-TS). </a:t>
            </a:r>
            <a:endParaRPr lang="en-GB" dirty="0"/>
          </a:p>
          <a:p>
            <a:endParaRPr lang="en-GB" dirty="0"/>
          </a:p>
          <a:p>
            <a:r>
              <a:rPr lang="en-GB" dirty="0"/>
              <a:t>Some of these children will improve with no treatment and others are more unwell and require intensive care and immunomodulation. </a:t>
            </a:r>
          </a:p>
          <a:p>
            <a:endParaRPr lang="en-GB" dirty="0"/>
          </a:p>
          <a:p>
            <a:r>
              <a:rPr lang="en-GB" dirty="0"/>
              <a:t>Children with PIMS-TS are eligible for inclusion in RECOVERY.</a:t>
            </a:r>
          </a:p>
          <a:p>
            <a:endParaRPr lang="en-GB" dirty="0"/>
          </a:p>
          <a:p>
            <a:endParaRPr lang="en-US" dirty="0"/>
          </a:p>
        </p:txBody>
      </p:sp>
    </p:spTree>
    <p:extLst>
      <p:ext uri="{BB962C8B-B14F-4D97-AF65-F5344CB8AC3E}">
        <p14:creationId xmlns:p14="http://schemas.microsoft.com/office/powerpoint/2010/main" val="3950953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09E7-C301-7147-8FBE-0B84B5A85D31}"/>
              </a:ext>
            </a:extLst>
          </p:cNvPr>
          <p:cNvSpPr>
            <a:spLocks noGrp="1"/>
          </p:cNvSpPr>
          <p:nvPr>
            <p:ph type="title"/>
          </p:nvPr>
        </p:nvSpPr>
        <p:spPr>
          <a:xfrm>
            <a:off x="838200" y="14741"/>
            <a:ext cx="8022465" cy="1325563"/>
          </a:xfrm>
        </p:spPr>
        <p:txBody>
          <a:bodyPr/>
          <a:lstStyle/>
          <a:p>
            <a:r>
              <a:rPr lang="en-US" dirty="0"/>
              <a:t>Patient information leaflets and Consent</a:t>
            </a:r>
          </a:p>
        </p:txBody>
      </p:sp>
      <p:sp>
        <p:nvSpPr>
          <p:cNvPr id="3" name="Content Placeholder 2">
            <a:extLst>
              <a:ext uri="{FF2B5EF4-FFF2-40B4-BE49-F238E27FC236}">
                <a16:creationId xmlns:a16="http://schemas.microsoft.com/office/drawing/2014/main" id="{319833C7-D2E9-2B40-A0D8-39AD1D430262}"/>
              </a:ext>
            </a:extLst>
          </p:cNvPr>
          <p:cNvSpPr>
            <a:spLocks noGrp="1"/>
          </p:cNvSpPr>
          <p:nvPr>
            <p:ph idx="1"/>
          </p:nvPr>
        </p:nvSpPr>
        <p:spPr>
          <a:xfrm>
            <a:off x="504201" y="1596884"/>
            <a:ext cx="11177899" cy="4971183"/>
          </a:xfrm>
        </p:spPr>
        <p:txBody>
          <a:bodyPr>
            <a:normAutofit fontScale="92500" lnSpcReduction="20000"/>
          </a:bodyPr>
          <a:lstStyle/>
          <a:p>
            <a:r>
              <a:rPr lang="en-US" sz="2600" dirty="0"/>
              <a:t>Children &lt;10 years of age should be provided with the ‘younger’ children information leaflet and this should be read along with their parent(s) or guardian(s). The parent or guardian should sign the consent form.</a:t>
            </a:r>
          </a:p>
          <a:p>
            <a:endParaRPr lang="en-US" sz="2600" dirty="0"/>
          </a:p>
          <a:p>
            <a:r>
              <a:rPr lang="en-US" sz="2600" dirty="0"/>
              <a:t>Children aged 10-15 years of age should be provided with the relevant information sheet and the child given the opportunity to sign the information sheet to indicate their assent, if they are well enough and signature is possible. The parent / guardian should sign the consent form (or witnessed consent used). </a:t>
            </a:r>
          </a:p>
          <a:p>
            <a:endParaRPr lang="en-US" sz="2600" dirty="0"/>
          </a:p>
          <a:p>
            <a:r>
              <a:rPr lang="en-US" sz="2600" dirty="0"/>
              <a:t>Young people aged &gt;16 years should be provided with the ‘adult’ information sheet  and they should sign the consent form (or witnessed consent used).</a:t>
            </a:r>
          </a:p>
          <a:p>
            <a:endParaRPr lang="en-US" sz="2600" dirty="0"/>
          </a:p>
          <a:p>
            <a:r>
              <a:rPr lang="en-US" sz="2600" dirty="0"/>
              <a:t>Witnessed consent may be obtained over the telephone or web video link if hospital visiting rules or parental infection mean a parent/guardian cannot be physically present.</a:t>
            </a:r>
          </a:p>
          <a:p>
            <a:endParaRPr lang="en-US" dirty="0"/>
          </a:p>
        </p:txBody>
      </p:sp>
    </p:spTree>
    <p:extLst>
      <p:ext uri="{BB962C8B-B14F-4D97-AF65-F5344CB8AC3E}">
        <p14:creationId xmlns:p14="http://schemas.microsoft.com/office/powerpoint/2010/main" val="3470445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369ED-A234-F345-9A98-BB9954D37233}"/>
              </a:ext>
            </a:extLst>
          </p:cNvPr>
          <p:cNvSpPr>
            <a:spLocks noGrp="1"/>
          </p:cNvSpPr>
          <p:nvPr>
            <p:ph type="title"/>
          </p:nvPr>
        </p:nvSpPr>
        <p:spPr/>
        <p:txBody>
          <a:bodyPr/>
          <a:lstStyle/>
          <a:p>
            <a:r>
              <a:rPr lang="en-US" dirty="0"/>
              <a:t>Options for </a:t>
            </a:r>
            <a:r>
              <a:rPr lang="en-US" dirty="0" err="1"/>
              <a:t>Randomisation</a:t>
            </a:r>
            <a:r>
              <a:rPr lang="en-US" dirty="0"/>
              <a:t> </a:t>
            </a:r>
          </a:p>
        </p:txBody>
      </p:sp>
      <p:sp>
        <p:nvSpPr>
          <p:cNvPr id="3" name="Content Placeholder 2">
            <a:extLst>
              <a:ext uri="{FF2B5EF4-FFF2-40B4-BE49-F238E27FC236}">
                <a16:creationId xmlns:a16="http://schemas.microsoft.com/office/drawing/2014/main" id="{93C13D0F-5B72-6B46-8330-FB2D1130CB68}"/>
              </a:ext>
            </a:extLst>
          </p:cNvPr>
          <p:cNvSpPr>
            <a:spLocks noGrp="1"/>
          </p:cNvSpPr>
          <p:nvPr>
            <p:ph idx="1"/>
          </p:nvPr>
        </p:nvSpPr>
        <p:spPr>
          <a:xfrm>
            <a:off x="504201" y="1538868"/>
            <a:ext cx="11177899" cy="4979009"/>
          </a:xfrm>
        </p:spPr>
        <p:txBody>
          <a:bodyPr>
            <a:noAutofit/>
          </a:bodyPr>
          <a:lstStyle/>
          <a:p>
            <a:r>
              <a:rPr lang="en-US" sz="2000" b="1" dirty="0"/>
              <a:t>1</a:t>
            </a:r>
            <a:r>
              <a:rPr lang="en-US" sz="2000" b="1" baseline="30000" dirty="0"/>
              <a:t>st</a:t>
            </a:r>
            <a:r>
              <a:rPr lang="en-US" sz="2000" b="1" dirty="0"/>
              <a:t> stage interventions: </a:t>
            </a:r>
          </a:p>
          <a:p>
            <a:pPr lvl="1"/>
            <a:r>
              <a:rPr lang="en-US" sz="2000" dirty="0" err="1"/>
              <a:t>Randomisation</a:t>
            </a:r>
            <a:r>
              <a:rPr lang="en-US" sz="2000" dirty="0"/>
              <a:t> 1 A:</a:t>
            </a:r>
          </a:p>
          <a:p>
            <a:pPr marL="0" indent="0">
              <a:buNone/>
            </a:pPr>
            <a:r>
              <a:rPr lang="en-US" sz="2000" dirty="0"/>
              <a:t>	No additional treatment</a:t>
            </a:r>
          </a:p>
          <a:p>
            <a:pPr marL="0" indent="0">
              <a:buNone/>
            </a:pPr>
            <a:r>
              <a:rPr lang="en-US" sz="2000" dirty="0"/>
              <a:t>	Azithromycin</a:t>
            </a:r>
          </a:p>
          <a:p>
            <a:pPr marL="0" indent="0">
              <a:buNone/>
            </a:pPr>
            <a:r>
              <a:rPr lang="en-US" sz="2000" dirty="0"/>
              <a:t>	</a:t>
            </a:r>
            <a:r>
              <a:rPr lang="en-US" sz="2000" dirty="0" err="1"/>
              <a:t>IVIg</a:t>
            </a:r>
            <a:endParaRPr lang="en-US" sz="2000" dirty="0"/>
          </a:p>
          <a:p>
            <a:pPr marL="0" indent="0">
              <a:buNone/>
            </a:pPr>
            <a:r>
              <a:rPr lang="en-US" sz="2000" dirty="0"/>
              <a:t>	Methylprednisolone</a:t>
            </a:r>
          </a:p>
          <a:p>
            <a:pPr lvl="1"/>
            <a:r>
              <a:rPr lang="en-US" sz="2000" dirty="0" err="1"/>
              <a:t>Randomisation</a:t>
            </a:r>
            <a:r>
              <a:rPr lang="en-US" sz="2000" dirty="0"/>
              <a:t> 1 B: Optional (can be done with or instead of above interventions)</a:t>
            </a:r>
          </a:p>
          <a:p>
            <a:pPr marL="0" indent="0">
              <a:buNone/>
            </a:pPr>
            <a:r>
              <a:rPr lang="en-US" sz="2000" dirty="0"/>
              <a:t>	No additional treatment</a:t>
            </a:r>
          </a:p>
          <a:p>
            <a:pPr marL="0" indent="0">
              <a:buNone/>
            </a:pPr>
            <a:r>
              <a:rPr lang="en-US" sz="2000" dirty="0"/>
              <a:t>	Convalescent plasma</a:t>
            </a:r>
          </a:p>
          <a:p>
            <a:pPr marL="0" indent="0">
              <a:buNone/>
            </a:pPr>
            <a:endParaRPr lang="en-US" sz="2000" dirty="0"/>
          </a:p>
          <a:p>
            <a:pPr marL="0" indent="0">
              <a:buNone/>
            </a:pPr>
            <a:r>
              <a:rPr lang="en-US" sz="2000" dirty="0"/>
              <a:t>2</a:t>
            </a:r>
            <a:r>
              <a:rPr lang="en-US" sz="2000" baseline="30000" dirty="0"/>
              <a:t>nd</a:t>
            </a:r>
            <a:r>
              <a:rPr lang="en-US" sz="2000" dirty="0"/>
              <a:t> stage interventions: </a:t>
            </a:r>
            <a:r>
              <a:rPr lang="en-US" sz="2000" b="1" dirty="0"/>
              <a:t>only open to children &gt; 1year of age</a:t>
            </a:r>
          </a:p>
          <a:p>
            <a:pPr marL="0" indent="0">
              <a:buNone/>
            </a:pPr>
            <a:r>
              <a:rPr lang="en-US" sz="2000" dirty="0"/>
              <a:t>	No additional treatment</a:t>
            </a:r>
          </a:p>
          <a:p>
            <a:pPr marL="0" indent="0">
              <a:buNone/>
            </a:pPr>
            <a:r>
              <a:rPr lang="en-US" sz="2000" dirty="0"/>
              <a:t>	Tocilizumab	</a:t>
            </a:r>
          </a:p>
        </p:txBody>
      </p:sp>
      <p:pic>
        <p:nvPicPr>
          <p:cNvPr id="4" name="Picture 3">
            <a:extLst>
              <a:ext uri="{FF2B5EF4-FFF2-40B4-BE49-F238E27FC236}">
                <a16:creationId xmlns:a16="http://schemas.microsoft.com/office/drawing/2014/main" id="{FAE4AF97-8096-FD46-834D-E5B3A86711CC}"/>
              </a:ext>
            </a:extLst>
          </p:cNvPr>
          <p:cNvPicPr>
            <a:picLocks noChangeAspect="1"/>
          </p:cNvPicPr>
          <p:nvPr/>
        </p:nvPicPr>
        <p:blipFill>
          <a:blip r:embed="rId3"/>
          <a:stretch>
            <a:fillRect/>
          </a:stretch>
        </p:blipFill>
        <p:spPr>
          <a:xfrm>
            <a:off x="9688587" y="4540704"/>
            <a:ext cx="1993513" cy="1977173"/>
          </a:xfrm>
          <a:prstGeom prst="rect">
            <a:avLst/>
          </a:prstGeom>
        </p:spPr>
      </p:pic>
    </p:spTree>
    <p:extLst>
      <p:ext uri="{BB962C8B-B14F-4D97-AF65-F5344CB8AC3E}">
        <p14:creationId xmlns:p14="http://schemas.microsoft.com/office/powerpoint/2010/main" val="3918219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RECOVERY for PIMS-TS</a:t>
            </a:r>
          </a:p>
        </p:txBody>
      </p:sp>
      <p:sp>
        <p:nvSpPr>
          <p:cNvPr id="3" name="Content Placeholder 2"/>
          <p:cNvSpPr>
            <a:spLocks noGrp="1"/>
          </p:cNvSpPr>
          <p:nvPr>
            <p:ph idx="1"/>
          </p:nvPr>
        </p:nvSpPr>
        <p:spPr>
          <a:xfrm>
            <a:off x="321321" y="1495284"/>
            <a:ext cx="11586199" cy="5169676"/>
          </a:xfrm>
        </p:spPr>
        <p:txBody>
          <a:bodyPr>
            <a:normAutofit fontScale="92500" lnSpcReduction="10000"/>
          </a:bodyPr>
          <a:lstStyle/>
          <a:p>
            <a:pPr marL="0" indent="0">
              <a:buNone/>
            </a:pPr>
            <a:r>
              <a:rPr lang="en-GB" b="1" dirty="0"/>
              <a:t>Aim: compare steroids vs no additional treatment (in presence and absence of IVIg) and IVIg vs no additional (in presence and absence of steroids).</a:t>
            </a:r>
          </a:p>
          <a:p>
            <a:pPr marL="0" indent="0">
              <a:buNone/>
            </a:pPr>
            <a:r>
              <a:rPr lang="en-GB" b="1" dirty="0"/>
              <a:t>This design:</a:t>
            </a:r>
          </a:p>
          <a:p>
            <a:pPr lvl="0"/>
            <a:r>
              <a:rPr lang="en-GB" dirty="0"/>
              <a:t>Allow investigators to use no treatment, IVIg or steroids or as standard care if deemed necessary</a:t>
            </a:r>
          </a:p>
          <a:p>
            <a:pPr lvl="0"/>
            <a:r>
              <a:rPr lang="en-GB" dirty="0"/>
              <a:t>Allow effects of steroids and IVIg to be compared with no additional treatment separately (in presence and absence of other drug)</a:t>
            </a:r>
          </a:p>
          <a:p>
            <a:pPr lvl="0"/>
            <a:r>
              <a:rPr lang="en-GB" dirty="0"/>
              <a:t>Allow wide spectrum of severity to be recruited because some treatment can be guaranteed but not absolutely required</a:t>
            </a:r>
          </a:p>
          <a:p>
            <a:pPr lvl="0"/>
            <a:r>
              <a:rPr lang="en-GB" dirty="0"/>
              <a:t>Second randomisation to tocilizumab is still available. </a:t>
            </a:r>
          </a:p>
          <a:p>
            <a:pPr lvl="0"/>
            <a:r>
              <a:rPr lang="en-GB" dirty="0"/>
              <a:t>Also collects baseline use of steroids/IVIg at second randomisation (although not recommended this is in case clinicians go off-protocol in-between two randomisations)</a:t>
            </a:r>
          </a:p>
        </p:txBody>
      </p:sp>
    </p:spTree>
    <p:extLst>
      <p:ext uri="{BB962C8B-B14F-4D97-AF65-F5344CB8AC3E}">
        <p14:creationId xmlns:p14="http://schemas.microsoft.com/office/powerpoint/2010/main" val="1841015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A4AF6-A299-0E4C-A782-C897117C81CD}"/>
              </a:ext>
            </a:extLst>
          </p:cNvPr>
          <p:cNvSpPr>
            <a:spLocks noGrp="1"/>
          </p:cNvSpPr>
          <p:nvPr>
            <p:ph type="title"/>
          </p:nvPr>
        </p:nvSpPr>
        <p:spPr>
          <a:xfrm>
            <a:off x="838200" y="14741"/>
            <a:ext cx="7937810" cy="1325563"/>
          </a:xfrm>
        </p:spPr>
        <p:txBody>
          <a:bodyPr/>
          <a:lstStyle/>
          <a:p>
            <a:r>
              <a:rPr lang="en-US" dirty="0"/>
              <a:t>Acute respiratory presentation of COIVID-19 scenario</a:t>
            </a:r>
          </a:p>
        </p:txBody>
      </p:sp>
      <p:cxnSp>
        <p:nvCxnSpPr>
          <p:cNvPr id="20" name="Straight Arrow Connector 19">
            <a:extLst>
              <a:ext uri="{FF2B5EF4-FFF2-40B4-BE49-F238E27FC236}">
                <a16:creationId xmlns:a16="http://schemas.microsoft.com/office/drawing/2014/main" id="{E4497741-2797-5C48-984D-C3AE949645EE}"/>
              </a:ext>
            </a:extLst>
          </p:cNvPr>
          <p:cNvCxnSpPr/>
          <p:nvPr/>
        </p:nvCxnSpPr>
        <p:spPr>
          <a:xfrm>
            <a:off x="3423127" y="4548744"/>
            <a:ext cx="0" cy="468000"/>
          </a:xfrm>
          <a:prstGeom prst="straightConnector1">
            <a:avLst/>
          </a:prstGeom>
          <a:noFill/>
          <a:ln w="44450" cap="flat" cmpd="sng" algn="ctr">
            <a:solidFill>
              <a:srgbClr val="4472C4"/>
            </a:solidFill>
            <a:prstDash val="solid"/>
            <a:miter lim="800000"/>
            <a:tailEnd type="triangle"/>
          </a:ln>
          <a:effectLst/>
        </p:spPr>
      </p:cxnSp>
      <p:cxnSp>
        <p:nvCxnSpPr>
          <p:cNvPr id="21" name="Straight Arrow Connector 20">
            <a:extLst>
              <a:ext uri="{FF2B5EF4-FFF2-40B4-BE49-F238E27FC236}">
                <a16:creationId xmlns:a16="http://schemas.microsoft.com/office/drawing/2014/main" id="{07C026BA-150B-AC44-B412-28AF96005A4F}"/>
              </a:ext>
            </a:extLst>
          </p:cNvPr>
          <p:cNvCxnSpPr/>
          <p:nvPr/>
        </p:nvCxnSpPr>
        <p:spPr>
          <a:xfrm>
            <a:off x="6090311" y="3206871"/>
            <a:ext cx="0" cy="468000"/>
          </a:xfrm>
          <a:prstGeom prst="straightConnector1">
            <a:avLst/>
          </a:prstGeom>
          <a:noFill/>
          <a:ln w="50800" cap="flat" cmpd="sng" algn="ctr">
            <a:solidFill>
              <a:srgbClr val="4472C4"/>
            </a:solidFill>
            <a:prstDash val="solid"/>
            <a:miter lim="800000"/>
            <a:tailEnd type="triangle"/>
          </a:ln>
          <a:effectLst/>
        </p:spPr>
      </p:cxnSp>
      <p:sp>
        <p:nvSpPr>
          <p:cNvPr id="23" name="Rounded Rectangle 22">
            <a:extLst>
              <a:ext uri="{FF2B5EF4-FFF2-40B4-BE49-F238E27FC236}">
                <a16:creationId xmlns:a16="http://schemas.microsoft.com/office/drawing/2014/main" id="{00DFAA9A-DA35-9848-9C46-70C05D9440AA}"/>
              </a:ext>
            </a:extLst>
          </p:cNvPr>
          <p:cNvSpPr/>
          <p:nvPr/>
        </p:nvSpPr>
        <p:spPr>
          <a:xfrm>
            <a:off x="832511" y="6116805"/>
            <a:ext cx="5372300"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to 2</a:t>
            </a:r>
            <a:r>
              <a:rPr kumimoji="0" lang="en-US"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Tocilizumab no additional treatment</a:t>
            </a:r>
          </a:p>
        </p:txBody>
      </p:sp>
      <p:sp>
        <p:nvSpPr>
          <p:cNvPr id="24" name="Rounded Rectangle 23">
            <a:extLst>
              <a:ext uri="{FF2B5EF4-FFF2-40B4-BE49-F238E27FC236}">
                <a16:creationId xmlns:a16="http://schemas.microsoft.com/office/drawing/2014/main" id="{D746A394-F16F-2F46-B7D6-36B071313C9D}"/>
              </a:ext>
            </a:extLst>
          </p:cNvPr>
          <p:cNvSpPr/>
          <p:nvPr/>
        </p:nvSpPr>
        <p:spPr>
          <a:xfrm>
            <a:off x="825136" y="2546980"/>
            <a:ext cx="5372299" cy="2231575"/>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prstClr val="white"/>
                </a:solidFill>
                <a:effectLst/>
                <a:uLnTx/>
                <a:uFillTx/>
                <a:latin typeface="Calibri" panose="020F0502020204030204"/>
                <a:ea typeface="+mn-ea"/>
                <a:cs typeface="+mn-cs"/>
              </a:rPr>
              <a:t>Treat according to standard of care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5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1600" b="1" i="0" u="none" strike="noStrike" kern="0" cap="none" spc="0" normalizeH="0" baseline="0" noProof="0" dirty="0">
                <a:ln>
                  <a:noFill/>
                </a:ln>
                <a:solidFill>
                  <a:prstClr val="white"/>
                </a:solidFill>
                <a:effectLst/>
                <a:uLnTx/>
                <a:uFillTx/>
                <a:latin typeface="Calibri" panose="020F0502020204030204"/>
                <a:ea typeface="+mn-ea"/>
                <a:cs typeface="+mn-cs"/>
              </a:rPr>
              <a:t> to 1</a:t>
            </a:r>
            <a:r>
              <a:rPr kumimoji="0" lang="en-US" sz="1600" b="1" i="0" u="none" strike="noStrike" kern="0" cap="none" spc="0" normalizeH="0" baseline="30000" noProof="0" dirty="0">
                <a:ln>
                  <a:noFill/>
                </a:ln>
                <a:solidFill>
                  <a:prstClr val="white"/>
                </a:solidFill>
                <a:effectLst/>
                <a:uLnTx/>
                <a:uFillTx/>
                <a:latin typeface="Calibri" panose="020F0502020204030204"/>
                <a:ea typeface="+mn-ea"/>
                <a:cs typeface="+mn-cs"/>
              </a:rPr>
              <a:t>st</a:t>
            </a:r>
            <a:r>
              <a:rPr kumimoji="0" lang="en-US" sz="1600" b="1"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err="1">
                <a:ln>
                  <a:noFill/>
                </a:ln>
                <a:solidFill>
                  <a:prstClr val="white"/>
                </a:solidFill>
                <a:effectLst/>
                <a:uLnTx/>
                <a:uFillTx/>
                <a:latin typeface="Calibri" panose="020F0502020204030204"/>
                <a:ea typeface="+mn-ea"/>
                <a:cs typeface="+mn-cs"/>
              </a:rPr>
              <a:t>Randomisation</a:t>
            </a:r>
            <a:r>
              <a:rPr kumimoji="0" lang="en-US" sz="1600" b="0" i="0" u="none" strike="noStrike" kern="0" cap="none" spc="0" normalizeH="0" baseline="0" noProof="0" dirty="0">
                <a:ln>
                  <a:noFill/>
                </a:ln>
                <a:solidFill>
                  <a:prstClr val="white"/>
                </a:solidFill>
                <a:effectLst/>
                <a:uLnTx/>
                <a:uFillTx/>
                <a:latin typeface="Calibri" panose="020F0502020204030204"/>
                <a:ea typeface="+mn-ea"/>
                <a:cs typeface="+mn-cs"/>
              </a:rPr>
              <a:t> A:</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Calibri" panose="020F0502020204030204"/>
                <a:ea typeface="+mn-ea"/>
                <a:cs typeface="+mn-cs"/>
              </a:rPr>
              <a:t>	No additional treatment vs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Calibri" panose="020F0502020204030204"/>
                <a:ea typeface="+mn-ea"/>
                <a:cs typeface="+mn-cs"/>
              </a:rPr>
              <a:t>	azithromycin (if no contraindications)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err="1">
                <a:ln>
                  <a:noFill/>
                </a:ln>
                <a:solidFill>
                  <a:prstClr val="white"/>
                </a:solidFill>
                <a:effectLst/>
                <a:uLnTx/>
                <a:uFillTx/>
                <a:latin typeface="Calibri" panose="020F0502020204030204"/>
                <a:ea typeface="+mn-ea"/>
                <a:cs typeface="+mn-cs"/>
              </a:rPr>
              <a:t>Randomisation</a:t>
            </a:r>
            <a:r>
              <a:rPr kumimoji="0" lang="en-US" sz="1600" b="0" i="0" u="none" strike="noStrike" kern="0" cap="none" spc="0" normalizeH="0" baseline="0" noProof="0" dirty="0">
                <a:ln>
                  <a:noFill/>
                </a:ln>
                <a:solidFill>
                  <a:prstClr val="white"/>
                </a:solidFill>
                <a:effectLst/>
                <a:uLnTx/>
                <a:uFillTx/>
                <a:latin typeface="Calibri" panose="020F0502020204030204"/>
                <a:ea typeface="+mn-ea"/>
                <a:cs typeface="+mn-cs"/>
              </a:rPr>
              <a:t> B:</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Calibri" panose="020F0502020204030204"/>
                <a:ea typeface="+mn-ea"/>
                <a:cs typeface="+mn-cs"/>
              </a:rPr>
              <a:t>	No additional treatment vs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Calibri" panose="020F0502020204030204"/>
                <a:ea typeface="+mn-ea"/>
                <a:cs typeface="+mn-cs"/>
              </a:rPr>
              <a:t>	Convalescent plasma</a:t>
            </a:r>
          </a:p>
        </p:txBody>
      </p:sp>
      <p:sp>
        <p:nvSpPr>
          <p:cNvPr id="25" name="Rounded Rectangle 24">
            <a:extLst>
              <a:ext uri="{FF2B5EF4-FFF2-40B4-BE49-F238E27FC236}">
                <a16:creationId xmlns:a16="http://schemas.microsoft.com/office/drawing/2014/main" id="{A605CF71-9501-C04B-B02D-89DB5AE870C7}"/>
              </a:ext>
            </a:extLst>
          </p:cNvPr>
          <p:cNvSpPr/>
          <p:nvPr/>
        </p:nvSpPr>
        <p:spPr>
          <a:xfrm>
            <a:off x="825136" y="4997301"/>
            <a:ext cx="10515569"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Evidence of ongoing fever and inflammation or clinical deterioration? </a:t>
            </a:r>
          </a:p>
        </p:txBody>
      </p:sp>
      <p:sp>
        <p:nvSpPr>
          <p:cNvPr id="26" name="Rounded Rectangle 25">
            <a:extLst>
              <a:ext uri="{FF2B5EF4-FFF2-40B4-BE49-F238E27FC236}">
                <a16:creationId xmlns:a16="http://schemas.microsoft.com/office/drawing/2014/main" id="{A428F532-D1C1-1F46-AC5F-6F4BC926D1B5}"/>
              </a:ext>
            </a:extLst>
          </p:cNvPr>
          <p:cNvSpPr/>
          <p:nvPr/>
        </p:nvSpPr>
        <p:spPr>
          <a:xfrm>
            <a:off x="6625520" y="2546096"/>
            <a:ext cx="5078799" cy="1070770"/>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Not suitable for enrolment into RECOVERY trial</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If clinical deterioration, reassess against RCPCH criteria</a:t>
            </a:r>
          </a:p>
        </p:txBody>
      </p:sp>
      <p:cxnSp>
        <p:nvCxnSpPr>
          <p:cNvPr id="27" name="Straight Arrow Connector 26">
            <a:extLst>
              <a:ext uri="{FF2B5EF4-FFF2-40B4-BE49-F238E27FC236}">
                <a16:creationId xmlns:a16="http://schemas.microsoft.com/office/drawing/2014/main" id="{AF619068-46DC-5D45-97DA-F93D7D7F9CAE}"/>
              </a:ext>
            </a:extLst>
          </p:cNvPr>
          <p:cNvCxnSpPr>
            <a:cxnSpLocks/>
          </p:cNvCxnSpPr>
          <p:nvPr/>
        </p:nvCxnSpPr>
        <p:spPr>
          <a:xfrm>
            <a:off x="3423127" y="1833324"/>
            <a:ext cx="0" cy="720000"/>
          </a:xfrm>
          <a:prstGeom prst="straightConnector1">
            <a:avLst/>
          </a:prstGeom>
          <a:noFill/>
          <a:ln w="41275" cap="flat" cmpd="sng" algn="ctr">
            <a:solidFill>
              <a:srgbClr val="4472C4"/>
            </a:solidFill>
            <a:prstDash val="solid"/>
            <a:miter lim="800000"/>
            <a:tailEnd type="triangle"/>
          </a:ln>
          <a:effectLst/>
        </p:spPr>
      </p:cxnSp>
      <p:sp>
        <p:nvSpPr>
          <p:cNvPr id="28" name="TextBox 27">
            <a:extLst>
              <a:ext uri="{FF2B5EF4-FFF2-40B4-BE49-F238E27FC236}">
                <a16:creationId xmlns:a16="http://schemas.microsoft.com/office/drawing/2014/main" id="{504E8DE3-496B-CE41-BCDA-54A8DD80F981}"/>
              </a:ext>
            </a:extLst>
          </p:cNvPr>
          <p:cNvSpPr txBox="1"/>
          <p:nvPr/>
        </p:nvSpPr>
        <p:spPr>
          <a:xfrm>
            <a:off x="3203377" y="2078318"/>
            <a:ext cx="615816" cy="307777"/>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rPr>
              <a:t>Yes</a:t>
            </a:r>
            <a:endParaRPr kumimoji="0" lang="en-US" sz="1600" b="0" i="0" u="none" strike="noStrike" kern="0" cap="none" spc="0" normalizeH="0" baseline="0" noProof="0" dirty="0">
              <a:ln>
                <a:noFill/>
              </a:ln>
              <a:solidFill>
                <a:prstClr val="black"/>
              </a:solidFill>
              <a:effectLst/>
              <a:uLnTx/>
              <a:uFillTx/>
            </a:endParaRPr>
          </a:p>
        </p:txBody>
      </p:sp>
      <p:cxnSp>
        <p:nvCxnSpPr>
          <p:cNvPr id="29" name="Straight Arrow Connector 28">
            <a:extLst>
              <a:ext uri="{FF2B5EF4-FFF2-40B4-BE49-F238E27FC236}">
                <a16:creationId xmlns:a16="http://schemas.microsoft.com/office/drawing/2014/main" id="{DE2525DA-5A4B-5C44-9FCF-617F41E73010}"/>
              </a:ext>
            </a:extLst>
          </p:cNvPr>
          <p:cNvCxnSpPr>
            <a:cxnSpLocks/>
          </p:cNvCxnSpPr>
          <p:nvPr/>
        </p:nvCxnSpPr>
        <p:spPr>
          <a:xfrm>
            <a:off x="9102469" y="1833324"/>
            <a:ext cx="0" cy="720000"/>
          </a:xfrm>
          <a:prstGeom prst="straightConnector1">
            <a:avLst/>
          </a:prstGeom>
          <a:noFill/>
          <a:ln w="41275" cap="flat" cmpd="sng" algn="ctr">
            <a:solidFill>
              <a:srgbClr val="4472C4"/>
            </a:solidFill>
            <a:prstDash val="solid"/>
            <a:miter lim="800000"/>
            <a:tailEnd type="triangle"/>
          </a:ln>
          <a:effectLst/>
        </p:spPr>
      </p:cxnSp>
      <p:sp>
        <p:nvSpPr>
          <p:cNvPr id="30" name="TextBox 29">
            <a:extLst>
              <a:ext uri="{FF2B5EF4-FFF2-40B4-BE49-F238E27FC236}">
                <a16:creationId xmlns:a16="http://schemas.microsoft.com/office/drawing/2014/main" id="{AD408FB2-AFDC-AA4A-AA2E-3B83011B4726}"/>
              </a:ext>
            </a:extLst>
          </p:cNvPr>
          <p:cNvSpPr txBox="1"/>
          <p:nvPr/>
        </p:nvSpPr>
        <p:spPr>
          <a:xfrm>
            <a:off x="8916248" y="2072608"/>
            <a:ext cx="615816" cy="307777"/>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rPr>
              <a:t>No</a:t>
            </a:r>
            <a:endParaRPr kumimoji="0" lang="en-US" sz="1600" b="0" i="0" u="none" strike="noStrike" kern="0" cap="none" spc="0" normalizeH="0" baseline="0" noProof="0" dirty="0">
              <a:ln>
                <a:noFill/>
              </a:ln>
              <a:solidFill>
                <a:prstClr val="black"/>
              </a:solidFill>
              <a:effectLst/>
              <a:uLnTx/>
              <a:uFillTx/>
            </a:endParaRPr>
          </a:p>
        </p:txBody>
      </p:sp>
      <p:cxnSp>
        <p:nvCxnSpPr>
          <p:cNvPr id="31" name="Straight Arrow Connector 30">
            <a:extLst>
              <a:ext uri="{FF2B5EF4-FFF2-40B4-BE49-F238E27FC236}">
                <a16:creationId xmlns:a16="http://schemas.microsoft.com/office/drawing/2014/main" id="{C9AC2419-70F2-0542-9A10-EC9B2945B6F8}"/>
              </a:ext>
            </a:extLst>
          </p:cNvPr>
          <p:cNvCxnSpPr>
            <a:cxnSpLocks/>
          </p:cNvCxnSpPr>
          <p:nvPr/>
        </p:nvCxnSpPr>
        <p:spPr>
          <a:xfrm>
            <a:off x="3431868" y="5597955"/>
            <a:ext cx="0" cy="534844"/>
          </a:xfrm>
          <a:prstGeom prst="straightConnector1">
            <a:avLst/>
          </a:prstGeom>
          <a:noFill/>
          <a:ln w="44450" cap="flat" cmpd="sng" algn="ctr">
            <a:solidFill>
              <a:srgbClr val="4472C4"/>
            </a:solidFill>
            <a:prstDash val="solid"/>
            <a:miter lim="800000"/>
            <a:tailEnd type="triangle"/>
          </a:ln>
          <a:effectLst/>
        </p:spPr>
      </p:cxnSp>
      <p:sp>
        <p:nvSpPr>
          <p:cNvPr id="32" name="TextBox 31">
            <a:extLst>
              <a:ext uri="{FF2B5EF4-FFF2-40B4-BE49-F238E27FC236}">
                <a16:creationId xmlns:a16="http://schemas.microsoft.com/office/drawing/2014/main" id="{3E3D4773-C836-8E4E-ADA2-A676009CAE7E}"/>
              </a:ext>
            </a:extLst>
          </p:cNvPr>
          <p:cNvSpPr txBox="1"/>
          <p:nvPr/>
        </p:nvSpPr>
        <p:spPr>
          <a:xfrm>
            <a:off x="3248233" y="5706335"/>
            <a:ext cx="615816" cy="276999"/>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rPr>
              <a:t>Yes</a:t>
            </a:r>
          </a:p>
        </p:txBody>
      </p:sp>
      <p:sp>
        <p:nvSpPr>
          <p:cNvPr id="33" name="Rounded Rectangle 32">
            <a:extLst>
              <a:ext uri="{FF2B5EF4-FFF2-40B4-BE49-F238E27FC236}">
                <a16:creationId xmlns:a16="http://schemas.microsoft.com/office/drawing/2014/main" id="{AA3B864F-3635-0247-BBEB-280ADF600E2A}"/>
              </a:ext>
            </a:extLst>
          </p:cNvPr>
          <p:cNvSpPr/>
          <p:nvPr/>
        </p:nvSpPr>
        <p:spPr>
          <a:xfrm>
            <a:off x="6746467" y="6116805"/>
            <a:ext cx="4832483"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Do not proceed to 2</a:t>
            </a:r>
            <a:r>
              <a:rPr kumimoji="0" lang="en-US"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p:txBody>
      </p:sp>
      <p:cxnSp>
        <p:nvCxnSpPr>
          <p:cNvPr id="34" name="Straight Arrow Connector 33">
            <a:extLst>
              <a:ext uri="{FF2B5EF4-FFF2-40B4-BE49-F238E27FC236}">
                <a16:creationId xmlns:a16="http://schemas.microsoft.com/office/drawing/2014/main" id="{96D70C9C-ED2B-8D42-B4AC-BC7DF71E1A49}"/>
              </a:ext>
            </a:extLst>
          </p:cNvPr>
          <p:cNvCxnSpPr>
            <a:cxnSpLocks/>
          </p:cNvCxnSpPr>
          <p:nvPr/>
        </p:nvCxnSpPr>
        <p:spPr>
          <a:xfrm>
            <a:off x="9298901" y="5407990"/>
            <a:ext cx="0" cy="720000"/>
          </a:xfrm>
          <a:prstGeom prst="straightConnector1">
            <a:avLst/>
          </a:prstGeom>
          <a:noFill/>
          <a:ln w="44450" cap="flat" cmpd="sng" algn="ctr">
            <a:solidFill>
              <a:srgbClr val="4472C4"/>
            </a:solidFill>
            <a:prstDash val="solid"/>
            <a:miter lim="800000"/>
            <a:tailEnd type="triangle"/>
          </a:ln>
          <a:effectLst/>
        </p:spPr>
      </p:cxnSp>
      <p:sp>
        <p:nvSpPr>
          <p:cNvPr id="35" name="TextBox 34">
            <a:extLst>
              <a:ext uri="{FF2B5EF4-FFF2-40B4-BE49-F238E27FC236}">
                <a16:creationId xmlns:a16="http://schemas.microsoft.com/office/drawing/2014/main" id="{91551F65-26CB-D84E-A2F4-78C31C281184}"/>
              </a:ext>
            </a:extLst>
          </p:cNvPr>
          <p:cNvSpPr txBox="1"/>
          <p:nvPr/>
        </p:nvSpPr>
        <p:spPr>
          <a:xfrm>
            <a:off x="9102469" y="5706335"/>
            <a:ext cx="615816" cy="307777"/>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rPr>
              <a:t>No</a:t>
            </a:r>
          </a:p>
        </p:txBody>
      </p:sp>
      <p:sp>
        <p:nvSpPr>
          <p:cNvPr id="22" name="Rounded Rectangle 21">
            <a:extLst>
              <a:ext uri="{FF2B5EF4-FFF2-40B4-BE49-F238E27FC236}">
                <a16:creationId xmlns:a16="http://schemas.microsoft.com/office/drawing/2014/main" id="{DBD79EAA-94B6-C24E-8F1E-76F31D78CFA3}"/>
              </a:ext>
            </a:extLst>
          </p:cNvPr>
          <p:cNvSpPr/>
          <p:nvPr/>
        </p:nvSpPr>
        <p:spPr>
          <a:xfrm>
            <a:off x="738811" y="1412327"/>
            <a:ext cx="10703000"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lvl="0" algn="ctr">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Child meets RCPCH criteria for treatment of confirmed or suspected COVID-19 in child with acute </a:t>
            </a:r>
            <a:r>
              <a:rPr kumimoji="0" lang="en-US" b="0" i="0" u="none" strike="noStrike" kern="0" cap="none" spc="0" normalizeH="0" baseline="0" noProof="0">
                <a:ln>
                  <a:noFill/>
                </a:ln>
                <a:solidFill>
                  <a:prstClr val="white"/>
                </a:solidFill>
                <a:effectLst/>
                <a:uLnTx/>
                <a:uFillTx/>
                <a:latin typeface="Calibri" panose="020F0502020204030204"/>
                <a:ea typeface="+mn-ea"/>
                <a:cs typeface="+mn-cs"/>
              </a:rPr>
              <a:t>respiratory </a:t>
            </a:r>
            <a:r>
              <a:rPr kumimoji="0" lang="en-US" b="0" i="0" u="none" strike="noStrike" kern="0" cap="none" spc="0" normalizeH="0" baseline="0" noProof="0" smtClean="0">
                <a:ln>
                  <a:noFill/>
                </a:ln>
                <a:solidFill>
                  <a:prstClr val="white"/>
                </a:solidFill>
                <a:effectLst/>
                <a:uLnTx/>
                <a:uFillTx/>
                <a:latin typeface="Calibri" panose="020F0502020204030204"/>
                <a:ea typeface="+mn-ea"/>
                <a:cs typeface="+mn-cs"/>
              </a:rPr>
              <a:t>presentation </a:t>
            </a:r>
            <a:r>
              <a:rPr lang="en-GB" dirty="0">
                <a:solidFill>
                  <a:schemeClr val="bg1"/>
                </a:solidFill>
              </a:rPr>
              <a:t>(infants and children &gt;44 weeks corrected gestational age)</a:t>
            </a:r>
            <a:endParaRPr kumimoji="0" lang="en-US" b="0" i="0" u="none" strike="noStrike" kern="0" cap="none" spc="0" normalizeH="0" baseline="0" noProof="0" dirty="0">
              <a:ln>
                <a:noFill/>
              </a:ln>
              <a:solidFill>
                <a:schemeClr val="bg1"/>
              </a:solidFill>
              <a:effectLst/>
              <a:uLnTx/>
              <a:uFillTx/>
              <a:latin typeface="Calibri" panose="020F0502020204030204"/>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err="1">
                <a:ln>
                  <a:noFill/>
                </a:ln>
                <a:solidFill>
                  <a:prstClr val="white"/>
                </a:solidFill>
                <a:effectLst/>
                <a:uLnTx/>
                <a:uFillTx/>
                <a:latin typeface="Calibri" panose="020F0502020204030204"/>
                <a:ea typeface="+mn-ea"/>
                <a:cs typeface="+mn-cs"/>
              </a:rPr>
              <a:t>www.rcpch.ac.uk</a:t>
            </a:r>
            <a:r>
              <a:rPr kumimoji="0" lang="en-GB" sz="1100" b="0" i="0" u="none" strike="noStrike" kern="0" cap="none" spc="0" normalizeH="0" baseline="0" noProof="0" dirty="0">
                <a:ln>
                  <a:noFill/>
                </a:ln>
                <a:solidFill>
                  <a:prstClr val="white"/>
                </a:solidFill>
                <a:effectLst/>
                <a:uLnTx/>
                <a:uFillTx/>
                <a:latin typeface="Calibri" panose="020F0502020204030204"/>
                <a:ea typeface="+mn-ea"/>
                <a:cs typeface="+mn-cs"/>
              </a:rPr>
              <a:t>/resources/covid-19-clinical-management-children-admitted-hospital-suspected-covid-19</a:t>
            </a:r>
            <a:endParaRPr kumimoji="0" lang="en-US" sz="16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5307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A56EC42D-AAA1-4823-A3E6-A59FF51AF405}"/>
              </a:ext>
            </a:extLst>
          </p:cNvPr>
          <p:cNvSpPr>
            <a:spLocks noGrp="1"/>
          </p:cNvSpPr>
          <p:nvPr>
            <p:ph type="title"/>
          </p:nvPr>
        </p:nvSpPr>
        <p:spPr>
          <a:xfrm>
            <a:off x="838200" y="14741"/>
            <a:ext cx="10515600" cy="1325563"/>
          </a:xfrm>
        </p:spPr>
        <p:txBody>
          <a:bodyPr/>
          <a:lstStyle/>
          <a:p>
            <a:r>
              <a:rPr lang="en-GB" dirty="0"/>
              <a:t>PIMS-TS Scenarios</a:t>
            </a:r>
          </a:p>
        </p:txBody>
      </p:sp>
      <p:sp>
        <p:nvSpPr>
          <p:cNvPr id="4" name="TextBox 3">
            <a:extLst>
              <a:ext uri="{FF2B5EF4-FFF2-40B4-BE49-F238E27FC236}">
                <a16:creationId xmlns:a16="http://schemas.microsoft.com/office/drawing/2014/main" id="{5961D21D-DECF-49BE-9D8A-C1C81451B8C2}"/>
              </a:ext>
            </a:extLst>
          </p:cNvPr>
          <p:cNvSpPr txBox="1"/>
          <p:nvPr/>
        </p:nvSpPr>
        <p:spPr>
          <a:xfrm>
            <a:off x="2321859" y="5026659"/>
            <a:ext cx="326572" cy="369332"/>
          </a:xfrm>
          <a:prstGeom prst="rect">
            <a:avLst/>
          </a:prstGeom>
          <a:solidFill>
            <a:schemeClr val="bg1"/>
          </a:solidFill>
          <a:ln w="28575">
            <a:solidFill>
              <a:srgbClr val="9E3159"/>
            </a:solidFill>
          </a:ln>
        </p:spPr>
        <p:txBody>
          <a:bodyPr wrap="square" rtlCol="0">
            <a:spAutoFit/>
          </a:bodyPr>
          <a:lstStyle/>
          <a:p>
            <a:r>
              <a:rPr lang="en-GB" b="1" dirty="0">
                <a:solidFill>
                  <a:srgbClr val="9E3159"/>
                </a:solidFill>
              </a:rPr>
              <a:t>1</a:t>
            </a:r>
          </a:p>
        </p:txBody>
      </p:sp>
      <p:sp>
        <p:nvSpPr>
          <p:cNvPr id="5" name="TextBox 4">
            <a:extLst>
              <a:ext uri="{FF2B5EF4-FFF2-40B4-BE49-F238E27FC236}">
                <a16:creationId xmlns:a16="http://schemas.microsoft.com/office/drawing/2014/main" id="{488C6216-2027-443C-816A-562E55FDDABB}"/>
              </a:ext>
            </a:extLst>
          </p:cNvPr>
          <p:cNvSpPr txBox="1"/>
          <p:nvPr/>
        </p:nvSpPr>
        <p:spPr>
          <a:xfrm>
            <a:off x="4720454" y="5026659"/>
            <a:ext cx="326572" cy="369332"/>
          </a:xfrm>
          <a:prstGeom prst="rect">
            <a:avLst/>
          </a:prstGeom>
          <a:solidFill>
            <a:schemeClr val="bg1"/>
          </a:solidFill>
          <a:ln w="28575">
            <a:solidFill>
              <a:srgbClr val="9E3159"/>
            </a:solidFill>
          </a:ln>
        </p:spPr>
        <p:txBody>
          <a:bodyPr wrap="square" rtlCol="0">
            <a:spAutoFit/>
          </a:bodyPr>
          <a:lstStyle/>
          <a:p>
            <a:r>
              <a:rPr lang="en-GB" b="1" dirty="0">
                <a:solidFill>
                  <a:srgbClr val="9E3159"/>
                </a:solidFill>
              </a:rPr>
              <a:t>2</a:t>
            </a:r>
          </a:p>
        </p:txBody>
      </p:sp>
      <p:sp>
        <p:nvSpPr>
          <p:cNvPr id="6" name="TextBox 5">
            <a:extLst>
              <a:ext uri="{FF2B5EF4-FFF2-40B4-BE49-F238E27FC236}">
                <a16:creationId xmlns:a16="http://schemas.microsoft.com/office/drawing/2014/main" id="{4E1BA181-7F45-4F7D-885A-9735019AE75C}"/>
              </a:ext>
            </a:extLst>
          </p:cNvPr>
          <p:cNvSpPr txBox="1"/>
          <p:nvPr/>
        </p:nvSpPr>
        <p:spPr>
          <a:xfrm>
            <a:off x="7119049" y="5026659"/>
            <a:ext cx="326572" cy="369332"/>
          </a:xfrm>
          <a:prstGeom prst="rect">
            <a:avLst/>
          </a:prstGeom>
          <a:solidFill>
            <a:schemeClr val="bg1"/>
          </a:solidFill>
          <a:ln w="28575">
            <a:solidFill>
              <a:srgbClr val="9E3159"/>
            </a:solidFill>
          </a:ln>
        </p:spPr>
        <p:txBody>
          <a:bodyPr wrap="square" rtlCol="0">
            <a:spAutoFit/>
          </a:bodyPr>
          <a:lstStyle/>
          <a:p>
            <a:r>
              <a:rPr lang="en-GB" b="1" dirty="0">
                <a:solidFill>
                  <a:srgbClr val="9E3159"/>
                </a:solidFill>
              </a:rPr>
              <a:t>3</a:t>
            </a:r>
          </a:p>
        </p:txBody>
      </p:sp>
      <p:sp>
        <p:nvSpPr>
          <p:cNvPr id="9" name="TextBox 8">
            <a:extLst>
              <a:ext uri="{FF2B5EF4-FFF2-40B4-BE49-F238E27FC236}">
                <a16:creationId xmlns:a16="http://schemas.microsoft.com/office/drawing/2014/main" id="{E1E8BC0C-FF15-4890-9645-1CA8DA15EAA4}"/>
              </a:ext>
            </a:extLst>
          </p:cNvPr>
          <p:cNvSpPr txBox="1"/>
          <p:nvPr/>
        </p:nvSpPr>
        <p:spPr>
          <a:xfrm>
            <a:off x="9517644" y="5026659"/>
            <a:ext cx="326572" cy="369332"/>
          </a:xfrm>
          <a:prstGeom prst="rect">
            <a:avLst/>
          </a:prstGeom>
          <a:solidFill>
            <a:schemeClr val="bg1"/>
          </a:solidFill>
          <a:ln w="28575">
            <a:solidFill>
              <a:srgbClr val="9E3159"/>
            </a:solidFill>
          </a:ln>
        </p:spPr>
        <p:txBody>
          <a:bodyPr wrap="square" rtlCol="0">
            <a:spAutoFit/>
          </a:bodyPr>
          <a:lstStyle/>
          <a:p>
            <a:r>
              <a:rPr lang="en-GB" b="1" dirty="0">
                <a:solidFill>
                  <a:srgbClr val="9E3159"/>
                </a:solidFill>
              </a:rPr>
              <a:t>4</a:t>
            </a:r>
          </a:p>
        </p:txBody>
      </p:sp>
      <p:sp>
        <p:nvSpPr>
          <p:cNvPr id="32" name="Rounded Rectangle 31">
            <a:extLst>
              <a:ext uri="{FF2B5EF4-FFF2-40B4-BE49-F238E27FC236}">
                <a16:creationId xmlns:a16="http://schemas.microsoft.com/office/drawing/2014/main" id="{6A322BBB-C7F2-444E-8333-23DB23562CBD}"/>
              </a:ext>
            </a:extLst>
          </p:cNvPr>
          <p:cNvSpPr/>
          <p:nvPr/>
        </p:nvSpPr>
        <p:spPr>
          <a:xfrm>
            <a:off x="2321859" y="1645896"/>
            <a:ext cx="7513221" cy="426731"/>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Patient with PIMS-TS enrolled in RECOVERY</a:t>
            </a:r>
          </a:p>
        </p:txBody>
      </p:sp>
      <p:sp>
        <p:nvSpPr>
          <p:cNvPr id="33" name="Rounded Rectangle 32">
            <a:extLst>
              <a:ext uri="{FF2B5EF4-FFF2-40B4-BE49-F238E27FC236}">
                <a16:creationId xmlns:a16="http://schemas.microsoft.com/office/drawing/2014/main" id="{02F3751A-B35F-7D41-916F-B201815B30C0}"/>
              </a:ext>
            </a:extLst>
          </p:cNvPr>
          <p:cNvSpPr/>
          <p:nvPr/>
        </p:nvSpPr>
        <p:spPr>
          <a:xfrm>
            <a:off x="2334318" y="2696287"/>
            <a:ext cx="7509898" cy="426731"/>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Patient received </a:t>
            </a:r>
            <a:r>
              <a:rPr kumimoji="0" lang="en-US" b="0"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or corticosteroids prior to enrolment? </a:t>
            </a:r>
          </a:p>
        </p:txBody>
      </p:sp>
      <p:cxnSp>
        <p:nvCxnSpPr>
          <p:cNvPr id="37" name="Straight Connector 36">
            <a:extLst>
              <a:ext uri="{FF2B5EF4-FFF2-40B4-BE49-F238E27FC236}">
                <a16:creationId xmlns:a16="http://schemas.microsoft.com/office/drawing/2014/main" id="{BDF33287-DD2A-3742-BB11-2E39067CE6AE}"/>
              </a:ext>
            </a:extLst>
          </p:cNvPr>
          <p:cNvCxnSpPr>
            <a:cxnSpLocks/>
          </p:cNvCxnSpPr>
          <p:nvPr/>
        </p:nvCxnSpPr>
        <p:spPr>
          <a:xfrm>
            <a:off x="2485145" y="3656419"/>
            <a:ext cx="7195785" cy="0"/>
          </a:xfrm>
          <a:prstGeom prst="line">
            <a:avLst/>
          </a:prstGeom>
          <a:noFill/>
          <a:ln w="41275" cap="flat" cmpd="sng" algn="ctr">
            <a:solidFill>
              <a:srgbClr val="4472C4"/>
            </a:solidFill>
            <a:prstDash val="solid"/>
            <a:miter lim="800000"/>
          </a:ln>
          <a:effectLst/>
        </p:spPr>
      </p:cxnSp>
      <p:cxnSp>
        <p:nvCxnSpPr>
          <p:cNvPr id="50" name="Straight Arrow Connector 49">
            <a:extLst>
              <a:ext uri="{FF2B5EF4-FFF2-40B4-BE49-F238E27FC236}">
                <a16:creationId xmlns:a16="http://schemas.microsoft.com/office/drawing/2014/main" id="{C22D7D96-B9FF-2D46-AEB2-01120D8B820A}"/>
              </a:ext>
            </a:extLst>
          </p:cNvPr>
          <p:cNvCxnSpPr>
            <a:cxnSpLocks/>
          </p:cNvCxnSpPr>
          <p:nvPr/>
        </p:nvCxnSpPr>
        <p:spPr>
          <a:xfrm>
            <a:off x="9667730" y="3647631"/>
            <a:ext cx="0" cy="1368000"/>
          </a:xfrm>
          <a:prstGeom prst="straightConnector1">
            <a:avLst/>
          </a:prstGeom>
          <a:noFill/>
          <a:ln w="44450" cap="flat" cmpd="sng" algn="ctr">
            <a:solidFill>
              <a:srgbClr val="4472C4"/>
            </a:solidFill>
            <a:prstDash val="solid"/>
            <a:miter lim="800000"/>
            <a:tailEnd type="triangle"/>
          </a:ln>
          <a:effectLst/>
        </p:spPr>
      </p:cxnSp>
      <p:cxnSp>
        <p:nvCxnSpPr>
          <p:cNvPr id="52" name="Straight Arrow Connector 51">
            <a:extLst>
              <a:ext uri="{FF2B5EF4-FFF2-40B4-BE49-F238E27FC236}">
                <a16:creationId xmlns:a16="http://schemas.microsoft.com/office/drawing/2014/main" id="{F5162342-EE31-E546-89EF-9133F9EBFC80}"/>
              </a:ext>
            </a:extLst>
          </p:cNvPr>
          <p:cNvCxnSpPr>
            <a:cxnSpLocks/>
            <a:stCxn id="32" idx="2"/>
          </p:cNvCxnSpPr>
          <p:nvPr/>
        </p:nvCxnSpPr>
        <p:spPr>
          <a:xfrm>
            <a:off x="6078470" y="2072627"/>
            <a:ext cx="17530" cy="623660"/>
          </a:xfrm>
          <a:prstGeom prst="straightConnector1">
            <a:avLst/>
          </a:prstGeom>
          <a:noFill/>
          <a:ln w="28575" cap="flat" cmpd="sng" algn="ctr">
            <a:solidFill>
              <a:srgbClr val="4472C4"/>
            </a:solidFill>
            <a:prstDash val="solid"/>
            <a:miter lim="800000"/>
            <a:tailEnd type="triangle"/>
          </a:ln>
          <a:effectLst/>
        </p:spPr>
      </p:cxnSp>
      <p:cxnSp>
        <p:nvCxnSpPr>
          <p:cNvPr id="54" name="Straight Arrow Connector 53">
            <a:extLst>
              <a:ext uri="{FF2B5EF4-FFF2-40B4-BE49-F238E27FC236}">
                <a16:creationId xmlns:a16="http://schemas.microsoft.com/office/drawing/2014/main" id="{A01F9A92-5B49-BE47-B31D-69D3E144944C}"/>
              </a:ext>
            </a:extLst>
          </p:cNvPr>
          <p:cNvCxnSpPr>
            <a:cxnSpLocks/>
          </p:cNvCxnSpPr>
          <p:nvPr/>
        </p:nvCxnSpPr>
        <p:spPr>
          <a:xfrm>
            <a:off x="6096000" y="3028802"/>
            <a:ext cx="17530" cy="623660"/>
          </a:xfrm>
          <a:prstGeom prst="straightConnector1">
            <a:avLst/>
          </a:prstGeom>
          <a:noFill/>
          <a:ln w="28575" cap="flat" cmpd="sng" algn="ctr">
            <a:solidFill>
              <a:srgbClr val="4472C4"/>
            </a:solidFill>
            <a:prstDash val="solid"/>
            <a:miter lim="800000"/>
            <a:headEnd type="none"/>
            <a:tailEnd type="none"/>
          </a:ln>
          <a:effectLst/>
        </p:spPr>
      </p:cxnSp>
      <p:cxnSp>
        <p:nvCxnSpPr>
          <p:cNvPr id="21" name="Straight Arrow Connector 20">
            <a:extLst>
              <a:ext uri="{FF2B5EF4-FFF2-40B4-BE49-F238E27FC236}">
                <a16:creationId xmlns:a16="http://schemas.microsoft.com/office/drawing/2014/main" id="{7A101EDF-643B-364D-AD4E-1273B0BE79EA}"/>
              </a:ext>
            </a:extLst>
          </p:cNvPr>
          <p:cNvCxnSpPr>
            <a:cxnSpLocks/>
          </p:cNvCxnSpPr>
          <p:nvPr/>
        </p:nvCxnSpPr>
        <p:spPr>
          <a:xfrm>
            <a:off x="7282335" y="3637652"/>
            <a:ext cx="0" cy="1368000"/>
          </a:xfrm>
          <a:prstGeom prst="straightConnector1">
            <a:avLst/>
          </a:prstGeom>
          <a:noFill/>
          <a:ln w="44450" cap="flat" cmpd="sng" algn="ctr">
            <a:solidFill>
              <a:srgbClr val="4472C4"/>
            </a:solidFill>
            <a:prstDash val="solid"/>
            <a:miter lim="800000"/>
            <a:tailEnd type="triangle"/>
          </a:ln>
          <a:effectLst/>
        </p:spPr>
      </p:cxnSp>
      <p:cxnSp>
        <p:nvCxnSpPr>
          <p:cNvPr id="22" name="Straight Arrow Connector 21">
            <a:extLst>
              <a:ext uri="{FF2B5EF4-FFF2-40B4-BE49-F238E27FC236}">
                <a16:creationId xmlns:a16="http://schemas.microsoft.com/office/drawing/2014/main" id="{153D5E20-56F5-6041-9C03-14854618C0C1}"/>
              </a:ext>
            </a:extLst>
          </p:cNvPr>
          <p:cNvCxnSpPr>
            <a:cxnSpLocks/>
          </p:cNvCxnSpPr>
          <p:nvPr/>
        </p:nvCxnSpPr>
        <p:spPr>
          <a:xfrm>
            <a:off x="4883740" y="3637652"/>
            <a:ext cx="0" cy="1368000"/>
          </a:xfrm>
          <a:prstGeom prst="straightConnector1">
            <a:avLst/>
          </a:prstGeom>
          <a:noFill/>
          <a:ln w="44450" cap="flat" cmpd="sng" algn="ctr">
            <a:solidFill>
              <a:srgbClr val="4472C4"/>
            </a:solidFill>
            <a:prstDash val="solid"/>
            <a:miter lim="800000"/>
            <a:tailEnd type="triangle"/>
          </a:ln>
          <a:effectLst/>
        </p:spPr>
      </p:cxnSp>
      <p:cxnSp>
        <p:nvCxnSpPr>
          <p:cNvPr id="23" name="Straight Arrow Connector 22">
            <a:extLst>
              <a:ext uri="{FF2B5EF4-FFF2-40B4-BE49-F238E27FC236}">
                <a16:creationId xmlns:a16="http://schemas.microsoft.com/office/drawing/2014/main" id="{740182CF-2AD5-CE48-A6C3-64F49A4AD774}"/>
              </a:ext>
            </a:extLst>
          </p:cNvPr>
          <p:cNvCxnSpPr>
            <a:cxnSpLocks/>
          </p:cNvCxnSpPr>
          <p:nvPr/>
        </p:nvCxnSpPr>
        <p:spPr>
          <a:xfrm>
            <a:off x="2485145" y="3637652"/>
            <a:ext cx="0" cy="1368000"/>
          </a:xfrm>
          <a:prstGeom prst="straightConnector1">
            <a:avLst/>
          </a:prstGeom>
          <a:noFill/>
          <a:ln w="44450" cap="flat" cmpd="sng" algn="ctr">
            <a:solidFill>
              <a:srgbClr val="4472C4"/>
            </a:solidFill>
            <a:prstDash val="solid"/>
            <a:miter lim="800000"/>
            <a:tailEnd type="triangle"/>
          </a:ln>
          <a:effectLst/>
        </p:spPr>
      </p:cxnSp>
      <p:sp>
        <p:nvSpPr>
          <p:cNvPr id="38" name="TextBox 37">
            <a:extLst>
              <a:ext uri="{FF2B5EF4-FFF2-40B4-BE49-F238E27FC236}">
                <a16:creationId xmlns:a16="http://schemas.microsoft.com/office/drawing/2014/main" id="{1E24B025-E4FC-7642-B9B3-B4183F9C786C}"/>
              </a:ext>
            </a:extLst>
          </p:cNvPr>
          <p:cNvSpPr txBox="1"/>
          <p:nvPr/>
        </p:nvSpPr>
        <p:spPr>
          <a:xfrm>
            <a:off x="2282987" y="3952320"/>
            <a:ext cx="958995" cy="369332"/>
          </a:xfrm>
          <a:prstGeom prst="rect">
            <a:avLst/>
          </a:prstGeom>
          <a:solidFill>
            <a:sysClr val="window" lastClr="FFFFFF"/>
          </a:solid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black"/>
                </a:solidFill>
                <a:effectLst/>
                <a:uLnTx/>
                <a:uFillTx/>
              </a:rPr>
              <a:t>No</a:t>
            </a:r>
            <a:endParaRPr kumimoji="0" lang="en-US" sz="1100" b="0" i="0" u="none" strike="noStrike" kern="0" cap="none" spc="0" normalizeH="0" baseline="0" noProof="0" dirty="0">
              <a:ln>
                <a:noFill/>
              </a:ln>
              <a:solidFill>
                <a:prstClr val="black"/>
              </a:solidFill>
              <a:effectLst/>
              <a:uLnTx/>
              <a:uFillTx/>
            </a:endParaRPr>
          </a:p>
        </p:txBody>
      </p:sp>
      <p:sp>
        <p:nvSpPr>
          <p:cNvPr id="47" name="TextBox 46">
            <a:extLst>
              <a:ext uri="{FF2B5EF4-FFF2-40B4-BE49-F238E27FC236}">
                <a16:creationId xmlns:a16="http://schemas.microsoft.com/office/drawing/2014/main" id="{210D5314-C126-0D4F-8034-4C9A2E92425E}"/>
              </a:ext>
            </a:extLst>
          </p:cNvPr>
          <p:cNvSpPr txBox="1"/>
          <p:nvPr/>
        </p:nvSpPr>
        <p:spPr>
          <a:xfrm>
            <a:off x="4650121" y="3972207"/>
            <a:ext cx="958995" cy="646331"/>
          </a:xfrm>
          <a:prstGeom prst="rect">
            <a:avLst/>
          </a:prstGeom>
          <a:solidFill>
            <a:sysClr val="window" lastClr="FFFFFF"/>
          </a:solid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err="1">
                <a:ln>
                  <a:noFill/>
                </a:ln>
                <a:solidFill>
                  <a:prstClr val="black"/>
                </a:solidFill>
                <a:effectLst/>
                <a:uLnTx/>
                <a:uFillTx/>
              </a:rPr>
              <a:t>IVIg</a:t>
            </a:r>
            <a:r>
              <a:rPr kumimoji="0" lang="en-US" b="0" i="0" u="none" strike="noStrike" kern="0" cap="none" spc="0" normalizeH="0" baseline="0" noProof="0" dirty="0">
                <a:ln>
                  <a:noFill/>
                </a:ln>
                <a:solidFill>
                  <a:prstClr val="black"/>
                </a:solidFill>
                <a:effectLst/>
                <a:uLnTx/>
                <a:uFillTx/>
              </a:rPr>
              <a:t> given</a:t>
            </a:r>
            <a:endParaRPr kumimoji="0" lang="en-US" sz="1100" b="0" i="0" u="none" strike="noStrike" kern="0" cap="none" spc="0" normalizeH="0" baseline="0" noProof="0" dirty="0">
              <a:ln>
                <a:noFill/>
              </a:ln>
              <a:solidFill>
                <a:prstClr val="black"/>
              </a:solidFill>
              <a:effectLst/>
              <a:uLnTx/>
              <a:uFillTx/>
            </a:endParaRPr>
          </a:p>
        </p:txBody>
      </p:sp>
      <p:sp>
        <p:nvSpPr>
          <p:cNvPr id="49" name="TextBox 48">
            <a:extLst>
              <a:ext uri="{FF2B5EF4-FFF2-40B4-BE49-F238E27FC236}">
                <a16:creationId xmlns:a16="http://schemas.microsoft.com/office/drawing/2014/main" id="{0540BA63-911D-AF47-A1B1-A330706496E2}"/>
              </a:ext>
            </a:extLst>
          </p:cNvPr>
          <p:cNvSpPr txBox="1"/>
          <p:nvPr/>
        </p:nvSpPr>
        <p:spPr>
          <a:xfrm>
            <a:off x="6796182" y="3912627"/>
            <a:ext cx="1754522" cy="646331"/>
          </a:xfrm>
          <a:prstGeom prst="rect">
            <a:avLst/>
          </a:prstGeom>
          <a:solidFill>
            <a:sysClr val="window" lastClr="FFFFFF"/>
          </a:solid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black"/>
                </a:solidFill>
                <a:effectLst/>
                <a:uLnTx/>
                <a:uFillTx/>
              </a:rPr>
              <a:t>Corticosteroids given</a:t>
            </a:r>
            <a:endParaRPr kumimoji="0" lang="en-US" sz="1100" b="0" i="0" u="none" strike="noStrike" kern="0" cap="none" spc="0" normalizeH="0" baseline="0" noProof="0" dirty="0">
              <a:ln>
                <a:noFill/>
              </a:ln>
              <a:solidFill>
                <a:prstClr val="black"/>
              </a:solidFill>
              <a:effectLst/>
              <a:uLnTx/>
              <a:uFillTx/>
            </a:endParaRPr>
          </a:p>
        </p:txBody>
      </p:sp>
      <p:sp>
        <p:nvSpPr>
          <p:cNvPr id="51" name="TextBox 50">
            <a:extLst>
              <a:ext uri="{FF2B5EF4-FFF2-40B4-BE49-F238E27FC236}">
                <a16:creationId xmlns:a16="http://schemas.microsoft.com/office/drawing/2014/main" id="{EF3B5621-9F09-3C42-BBF6-86A4C6D48A16}"/>
              </a:ext>
            </a:extLst>
          </p:cNvPr>
          <p:cNvSpPr txBox="1"/>
          <p:nvPr/>
        </p:nvSpPr>
        <p:spPr>
          <a:xfrm>
            <a:off x="9257197" y="3719004"/>
            <a:ext cx="2096603" cy="1015663"/>
          </a:xfrm>
          <a:prstGeom prst="rect">
            <a:avLst/>
          </a:prstGeom>
          <a:solidFill>
            <a:sysClr val="window" lastClr="FFFFFF"/>
          </a:solid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lang="en-US" sz="2000" kern="0" dirty="0" err="1">
                <a:solidFill>
                  <a:prstClr val="black"/>
                </a:solidFill>
              </a:rPr>
              <a:t>IVIg</a:t>
            </a:r>
            <a:r>
              <a:rPr lang="en-US" sz="2000" kern="0" dirty="0">
                <a:solidFill>
                  <a:prstClr val="black"/>
                </a:solidFill>
              </a:rPr>
              <a:t> and corticosteroids given</a:t>
            </a:r>
            <a:endParaRPr kumimoji="0" lang="en-US" sz="20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1140701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2B2C-95E3-A048-BC1E-FBA1868E7479}"/>
              </a:ext>
            </a:extLst>
          </p:cNvPr>
          <p:cNvSpPr>
            <a:spLocks noGrp="1"/>
          </p:cNvSpPr>
          <p:nvPr>
            <p:ph type="title"/>
          </p:nvPr>
        </p:nvSpPr>
        <p:spPr>
          <a:xfrm>
            <a:off x="838200" y="14741"/>
            <a:ext cx="8218118" cy="1325563"/>
          </a:xfrm>
        </p:spPr>
        <p:txBody>
          <a:bodyPr>
            <a:noAutofit/>
          </a:bodyPr>
          <a:lstStyle/>
          <a:p>
            <a:r>
              <a:rPr lang="en-US" sz="3200" dirty="0"/>
              <a:t>Scenario 1: Patient with PIMS-TS who has not received treatment* prior to enrolment </a:t>
            </a:r>
            <a:br>
              <a:rPr lang="en-US" sz="3200" dirty="0"/>
            </a:br>
            <a:r>
              <a:rPr lang="en-US" sz="1800" dirty="0"/>
              <a:t>*IVIg, methylprednisolone or equivalent to ≥ 2mg/kg prednisolone</a:t>
            </a:r>
            <a:endParaRPr lang="en-US" sz="3200" dirty="0"/>
          </a:p>
        </p:txBody>
      </p:sp>
      <p:sp>
        <p:nvSpPr>
          <p:cNvPr id="17" name="Rounded Rectangle 16">
            <a:extLst>
              <a:ext uri="{FF2B5EF4-FFF2-40B4-BE49-F238E27FC236}">
                <a16:creationId xmlns:a16="http://schemas.microsoft.com/office/drawing/2014/main" id="{CD088F29-B742-C94F-ADD2-188FBD1D1528}"/>
              </a:ext>
            </a:extLst>
          </p:cNvPr>
          <p:cNvSpPr/>
          <p:nvPr/>
        </p:nvSpPr>
        <p:spPr>
          <a:xfrm>
            <a:off x="917576" y="1812360"/>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Azithromycin</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should be marked as </a:t>
            </a:r>
            <a:r>
              <a:rPr kumimoji="0" lang="en-GB" sz="2000" b="1"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unsuitable</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for 1</a:t>
            </a:r>
            <a:r>
              <a:rPr kumimoji="0" lang="en-GB" sz="2000" b="0" i="0" u="none" strike="noStrike" kern="0" cap="none" spc="0" normalizeH="0" baseline="30000" noProof="0" dirty="0">
                <a:ln>
                  <a:noFill/>
                </a:ln>
                <a:solidFill>
                  <a:prstClr val="white"/>
                </a:solidFill>
                <a:effectLst/>
                <a:uLnTx/>
                <a:uFillTx/>
                <a:latin typeface="Calibri" panose="020F0502020204030204"/>
                <a:ea typeface="Times New Roman" panose="02020603050405020304" pitchFamily="18" charset="0"/>
                <a:cs typeface="+mn-cs"/>
              </a:rPr>
              <a:t>st</a:t>
            </a:r>
            <a:r>
              <a:rPr kumimoji="0" lang="en-GB" sz="2000" b="0" i="0" u="none" strike="noStrike" kern="0" cap="none" spc="0" normalizeH="0" baseline="0" noProof="0" dirty="0">
                <a:ln>
                  <a:noFill/>
                </a:ln>
                <a:solidFill>
                  <a:prstClr val="white"/>
                </a:solidFill>
                <a:effectLst/>
                <a:uLnTx/>
                <a:uFillTx/>
                <a:latin typeface="Calibri" panose="020F0502020204030204"/>
                <a:ea typeface="Times New Roman" panose="02020603050405020304" pitchFamily="18" charset="0"/>
                <a:cs typeface="+mn-cs"/>
              </a:rPr>
              <a:t> stage intervention</a:t>
            </a:r>
            <a:endParaRPr kumimoji="0" lang="en-GB" sz="2000" b="0" i="0" u="none" strike="noStrike" kern="0" cap="none" spc="0" normalizeH="0" baseline="0" noProof="0" dirty="0">
              <a:ln>
                <a:noFill/>
              </a:ln>
              <a:solidFill>
                <a:prstClr val="white"/>
              </a:solidFill>
              <a:effectLst/>
              <a:uLnTx/>
              <a:uFillTx/>
              <a:latin typeface="Calibri" panose="020F0502020204030204"/>
              <a:ea typeface="Calibri" panose="020F0502020204030204" pitchFamily="34" charset="0"/>
              <a:cs typeface="+mn-cs"/>
            </a:endParaRPr>
          </a:p>
        </p:txBody>
      </p:sp>
      <p:sp>
        <p:nvSpPr>
          <p:cNvPr id="18" name="Rounded Rectangle 17">
            <a:extLst>
              <a:ext uri="{FF2B5EF4-FFF2-40B4-BE49-F238E27FC236}">
                <a16:creationId xmlns:a16="http://schemas.microsoft.com/office/drawing/2014/main" id="{9D528FEE-449F-8C4F-8551-07668C245769}"/>
              </a:ext>
            </a:extLst>
          </p:cNvPr>
          <p:cNvSpPr/>
          <p:nvPr/>
        </p:nvSpPr>
        <p:spPr>
          <a:xfrm>
            <a:off x="917576" y="3002934"/>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vs methylprednisolone vs no additional treatment</a:t>
            </a:r>
          </a:p>
        </p:txBody>
      </p:sp>
      <p:cxnSp>
        <p:nvCxnSpPr>
          <p:cNvPr id="23" name="Straight Arrow Connector 22">
            <a:extLst>
              <a:ext uri="{FF2B5EF4-FFF2-40B4-BE49-F238E27FC236}">
                <a16:creationId xmlns:a16="http://schemas.microsoft.com/office/drawing/2014/main" id="{9FF53DC6-94C3-9343-90E5-C131BA9EA8A9}"/>
              </a:ext>
            </a:extLst>
          </p:cNvPr>
          <p:cNvCxnSpPr/>
          <p:nvPr/>
        </p:nvCxnSpPr>
        <p:spPr>
          <a:xfrm>
            <a:off x="6113930" y="2497749"/>
            <a:ext cx="0" cy="468000"/>
          </a:xfrm>
          <a:prstGeom prst="straightConnector1">
            <a:avLst/>
          </a:prstGeom>
          <a:noFill/>
          <a:ln w="50800" cap="flat" cmpd="sng" algn="ctr">
            <a:solidFill>
              <a:srgbClr val="4472C4"/>
            </a:solidFill>
            <a:prstDash val="solid"/>
            <a:miter lim="800000"/>
            <a:tailEnd type="triangle"/>
          </a:ln>
          <a:effectLst/>
        </p:spPr>
      </p:cxnSp>
    </p:spTree>
    <p:extLst>
      <p:ext uri="{BB962C8B-B14F-4D97-AF65-F5344CB8AC3E}">
        <p14:creationId xmlns:p14="http://schemas.microsoft.com/office/powerpoint/2010/main" val="1159215796"/>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0" ma:contentTypeDescription="Create a new document." ma:contentTypeScope="" ma:versionID="be7b01c1c9d9854398bd08dda007f5bd">
  <xsd:schema xmlns:xsd="http://www.w3.org/2001/XMLSchema" xmlns:xs="http://www.w3.org/2001/XMLSchema" xmlns:p="http://schemas.microsoft.com/office/2006/metadata/properties" xmlns:ns2="137f62fc-0309-469d-96f8-244e1f51aa13" targetNamespace="http://schemas.microsoft.com/office/2006/metadata/properties" ma:root="true" ma:fieldsID="b39352b5c98516622efad58e43a4abc4" ns2:_="">
    <xsd:import namespace="137f62fc-0309-469d-96f8-244e1f51aa1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7F717C-B614-4A20-AEDC-282B43627CA4}"/>
</file>

<file path=customXml/itemProps2.xml><?xml version="1.0" encoding="utf-8"?>
<ds:datastoreItem xmlns:ds="http://schemas.openxmlformats.org/officeDocument/2006/customXml" ds:itemID="{C44961FF-7341-4ADB-80BF-C49709C28155}">
  <ds:schemaRefs>
    <ds:schemaRef ds:uri="http://purl.org/dc/dcmitype/"/>
    <ds:schemaRef ds:uri="http://purl.org/dc/terms/"/>
    <ds:schemaRef ds:uri="http://www.w3.org/XML/1998/namespace"/>
    <ds:schemaRef ds:uri="6a5b09a2-01d5-4a1b-bc34-60f247c83f3d"/>
    <ds:schemaRef ds:uri="http://schemas.microsoft.com/office/2006/documentManagement/types"/>
    <ds:schemaRef ds:uri="http://purl.org/dc/elements/1.1/"/>
    <ds:schemaRef ds:uri="07b64a12-c14a-4a19-9dcb-6351a43e3aea"/>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6B40EB95-C221-4BED-809A-8D2E9A32CC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5737</TotalTime>
  <Words>2246</Words>
  <Application>Microsoft Office PowerPoint</Application>
  <PresentationFormat>Widescreen</PresentationFormat>
  <Paragraphs>214</Paragraphs>
  <Slides>22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Times New Roman</vt:lpstr>
      <vt:lpstr>Office Theme</vt:lpstr>
      <vt:lpstr> Randomised Evaluation of COVID-19 Therapy: the RECOVERY trial</vt:lpstr>
      <vt:lpstr>Background: COVID-19 </vt:lpstr>
      <vt:lpstr>Background: PIMS-TS</vt:lpstr>
      <vt:lpstr>Patient information leaflets and Consent</vt:lpstr>
      <vt:lpstr>Options for Randomisation </vt:lpstr>
      <vt:lpstr>RECOVERY for PIMS-TS</vt:lpstr>
      <vt:lpstr>Acute respiratory presentation of COIVID-19 scenario</vt:lpstr>
      <vt:lpstr>PIMS-TS Scenarios</vt:lpstr>
      <vt:lpstr>Scenario 1: Patient with PIMS-TS who has not received treatment* prior to enrolment  *IVIg, methylprednisolone or equivalent to ≥ 2mg/kg prednisolone</vt:lpstr>
      <vt:lpstr>Scenario 1: Patient with PIMS-TS who has not received treatment* prior to enrolment  *IVIg, methylprednisolone or equivalent to ≥ 2mg/kg prednisolone</vt:lpstr>
      <vt:lpstr>Scenario 2: Patient with PIMS-TS who has already received IVIg prior to enrolment</vt:lpstr>
      <vt:lpstr>Scenario 2: Patient with PIMS-TS who has already received IVIg prior to enrolment</vt:lpstr>
      <vt:lpstr>Scenario 3: Patient with PIMS-TS who has already received methylprednisolone* prior to enrolment  * (or equivalent to  ≥ 2mg/kg prednisolone ) </vt:lpstr>
      <vt:lpstr>Scenario 3: Patient with PIMS-TS who has already received methylprednisolone* prior to enrolment  * (or equivalent to  ≥ 2mg/kg prednisolone ) </vt:lpstr>
      <vt:lpstr>Scenario 4: Patient with PIMS-TS who has already received IVIg AND methylprednisolone* prior to enrolment * (or equivalent to  ≥ 2mg/kg prednisolone ) </vt:lpstr>
      <vt:lpstr>Scenario 4: Patient with PIMS-TS who has already received IVIg AND methylprednisolone* prior to enrolment * (or equivalent to  ≥ 2mg/kg prednisolone ) </vt:lpstr>
      <vt:lpstr>PIMS-TS Scenarios 1-4</vt:lpstr>
      <vt:lpstr>Paediatric specific medication: Methylprednisolone</vt:lpstr>
      <vt:lpstr>Paediatric specific medication: IVIg</vt:lpstr>
      <vt:lpstr>Convalescent plasma</vt:lpstr>
      <vt:lpstr>Infants: &lt;44 weeks corrected GA</vt:lpstr>
      <vt:lpstr>Further guidance: Frequently asked questions document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Richard Haynes</cp:lastModifiedBy>
  <cp:revision>190</cp:revision>
  <cp:lastPrinted>2020-03-18T19:42:16Z</cp:lastPrinted>
  <dcterms:created xsi:type="dcterms:W3CDTF">2020-03-14T13:47:38Z</dcterms:created>
  <dcterms:modified xsi:type="dcterms:W3CDTF">2020-07-23T13:20:13Z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