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5" r:id="rId5"/>
    <p:sldId id="283" r:id="rId6"/>
    <p:sldId id="291" r:id="rId7"/>
    <p:sldId id="338" r:id="rId8"/>
    <p:sldId id="337" r:id="rId9"/>
    <p:sldId id="335" r:id="rId10"/>
    <p:sldId id="265" r:id="rId11"/>
    <p:sldId id="297" r:id="rId12"/>
  </p:sldIdLst>
  <p:sldSz cx="12192000" cy="6858000"/>
  <p:notesSz cx="6881813" cy="9661525"/>
  <p:embeddedFontLst>
    <p:embeddedFont>
      <p:font typeface="Mulish"/>
      <p:regular r:id="rId15"/>
      <p:bold r:id="rId16"/>
      <p:italic r:id="rId17"/>
      <p:boldItalic r:id="rId18"/>
    </p:embeddedFont>
  </p:embeddedFontLst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3C61"/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4123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25079-B1FA-462E-A452-44298198BC44}" type="datetimeFigureOut">
              <a:rPr lang="en-GB" smtClean="0"/>
              <a:t>23/12/2024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41346-2048-4300-8804-594020DACEF8}" type="slidenum">
              <a:rPr lang="en-GB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0861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DDD77-45DE-4CF9-BE95-0F75365973B6}" type="datetimeFigureOut">
              <a:rPr lang="en-GB" smtClean="0"/>
              <a:t>23/12/2024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4513" y="1208088"/>
            <a:ext cx="5794375" cy="3260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649788"/>
            <a:ext cx="5505450" cy="3803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0176D-839C-4CD8-8803-4392F3BD4A69}" type="slidenum">
              <a:rPr lang="en-GB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20151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8666F-4CDE-4600-89E4-4EAAC1D2ACB4}" type="slidenum">
              <a:rPr lang="en-US" smtClean="0"/>
              <a:t>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4190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2"/>
          <a:stretch/>
        </p:blipFill>
        <p:spPr>
          <a:xfrm>
            <a:off x="8988821" y="314352"/>
            <a:ext cx="288036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2"/>
          <a:stretch/>
        </p:blipFill>
        <p:spPr>
          <a:xfrm>
            <a:off x="8988821" y="314352"/>
            <a:ext cx="288036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37451"/>
            <a:ext cx="9144000" cy="1158033"/>
          </a:xfrm>
        </p:spPr>
        <p:txBody>
          <a:bodyPr>
            <a:noAutofit/>
          </a:bodyPr>
          <a:lstStyle/>
          <a:p>
            <a:br/>
            <a:r>
              <a:rPr lang="pt-PT" dirty="0">
                <a:solidFill>
                  <a:srgbClr val="9E3159"/>
                </a:solidFill>
                <a:latin typeface="+mn-lt"/>
              </a:rPr>
              <a:t>O ensaio RECOVERY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35476"/>
            <a:ext cx="9144000" cy="1655762"/>
          </a:xfrm>
        </p:spPr>
        <p:txBody>
          <a:bodyPr>
            <a:normAutofit/>
          </a:bodyPr>
          <a:lstStyle/>
          <a:p>
            <a:r>
              <a:rPr lang="pt-PT" sz="3200" b="1" dirty="0"/>
              <a:t>Contexto e visão geral do ensaio</a:t>
            </a:r>
          </a:p>
          <a:p>
            <a:endParaRPr lang="pt-PT" sz="2800" b="1" dirty="0"/>
          </a:p>
          <a:p>
            <a:r>
              <a:rPr lang="pt-PT" sz="2000" b="1">
                <a:solidFill>
                  <a:schemeClr val="bg1">
                    <a:lumMod val="50000"/>
                  </a:schemeClr>
                </a:solidFill>
              </a:rPr>
              <a:t>V4.0 </a:t>
            </a:r>
            <a:r>
              <a:rPr lang="pt-PT" sz="2000" b="1" dirty="0">
                <a:solidFill>
                  <a:schemeClr val="bg1">
                    <a:lumMod val="50000"/>
                  </a:schemeClr>
                </a:solidFill>
              </a:rPr>
              <a:t>03/12/2024</a:t>
            </a:r>
          </a:p>
          <a:p>
            <a:endParaRPr lang="pt-PT" sz="1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pt-PT"/>
              <a:t>Contexto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56" y="1572004"/>
            <a:ext cx="10957208" cy="4580078"/>
          </a:xfrm>
        </p:spPr>
        <p:txBody>
          <a:bodyPr>
            <a:normAutofit lnSpcReduction="10000"/>
          </a:bodyPr>
          <a:lstStyle/>
          <a:p>
            <a:r>
              <a:rPr lang="pt-PT" sz="2400" dirty="0"/>
              <a:t>A pandemia de SARS-CoV-2 causou cerca de 20 milhões de mortes e  uma disrupção global, mas agora entrou para uma fase endémica</a:t>
            </a:r>
          </a:p>
          <a:p>
            <a:pPr marL="0" indent="0">
              <a:buNone/>
            </a:pPr>
            <a:endParaRPr lang="pt-PT" sz="2400" dirty="0"/>
          </a:p>
          <a:p>
            <a:r>
              <a:rPr lang="pt-PT" sz="2400" dirty="0"/>
              <a:t>O tratamento da COVID-19 progrediu rapidamente devido à avaliação rigorosa de potenciais terapias em grandes ensaios clínicos randomizados </a:t>
            </a:r>
          </a:p>
          <a:p>
            <a:pPr marL="0" indent="0">
              <a:buNone/>
            </a:pPr>
            <a:endParaRPr lang="pt-PT" sz="2400" dirty="0"/>
          </a:p>
          <a:p>
            <a:r>
              <a:rPr lang="pt-BR" sz="2400" dirty="0"/>
              <a:t>Atualmente, sabemos mais sobre o tratamento da pneumonia causada por COVID-19 do que sobre a influenza ou a pneumonia bacteriana</a:t>
            </a:r>
          </a:p>
          <a:p>
            <a:endParaRPr lang="pt-PT" sz="2400" dirty="0"/>
          </a:p>
          <a:p>
            <a:r>
              <a:rPr lang="pt-BR" sz="2400" dirty="0"/>
              <a:t>A pneumonia relacionada com vários agentes patogénicos continua a ser uma das principais causas de hospitalização e morte em todo o mundo (cerca de 2,5 milhões de mortes por ano)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71472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91" y="1464680"/>
            <a:ext cx="11966899" cy="5073279"/>
          </a:xfrm>
        </p:spPr>
        <p:txBody>
          <a:bodyPr>
            <a:noAutofit/>
          </a:bodyPr>
          <a:lstStyle/>
          <a:p>
            <a:r>
              <a:rPr lang="pt-PT" sz="2400" dirty="0"/>
              <a:t>O RECOVERY tem sido, de longe, o maior ensaio clínico de tratamento da COVID-19, recrutando cerca de 50 000 pacientes hospitalizados</a:t>
            </a:r>
          </a:p>
          <a:p>
            <a:pPr>
              <a:spcBef>
                <a:spcPts val="1800"/>
              </a:spcBef>
            </a:pPr>
            <a:r>
              <a:rPr lang="pt-PT" sz="2400" dirty="0"/>
              <a:t>Demonstrou a necessidade de grandes ensaios colaborativos para identificar ou excluir efeitos de tratamento úteis</a:t>
            </a:r>
          </a:p>
          <a:p>
            <a:pPr>
              <a:spcBef>
                <a:spcPts val="1800"/>
              </a:spcBef>
            </a:pPr>
            <a:r>
              <a:rPr lang="pt-PT" sz="2400" dirty="0"/>
              <a:t>O ensaio avaliou &gt;12 tratamentos para a COVID-19, mostrando que:</a:t>
            </a:r>
          </a:p>
          <a:p>
            <a:pPr lvl="1">
              <a:spcBef>
                <a:spcPts val="600"/>
              </a:spcBef>
            </a:pPr>
            <a:r>
              <a:rPr lang="pt-PT" sz="2000" dirty="0"/>
              <a:t>Corticosteroides, inibidores da IL-6, inibidores da JAK e anticorpos monoclonais neutralizantes são eficazes (em combinação reduzindo o risco de morte em quase metade).</a:t>
            </a:r>
          </a:p>
          <a:p>
            <a:pPr lvl="1">
              <a:spcBef>
                <a:spcPts val="600"/>
              </a:spcBef>
            </a:pPr>
            <a:r>
              <a:rPr lang="pt-PT" sz="2000" dirty="0"/>
              <a:t>Mas, muitos tratamentos amplamente utilizados não tiveram qualquer efeito relevante (por exemplo, hidroxicloroquina, lopinavir, azitromicina e plasma convalescente)</a:t>
            </a:r>
            <a:endParaRPr lang="pt-PT" sz="800" dirty="0"/>
          </a:p>
          <a:p>
            <a:pPr>
              <a:spcBef>
                <a:spcPts val="1800"/>
              </a:spcBef>
            </a:pPr>
            <a:r>
              <a:rPr lang="pt-PT" sz="2400" dirty="0"/>
              <a:t>O RECOVERY evoluiu agora para um ensaio de plataforma que avalia tratamentos para outras causas de pneumonia, incluindo gripe e presumível pneumonia bacteriana adquirida na comunidade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pt-PT"/>
              <a:t>Contexto</a:t>
            </a:r>
          </a:p>
        </p:txBody>
      </p:sp>
    </p:spTree>
    <p:extLst>
      <p:ext uri="{BB962C8B-B14F-4D97-AF65-F5344CB8AC3E}">
        <p14:creationId xmlns:p14="http://schemas.microsoft.com/office/powerpoint/2010/main" val="126379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map of the world with different countries/regions&#10;&#10;Description automatically generated">
            <a:extLst>
              <a:ext uri="{FF2B5EF4-FFF2-40B4-BE49-F238E27FC236}">
                <a16:creationId xmlns:a16="http://schemas.microsoft.com/office/drawing/2014/main" id="{0883BFAB-C1F5-BB43-0FCC-CDE2F6B54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5522" y="1493078"/>
            <a:ext cx="5586478" cy="42777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779AC7-291A-8C42-A422-00FE33014EF3}"/>
              </a:ext>
            </a:extLst>
          </p:cNvPr>
          <p:cNvSpPr txBox="1"/>
          <p:nvPr/>
        </p:nvSpPr>
        <p:spPr>
          <a:xfrm>
            <a:off x="498397" y="305317"/>
            <a:ext cx="11484952" cy="676947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r>
              <a:rPr lang="pt-PT" sz="3600" b="1" dirty="0">
                <a:solidFill>
                  <a:schemeClr val="bg1"/>
                </a:solidFill>
                <a:latin typeface="Mulish" pitchFamily="2" charset="0"/>
              </a:rPr>
              <a:t>O ensaio RECOVERY</a:t>
            </a:r>
            <a:endParaRPr lang="pt-PT" sz="3600" dirty="0">
              <a:solidFill>
                <a:schemeClr val="bg1"/>
              </a:solidFill>
              <a:latin typeface="Mulish" pitchFamily="2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E0B38A-BB59-C443-AA30-C585D14D5932}"/>
              </a:ext>
            </a:extLst>
          </p:cNvPr>
          <p:cNvSpPr txBox="1"/>
          <p:nvPr/>
        </p:nvSpPr>
        <p:spPr>
          <a:xfrm>
            <a:off x="115146" y="1592065"/>
            <a:ext cx="6918114" cy="3446936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pt-PT" sz="2400" dirty="0">
                <a:latin typeface="+mn-lt"/>
              </a:rPr>
              <a:t>Ensaio randomizado, aberto, em plataforma para pacientes hospitalizados com pneumonia</a:t>
            </a:r>
          </a:p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pt-PT" sz="2400" dirty="0">
                <a:latin typeface="+mn-lt"/>
              </a:rPr>
              <a:t>Começou no Reino Unido, e agora está presente em 10 países</a:t>
            </a:r>
          </a:p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pt-PT" sz="2400" b="1" dirty="0"/>
              <a:t>Design simplificado</a:t>
            </a:r>
            <a:r>
              <a:rPr lang="pt-PT" sz="2400" dirty="0"/>
              <a:t> - os procedimentos do ensaio e os critérios de elegibilidade são simples </a:t>
            </a:r>
            <a:r>
              <a:rPr lang="pt-BR" sz="2400" dirty="0"/>
              <a:t>para reduzir a carga sobre o pessoal hospitalar e permitir o recrutamento de um grande número de pacientes.</a:t>
            </a:r>
            <a:endParaRPr lang="pt-PT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138425" y="6524357"/>
            <a:ext cx="205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600" dirty="0">
                <a:latin typeface="+mn-lt"/>
              </a:rPr>
              <a:t>www.recoverytrial.net</a:t>
            </a:r>
          </a:p>
        </p:txBody>
      </p:sp>
      <p:sp>
        <p:nvSpPr>
          <p:cNvPr id="555" name="TextBox 554">
            <a:extLst>
              <a:ext uri="{FF2B5EF4-FFF2-40B4-BE49-F238E27FC236}">
                <a16:creationId xmlns:a16="http://schemas.microsoft.com/office/drawing/2014/main" id="{B7E0B38A-BB59-C443-AA30-C585D14D5932}"/>
              </a:ext>
            </a:extLst>
          </p:cNvPr>
          <p:cNvSpPr txBox="1"/>
          <p:nvPr/>
        </p:nvSpPr>
        <p:spPr>
          <a:xfrm>
            <a:off x="115146" y="4847136"/>
            <a:ext cx="10422939" cy="2015775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pPr>
              <a:lnSpc>
                <a:spcPct val="150000"/>
              </a:lnSpc>
              <a:buClr>
                <a:srgbClr val="9E3159"/>
              </a:buClr>
            </a:pPr>
            <a:endParaRPr lang="pt-PT" sz="1000" dirty="0">
              <a:latin typeface="+mn-lt"/>
            </a:endParaRPr>
          </a:p>
          <a:p>
            <a:pPr marL="457200" indent="-457200" defTabSz="831850">
              <a:lnSpc>
                <a:spcPct val="150000"/>
              </a:lnSpc>
              <a:buClr>
                <a:srgbClr val="9E3159"/>
              </a:buClr>
              <a:buFont typeface="Wingdings" panose="05000000000000000000" pitchFamily="2" charset="2"/>
              <a:buChar char="§"/>
              <a:tabLst>
                <a:tab pos="3228975" algn="l"/>
              </a:tabLst>
            </a:pPr>
            <a:r>
              <a:rPr lang="pt-PT" sz="2400" dirty="0">
                <a:latin typeface="+mn-lt"/>
              </a:rPr>
              <a:t>Resultados primários: </a:t>
            </a:r>
            <a:r>
              <a:rPr lang="en-US" sz="2400" dirty="0">
                <a:latin typeface="+mn-lt"/>
              </a:rPr>
              <a:t>			</a:t>
            </a:r>
            <a:r>
              <a:rPr lang="pt-PT" sz="2400" dirty="0">
                <a:latin typeface="+mn-lt"/>
              </a:rPr>
              <a:t>Mortalidade por todas as causas </a:t>
            </a:r>
            <a:r>
              <a:rPr lang="pt-PT" sz="2400" dirty="0"/>
              <a:t>em 28 dias</a:t>
            </a:r>
            <a:endParaRPr lang="pt-PT" sz="2400" dirty="0">
              <a:latin typeface="+mn-lt"/>
            </a:endParaRPr>
          </a:p>
          <a:p>
            <a:pPr marL="450850" indent="-450850" defTabSz="83185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pt-PT" sz="2400" dirty="0">
                <a:latin typeface="+mn-lt"/>
              </a:rPr>
              <a:t>Resultados secundários:</a:t>
            </a:r>
            <a:r>
              <a:rPr lang="en-US" sz="2400" dirty="0">
                <a:latin typeface="+mn-lt"/>
              </a:rPr>
              <a:t>	</a:t>
            </a:r>
            <a:r>
              <a:rPr lang="pt-PT" sz="2400" dirty="0">
                <a:latin typeface="+mn-lt"/>
              </a:rPr>
              <a:t>i) Progressão para ventilação/morte</a:t>
            </a:r>
          </a:p>
          <a:p>
            <a:pPr defTabSz="831850">
              <a:buClr>
                <a:srgbClr val="9E3159"/>
              </a:buClr>
            </a:pPr>
            <a:r>
              <a:rPr lang="en-US" sz="2400" dirty="0">
                <a:latin typeface="+mn-lt"/>
              </a:rPr>
              <a:t>					</a:t>
            </a:r>
            <a:r>
              <a:rPr lang="pt-PT" sz="2400" dirty="0" err="1">
                <a:latin typeface="+mn-lt"/>
              </a:rPr>
              <a:t>ii</a:t>
            </a:r>
            <a:r>
              <a:rPr lang="pt-PT" sz="2400" dirty="0">
                <a:latin typeface="+mn-lt"/>
              </a:rPr>
              <a:t>) Tempo até à alta hospitalar </a:t>
            </a:r>
          </a:p>
          <a:p>
            <a:pPr defTabSz="831850">
              <a:buClr>
                <a:srgbClr val="9E3159"/>
              </a:buClr>
            </a:pPr>
            <a:r>
              <a:rPr lang="en-US" dirty="0"/>
              <a:t>				</a:t>
            </a:r>
            <a:r>
              <a:rPr lang="pt-PT" dirty="0"/>
              <a:t>    	</a:t>
            </a:r>
            <a:r>
              <a:rPr lang="pt-PT" sz="2400" dirty="0">
                <a:latin typeface="+mn-lt"/>
              </a:rPr>
              <a:t>(co-primário para a gripe) </a:t>
            </a:r>
          </a:p>
        </p:txBody>
      </p:sp>
    </p:spTree>
    <p:extLst>
      <p:ext uri="{BB962C8B-B14F-4D97-AF65-F5344CB8AC3E}">
        <p14:creationId xmlns:p14="http://schemas.microsoft.com/office/powerpoint/2010/main" val="322207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7937" y="0"/>
            <a:ext cx="10515600" cy="1325563"/>
          </a:xfrm>
        </p:spPr>
        <p:txBody>
          <a:bodyPr>
            <a:normAutofit/>
          </a:bodyPr>
          <a:lstStyle/>
          <a:p>
            <a:r>
              <a:rPr lang="pt-PT" sz="4000" dirty="0"/>
              <a:t>Elegibilidade do núcleo RECOVERY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289" y="1379995"/>
            <a:ext cx="12089421" cy="4786662"/>
          </a:xfr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pt-PT" sz="2000" dirty="0"/>
              <a:t>Hospitalizado</a:t>
            </a:r>
            <a:endParaRPr lang="pt-PT" sz="700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pt-PT" sz="2000" dirty="0"/>
              <a:t>Síndrome de pneumonia, por exemplo,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pt-PT" sz="1800" dirty="0"/>
              <a:t>Sintomas típicos de uma nova infeção do trato respiratório (tosse,dificuldade em respirar febre, etc.); e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pt-PT" sz="1800" dirty="0"/>
              <a:t>Evidência objetiva de doença pulmonar aguda (por exemplo, alterações em radiografia/TAC/ecografia, hipoxia ou exame clínico); e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pt-PT" sz="1800" dirty="0"/>
              <a:t>Causas alternativas consideradas improváveis ou excluídas (por exemplo, insuficiência cardíaca)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pt-PT" sz="1800" i="1" dirty="0"/>
              <a:t>No entanto, o diagnóstico é clínico, segundo a opinião do médico responsável (estes critérios servem apenas de guia)</a:t>
            </a:r>
            <a:endParaRPr lang="pt-PT" sz="700" i="1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pt-PT" sz="2000" dirty="0"/>
              <a:t>Um dos seguintes diagnósticos: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pt-PT" sz="1800" dirty="0"/>
              <a:t>Infeção por SARS-CoV-2 confirmada (comparações COVID-19 não abertas na UE)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pt-PT" sz="1800" dirty="0"/>
              <a:t>Infeção confirmada por Influenza A ou B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pt-PT" sz="1800" dirty="0"/>
              <a:t>Pneumonia adquirida na comunidade com antibióticos planeados (sem suspeita de COVID-19/gripe/Pneumocistose/tuberculose)</a:t>
            </a:r>
            <a:endParaRPr lang="pt-PT" sz="700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pt-PT" sz="2000" dirty="0"/>
              <a:t>Nenhum historial médico que pudesse colocar o paciente em risco se ele participasse</a:t>
            </a:r>
            <a:endParaRPr lang="pt-PT" sz="700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pt-PT" sz="2000" dirty="0"/>
              <a:t>O médico não acredita que um tratamento específico do ensaio seja indicado ou contraindicado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pt-PT" sz="2000" dirty="0"/>
              <a:t>Fora do Reino Unido o paciente deve ter ≥18 anos (no Reino Unido, as crianças são elegíveis para algumas comparações)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pt-PT" sz="2000" dirty="0"/>
              <a:t>Algumas comparações têm critérios de elegibilidade adicionais – consultar o protocolo e formação relevante</a:t>
            </a:r>
          </a:p>
        </p:txBody>
      </p:sp>
    </p:spTree>
    <p:extLst>
      <p:ext uri="{BB962C8B-B14F-4D97-AF65-F5344CB8AC3E}">
        <p14:creationId xmlns:p14="http://schemas.microsoft.com/office/powerpoint/2010/main" val="3855820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eft-Right Arrow 76">
            <a:extLst>
              <a:ext uri="{FF2B5EF4-FFF2-40B4-BE49-F238E27FC236}">
                <a16:creationId xmlns:a16="http://schemas.microsoft.com/office/drawing/2014/main" id="{F43932C0-7A8F-734B-8CF5-CFDAF2026B74}"/>
              </a:ext>
            </a:extLst>
          </p:cNvPr>
          <p:cNvSpPr/>
          <p:nvPr/>
        </p:nvSpPr>
        <p:spPr>
          <a:xfrm rot="5400000" flipV="1">
            <a:off x="5398291" y="3924689"/>
            <a:ext cx="1588943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Left-Right Arrow 49"/>
          <p:cNvSpPr/>
          <p:nvPr/>
        </p:nvSpPr>
        <p:spPr>
          <a:xfrm rot="9579837" flipV="1">
            <a:off x="4067273" y="3904710"/>
            <a:ext cx="4110629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7551"/>
            <a:ext cx="8934137" cy="1325563"/>
          </a:xfrm>
        </p:spPr>
        <p:txBody>
          <a:bodyPr>
            <a:noAutofit/>
          </a:bodyPr>
          <a:lstStyle/>
          <a:p>
            <a:r>
              <a:rPr lang="pt-PT" sz="2900" dirty="0"/>
              <a:t>Design do RECOVERY (as comparações variam de acordo com a região e mudarão ao longo do tempo – consulte o protocolo atual no site)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5714" y="1438732"/>
            <a:ext cx="616065" cy="527407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pt-PT" sz="2000" b="1" dirty="0"/>
              <a:t>PACIENTES HOSPITALIZADOS COM PNEUMONIA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26785" y="1438733"/>
            <a:ext cx="575093" cy="52740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PT" sz="2000" b="1" dirty="0"/>
              <a:t>ANÁLISE</a:t>
            </a:r>
            <a:endParaRPr lang="pt-PT" sz="2400" b="1" dirty="0"/>
          </a:p>
        </p:txBody>
      </p:sp>
      <p:sp>
        <p:nvSpPr>
          <p:cNvPr id="77" name="Left-Right Arrow 76"/>
          <p:cNvSpPr/>
          <p:nvPr/>
        </p:nvSpPr>
        <p:spPr>
          <a:xfrm rot="1152713" flipV="1">
            <a:off x="4133238" y="3920163"/>
            <a:ext cx="4193098" cy="35763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65595" y="3636361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6600" b="1" dirty="0"/>
              <a:t>R</a:t>
            </a:r>
            <a:endParaRPr lang="pt-PT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1031009" y="2889971"/>
            <a:ext cx="6509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Pacientes com SARS-CoV-2 confirmado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67CDAB-DA18-8347-A63F-AEBA50AA3506}"/>
              </a:ext>
            </a:extLst>
          </p:cNvPr>
          <p:cNvGrpSpPr>
            <a:grpSpLocks noChangeAspect="1"/>
          </p:cNvGrpSpPr>
          <p:nvPr/>
        </p:nvGrpSpPr>
        <p:grpSpPr>
          <a:xfrm>
            <a:off x="846577" y="1432514"/>
            <a:ext cx="3518016" cy="1433785"/>
            <a:chOff x="4441699" y="1560294"/>
            <a:chExt cx="3487490" cy="1427545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9815A20D-3178-B24B-8BAC-DDFC209CA08D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7030A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C4E103B-3F2F-0243-BF82-DAD5395299A5}"/>
                </a:ext>
              </a:extLst>
            </p:cNvPr>
            <p:cNvSpPr/>
            <p:nvPr/>
          </p:nvSpPr>
          <p:spPr>
            <a:xfrm>
              <a:off x="5131075" y="2269927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Dose elevada de dexametasona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47DC59E-6235-6446-BF6C-7A651DFDF0AF}"/>
                </a:ext>
              </a:extLst>
            </p:cNvPr>
            <p:cNvSpPr/>
            <p:nvPr/>
          </p:nvSpPr>
          <p:spPr>
            <a:xfrm>
              <a:off x="6593333" y="2252786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100" b="1" dirty="0">
                  <a:solidFill>
                    <a:schemeClr val="bg1"/>
                  </a:solidFill>
                </a:rPr>
                <a:t>Cuidados habituais (dose padrão de corticosteroides)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0EEEBD-802E-2E4E-B678-CBD0ABB107CE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b="1" dirty="0"/>
                <a:t>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4544AA-6316-F641-BE6B-9C63698CCFB4}"/>
                </a:ext>
              </a:extLst>
            </p:cNvPr>
            <p:cNvSpPr txBox="1"/>
            <p:nvPr/>
          </p:nvSpPr>
          <p:spPr>
            <a:xfrm>
              <a:off x="6237746" y="2408993"/>
              <a:ext cx="388749" cy="306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400" b="1" i="1" dirty="0"/>
                <a:t>ou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F7E6B4-B439-344A-8805-31555B02FF58}"/>
                </a:ext>
              </a:extLst>
            </p:cNvPr>
            <p:cNvSpPr txBox="1"/>
            <p:nvPr/>
          </p:nvSpPr>
          <p:spPr>
            <a:xfrm>
              <a:off x="5002529" y="1573277"/>
              <a:ext cx="2926660" cy="520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400" b="1" dirty="0"/>
                <a:t>Comparação de doses elevadas de corticosteroides para COVID-19 (pacientes em VNI ou VMI)</a:t>
              </a:r>
            </a:p>
          </p:txBody>
        </p:sp>
        <p:pic>
          <p:nvPicPr>
            <p:cNvPr id="84" name="Graphic 31" descr="Lungs with solid fill">
              <a:extLst>
                <a:ext uri="{FF2B5EF4-FFF2-40B4-BE49-F238E27FC236}">
                  <a16:creationId xmlns:a16="http://schemas.microsoft.com/office/drawing/2014/main" id="{5DD6B768-CE70-F942-BAC0-8E1562853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459651" y="1560294"/>
              <a:ext cx="649602" cy="703876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8AFADE8-6D42-8141-AD4C-AE9A461943B3}"/>
              </a:ext>
            </a:extLst>
          </p:cNvPr>
          <p:cNvGrpSpPr/>
          <p:nvPr/>
        </p:nvGrpSpPr>
        <p:grpSpPr>
          <a:xfrm>
            <a:off x="8003238" y="5111544"/>
            <a:ext cx="3423100" cy="1414800"/>
            <a:chOff x="8003238" y="1576210"/>
            <a:chExt cx="3423100" cy="1414800"/>
          </a:xfrm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3BAD84E-273B-D34E-8FCE-57CB4D80DBB1}"/>
                </a:ext>
              </a:extLst>
            </p:cNvPr>
            <p:cNvSpPr/>
            <p:nvPr/>
          </p:nvSpPr>
          <p:spPr>
            <a:xfrm>
              <a:off x="8003238" y="1576210"/>
              <a:ext cx="3393651" cy="1414800"/>
            </a:xfrm>
            <a:prstGeom prst="roundRect">
              <a:avLst/>
            </a:prstGeom>
            <a:solidFill>
              <a:schemeClr val="accent1">
                <a:lumMod val="75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CD4C8879-9A8B-9743-80DA-1F684C8A8F64}"/>
                </a:ext>
              </a:extLst>
            </p:cNvPr>
            <p:cNvSpPr/>
            <p:nvPr/>
          </p:nvSpPr>
          <p:spPr>
            <a:xfrm>
              <a:off x="8692614" y="2273674"/>
              <a:ext cx="1116000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Dexametasona</a:t>
              </a:r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58EC706C-402F-CE45-BC22-6FC4D5FB6E15}"/>
                </a:ext>
              </a:extLst>
            </p:cNvPr>
            <p:cNvSpPr/>
            <p:nvPr/>
          </p:nvSpPr>
          <p:spPr>
            <a:xfrm>
              <a:off x="10154872" y="2256534"/>
              <a:ext cx="1116208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Cuidados habituais sem corticosteroides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22B9BA5-372F-B84C-99F9-5E062FD54087}"/>
                </a:ext>
              </a:extLst>
            </p:cNvPr>
            <p:cNvSpPr/>
            <p:nvPr/>
          </p:nvSpPr>
          <p:spPr>
            <a:xfrm>
              <a:off x="8074653" y="2260867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b="1" dirty="0"/>
                <a:t>I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0968DC4-6CC1-714A-8E7F-F7B64C0FB3F3}"/>
                </a:ext>
              </a:extLst>
            </p:cNvPr>
            <p:cNvSpPr txBox="1"/>
            <p:nvPr/>
          </p:nvSpPr>
          <p:spPr>
            <a:xfrm>
              <a:off x="9799575" y="2401880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i="1" dirty="0"/>
                <a:t>ou</a:t>
              </a:r>
              <a:endParaRPr lang="pt-PT" sz="1400" b="1" i="1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CBA9FA1-20DC-A341-8CF4-2E97C762F7A3}"/>
                </a:ext>
              </a:extLst>
            </p:cNvPr>
            <p:cNvSpPr txBox="1"/>
            <p:nvPr/>
          </p:nvSpPr>
          <p:spPr>
            <a:xfrm>
              <a:off x="8582363" y="1659756"/>
              <a:ext cx="28439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400" b="1" dirty="0"/>
                <a:t>Comparação de corticosteroides da gripe (pacientes com hipoxia)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DAD2F31-7492-F84D-9855-EF44F47A31BD}"/>
              </a:ext>
            </a:extLst>
          </p:cNvPr>
          <p:cNvGrpSpPr/>
          <p:nvPr/>
        </p:nvGrpSpPr>
        <p:grpSpPr>
          <a:xfrm>
            <a:off x="849410" y="5102038"/>
            <a:ext cx="3393651" cy="1415377"/>
            <a:chOff x="849410" y="1566704"/>
            <a:chExt cx="3393651" cy="1415377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9D5D6A46-844C-0E41-9615-6A6452BC651A}"/>
                </a:ext>
              </a:extLst>
            </p:cNvPr>
            <p:cNvSpPr/>
            <p:nvPr/>
          </p:nvSpPr>
          <p:spPr>
            <a:xfrm>
              <a:off x="849410" y="1566704"/>
              <a:ext cx="3393651" cy="1415377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1EFB7BF6-F1F2-E541-9082-F803C4A8CD0E}"/>
                </a:ext>
              </a:extLst>
            </p:cNvPr>
            <p:cNvSpPr/>
            <p:nvPr/>
          </p:nvSpPr>
          <p:spPr>
            <a:xfrm>
              <a:off x="1538786" y="2264169"/>
              <a:ext cx="1116000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Baloxavir</a:t>
              </a:r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7486FF0E-9F46-7B4C-9FB2-B176F4A0B138}"/>
                </a:ext>
              </a:extLst>
            </p:cNvPr>
            <p:cNvSpPr/>
            <p:nvPr/>
          </p:nvSpPr>
          <p:spPr>
            <a:xfrm>
              <a:off x="3001044" y="2247029"/>
              <a:ext cx="1116208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Cuidados habituais sem baloxavir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FC0B548-4A6B-BC4B-9381-BB0B22669809}"/>
                </a:ext>
              </a:extLst>
            </p:cNvPr>
            <p:cNvSpPr/>
            <p:nvPr/>
          </p:nvSpPr>
          <p:spPr>
            <a:xfrm>
              <a:off x="920825" y="2251362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b="1" dirty="0"/>
                <a:t>G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0C20BD-204C-D74D-879B-296826D9D31F}"/>
                </a:ext>
              </a:extLst>
            </p:cNvPr>
            <p:cNvSpPr txBox="1"/>
            <p:nvPr/>
          </p:nvSpPr>
          <p:spPr>
            <a:xfrm>
              <a:off x="2645747" y="240352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i="1" dirty="0"/>
                <a:t>ou</a:t>
              </a:r>
              <a:endParaRPr lang="pt-PT" sz="1400" b="1" i="1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C9C61F0-1ED7-5049-A2A7-AE7FAFF12F96}"/>
                </a:ext>
              </a:extLst>
            </p:cNvPr>
            <p:cNvSpPr txBox="1"/>
            <p:nvPr/>
          </p:nvSpPr>
          <p:spPr>
            <a:xfrm>
              <a:off x="1465520" y="1730503"/>
              <a:ext cx="26517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dirty="0"/>
                <a:t>Comparação com baloxavir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50F3EB1-C981-B740-82D6-F54DE5AFF985}"/>
              </a:ext>
            </a:extLst>
          </p:cNvPr>
          <p:cNvGrpSpPr/>
          <p:nvPr/>
        </p:nvGrpSpPr>
        <p:grpSpPr>
          <a:xfrm>
            <a:off x="4441699" y="5107796"/>
            <a:ext cx="3393651" cy="1415377"/>
            <a:chOff x="4441699" y="1572462"/>
            <a:chExt cx="3393651" cy="1415377"/>
          </a:xfrm>
        </p:grpSpPr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4F5F2D03-AB19-F045-BFB2-0F27BF1C1A04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FFC00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7D7E2DA0-3318-B34D-9DBA-8976C66C4BDF}"/>
                </a:ext>
              </a:extLst>
            </p:cNvPr>
            <p:cNvSpPr/>
            <p:nvPr/>
          </p:nvSpPr>
          <p:spPr>
            <a:xfrm>
              <a:off x="5131075" y="2269927"/>
              <a:ext cx="1116000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Oseltamivir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0378DF22-74BF-5D4D-86EE-65EAF417A84F}"/>
                </a:ext>
              </a:extLst>
            </p:cNvPr>
            <p:cNvSpPr/>
            <p:nvPr/>
          </p:nvSpPr>
          <p:spPr>
            <a:xfrm>
              <a:off x="6593333" y="2252787"/>
              <a:ext cx="1116208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t-PT" sz="1200" b="1" dirty="0">
                  <a:solidFill>
                    <a:schemeClr val="bg1"/>
                  </a:solidFill>
                </a:rPr>
                <a:t>Cuidados habituais sem oseltamivir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E1F665A-1FA0-7D49-9F48-4E79E39E8087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b="1" dirty="0"/>
                <a:t>H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015A8B3-F5AE-4941-A698-D51DA4E46924}"/>
                </a:ext>
              </a:extLst>
            </p:cNvPr>
            <p:cNvSpPr txBox="1"/>
            <p:nvPr/>
          </p:nvSpPr>
          <p:spPr>
            <a:xfrm>
              <a:off x="6238036" y="243158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i="1" dirty="0"/>
                <a:t>ou</a:t>
              </a:r>
              <a:endParaRPr lang="pt-PT" sz="1400" b="1" i="1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ED6A60D-D187-6142-95D6-173A8F77EAF0}"/>
                </a:ext>
              </a:extLst>
            </p:cNvPr>
            <p:cNvSpPr txBox="1"/>
            <p:nvPr/>
          </p:nvSpPr>
          <p:spPr>
            <a:xfrm>
              <a:off x="5074111" y="1727063"/>
              <a:ext cx="23015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600" b="1" dirty="0"/>
                <a:t>Comparação com oseltamivir</a:t>
              </a:r>
              <a:endParaRPr lang="pt-PT" sz="1500" b="1" dirty="0"/>
            </a:p>
          </p:txBody>
        </p:sp>
      </p:grp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D408BB89-59C7-0D4C-97BE-80BEFDF28C77}"/>
              </a:ext>
            </a:extLst>
          </p:cNvPr>
          <p:cNvSpPr/>
          <p:nvPr/>
        </p:nvSpPr>
        <p:spPr>
          <a:xfrm>
            <a:off x="803537" y="4936222"/>
            <a:ext cx="10652251" cy="1888647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9053A9B-718A-EC42-B5E3-A8D50C67C0BC}"/>
              </a:ext>
            </a:extLst>
          </p:cNvPr>
          <p:cNvSpPr txBox="1"/>
          <p:nvPr/>
        </p:nvSpPr>
        <p:spPr>
          <a:xfrm>
            <a:off x="4413863" y="6493574"/>
            <a:ext cx="3728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Pacientes com GRIPE confirmada</a:t>
            </a:r>
          </a:p>
        </p:txBody>
      </p:sp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6617597-64B1-3240-97B1-C1901F2A15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30" y="5143075"/>
            <a:ext cx="601261" cy="601261"/>
          </a:xfrm>
          <a:prstGeom prst="rect">
            <a:avLst/>
          </a:prstGeom>
        </p:spPr>
      </p:pic>
      <p:pic>
        <p:nvPicPr>
          <p:cNvPr id="115" name="Picture 114" descr="Shape&#10;&#10;Description automatically generated with low confidence">
            <a:extLst>
              <a:ext uri="{FF2B5EF4-FFF2-40B4-BE49-F238E27FC236}">
                <a16:creationId xmlns:a16="http://schemas.microsoft.com/office/drawing/2014/main" id="{F52B941E-08D5-6D4F-9994-B1282A12E4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81" y="5141752"/>
            <a:ext cx="601261" cy="601261"/>
          </a:xfrm>
          <a:prstGeom prst="rect">
            <a:avLst/>
          </a:prstGeom>
        </p:spPr>
      </p:pic>
      <p:pic>
        <p:nvPicPr>
          <p:cNvPr id="116" name="Graphic 31" descr="Lungs with solid fill">
            <a:extLst>
              <a:ext uri="{FF2B5EF4-FFF2-40B4-BE49-F238E27FC236}">
                <a16:creationId xmlns:a16="http://schemas.microsoft.com/office/drawing/2014/main" id="{CFD11E2D-AD21-154F-B98A-16F4806B95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33988" y="5097874"/>
            <a:ext cx="649602" cy="70387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307603" y="1447823"/>
            <a:ext cx="3393651" cy="1415377"/>
            <a:chOff x="4336464" y="1608378"/>
            <a:chExt cx="3393651" cy="1415377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DAD2F31-7492-F84D-9855-EF44F47A31BD}"/>
                </a:ext>
              </a:extLst>
            </p:cNvPr>
            <p:cNvGrpSpPr/>
            <p:nvPr/>
          </p:nvGrpSpPr>
          <p:grpSpPr>
            <a:xfrm>
              <a:off x="4336464" y="1608378"/>
              <a:ext cx="3393651" cy="1415377"/>
              <a:chOff x="849410" y="1566704"/>
              <a:chExt cx="3393651" cy="1415377"/>
            </a:xfrm>
          </p:grpSpPr>
          <p:sp>
            <p:nvSpPr>
              <p:cNvPr id="82" name="Rounded Rectangle 81">
                <a:extLst>
                  <a:ext uri="{FF2B5EF4-FFF2-40B4-BE49-F238E27FC236}">
                    <a16:creationId xmlns:a16="http://schemas.microsoft.com/office/drawing/2014/main" id="{9D5D6A46-844C-0E41-9615-6A6452BC651A}"/>
                  </a:ext>
                </a:extLst>
              </p:cNvPr>
              <p:cNvSpPr/>
              <p:nvPr/>
            </p:nvSpPr>
            <p:spPr>
              <a:xfrm>
                <a:off x="849410" y="1566704"/>
                <a:ext cx="3393651" cy="1415377"/>
              </a:xfrm>
              <a:prstGeom prst="roundRect">
                <a:avLst/>
              </a:prstGeom>
              <a:solidFill>
                <a:schemeClr val="accent6">
                  <a:lumMod val="75000"/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9" name="Rounded Rectangle 128">
                <a:extLst>
                  <a:ext uri="{FF2B5EF4-FFF2-40B4-BE49-F238E27FC236}">
                    <a16:creationId xmlns:a16="http://schemas.microsoft.com/office/drawing/2014/main" id="{1EFB7BF6-F1F2-E541-9082-F803C4A8CD0E}"/>
                  </a:ext>
                </a:extLst>
              </p:cNvPr>
              <p:cNvSpPr/>
              <p:nvPr/>
            </p:nvSpPr>
            <p:spPr>
              <a:xfrm>
                <a:off x="1538787" y="2264169"/>
                <a:ext cx="1116000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pt-PT" sz="1200" b="1" dirty="0">
                    <a:solidFill>
                      <a:schemeClr val="bg1"/>
                    </a:solidFill>
                  </a:rPr>
                  <a:t>Sotrovimab</a:t>
                </a:r>
                <a:endParaRPr lang="pt-PT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Rounded Rectangle 129">
                <a:extLst>
                  <a:ext uri="{FF2B5EF4-FFF2-40B4-BE49-F238E27FC236}">
                    <a16:creationId xmlns:a16="http://schemas.microsoft.com/office/drawing/2014/main" id="{7486FF0E-9F46-7B4C-9FB2-B176F4A0B138}"/>
                  </a:ext>
                </a:extLst>
              </p:cNvPr>
              <p:cNvSpPr/>
              <p:nvPr/>
            </p:nvSpPr>
            <p:spPr>
              <a:xfrm>
                <a:off x="3001044" y="2247029"/>
                <a:ext cx="1116208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pt-PT" sz="1200" b="1" dirty="0">
                    <a:solidFill>
                      <a:schemeClr val="bg1"/>
                    </a:solidFill>
                  </a:rPr>
                  <a:t>Cuidados habituais sem sotrovimab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3FC0B548-4A6B-BC4B-9381-BB0B22669809}"/>
                  </a:ext>
                </a:extLst>
              </p:cNvPr>
              <p:cNvSpPr/>
              <p:nvPr/>
            </p:nvSpPr>
            <p:spPr>
              <a:xfrm>
                <a:off x="920825" y="2251362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b="1" dirty="0"/>
                  <a:t>J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1B0C20BD-204C-D74D-879B-296826D9D31F}"/>
                  </a:ext>
                </a:extLst>
              </p:cNvPr>
              <p:cNvSpPr txBox="1"/>
              <p:nvPr/>
            </p:nvSpPr>
            <p:spPr>
              <a:xfrm>
                <a:off x="2657161" y="2414677"/>
                <a:ext cx="4220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sz="1600" b="1" i="1" dirty="0"/>
                  <a:t>ou</a:t>
                </a:r>
                <a:endParaRPr lang="pt-PT" sz="1400" b="1" i="1" dirty="0"/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1C9C61F0-1ED7-5049-A2A7-AE7FAFF12F96}"/>
                  </a:ext>
                </a:extLst>
              </p:cNvPr>
              <p:cNvSpPr txBox="1"/>
              <p:nvPr/>
            </p:nvSpPr>
            <p:spPr>
              <a:xfrm>
                <a:off x="1489160" y="1700762"/>
                <a:ext cx="23504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sz="1600" b="1" dirty="0"/>
                  <a:t>Comparação com o sotrovimab</a:t>
                </a:r>
              </a:p>
            </p:txBody>
          </p:sp>
        </p:grpSp>
        <p:pic>
          <p:nvPicPr>
            <p:cNvPr id="134" name="Picture 13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52B941E-08D5-6D4F-9994-B1282A12E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1893" y="1641461"/>
              <a:ext cx="601261" cy="601261"/>
            </a:xfrm>
            <a:prstGeom prst="rect">
              <a:avLst/>
            </a:prstGeom>
          </p:spPr>
        </p:pic>
      </p:grp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33156" y="1390072"/>
            <a:ext cx="3622632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7879345" y="2767104"/>
            <a:ext cx="3404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/>
              <a:t>Pacientes com PAC (sem suspeita de SARS-CoV-2/gripe/Pneumocistose/tuberculose)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960889" y="1429068"/>
            <a:ext cx="3550350" cy="1420915"/>
            <a:chOff x="7960889" y="1429068"/>
            <a:chExt cx="3550350" cy="1420915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8AFADE8-6D42-8141-AD4C-AE9A461943B3}"/>
                </a:ext>
              </a:extLst>
            </p:cNvPr>
            <p:cNvGrpSpPr/>
            <p:nvPr/>
          </p:nvGrpSpPr>
          <p:grpSpPr>
            <a:xfrm>
              <a:off x="7960889" y="1435183"/>
              <a:ext cx="3550350" cy="1414800"/>
              <a:chOff x="8003238" y="1576210"/>
              <a:chExt cx="3550350" cy="1414800"/>
            </a:xfrm>
          </p:grpSpPr>
          <p:sp>
            <p:nvSpPr>
              <p:cNvPr id="71" name="Rounded Rectangle 70">
                <a:extLst>
                  <a:ext uri="{FF2B5EF4-FFF2-40B4-BE49-F238E27FC236}">
                    <a16:creationId xmlns:a16="http://schemas.microsoft.com/office/drawing/2014/main" id="{83BAD84E-273B-D34E-8FCE-57CB4D80DBB1}"/>
                  </a:ext>
                </a:extLst>
              </p:cNvPr>
              <p:cNvSpPr/>
              <p:nvPr/>
            </p:nvSpPr>
            <p:spPr>
              <a:xfrm>
                <a:off x="8003238" y="1576210"/>
                <a:ext cx="3393651" cy="1414800"/>
              </a:xfrm>
              <a:prstGeom prst="roundRect">
                <a:avLst/>
              </a:prstGeom>
              <a:solidFill>
                <a:schemeClr val="accent1">
                  <a:lumMod val="75000"/>
                  <a:alpha val="3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" name="Rounded Rectangle 71">
                <a:extLst>
                  <a:ext uri="{FF2B5EF4-FFF2-40B4-BE49-F238E27FC236}">
                    <a16:creationId xmlns:a16="http://schemas.microsoft.com/office/drawing/2014/main" id="{CD4C8879-9A8B-9743-80DA-1F684C8A8F64}"/>
                  </a:ext>
                </a:extLst>
              </p:cNvPr>
              <p:cNvSpPr/>
              <p:nvPr/>
            </p:nvSpPr>
            <p:spPr>
              <a:xfrm>
                <a:off x="8692614" y="2273674"/>
                <a:ext cx="1116000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pt-PT" sz="1200" b="1" dirty="0">
                    <a:solidFill>
                      <a:schemeClr val="bg1"/>
                    </a:solidFill>
                  </a:rPr>
                  <a:t>Dexametasona</a:t>
                </a:r>
                <a:endParaRPr lang="pt-PT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Rounded Rectangle 72">
                <a:extLst>
                  <a:ext uri="{FF2B5EF4-FFF2-40B4-BE49-F238E27FC236}">
                    <a16:creationId xmlns:a16="http://schemas.microsoft.com/office/drawing/2014/main" id="{58EC706C-402F-CE45-BC22-6FC4D5FB6E15}"/>
                  </a:ext>
                </a:extLst>
              </p:cNvPr>
              <p:cNvSpPr/>
              <p:nvPr/>
            </p:nvSpPr>
            <p:spPr>
              <a:xfrm>
                <a:off x="10154872" y="2256534"/>
                <a:ext cx="1116208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pt-PT" sz="1200" b="1" dirty="0">
                    <a:solidFill>
                      <a:schemeClr val="bg1"/>
                    </a:solidFill>
                  </a:rPr>
                  <a:t>Cuidados habituais sem corticosteroides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622B9BA5-372F-B84C-99F9-5E062FD54087}"/>
                  </a:ext>
                </a:extLst>
              </p:cNvPr>
              <p:cNvSpPr/>
              <p:nvPr/>
            </p:nvSpPr>
            <p:spPr>
              <a:xfrm>
                <a:off x="8074653" y="2260867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b="1" dirty="0"/>
                  <a:t>M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10968DC4-6CC1-714A-8E7F-F7B64C0FB3F3}"/>
                  </a:ext>
                </a:extLst>
              </p:cNvPr>
              <p:cNvSpPr txBox="1"/>
              <p:nvPr/>
            </p:nvSpPr>
            <p:spPr>
              <a:xfrm>
                <a:off x="9799575" y="2435333"/>
                <a:ext cx="4220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sz="1600" b="1" i="1" dirty="0"/>
                  <a:t>ou</a:t>
                </a:r>
                <a:endParaRPr lang="pt-PT" sz="1400" b="1" i="1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CBA9FA1-20DC-A341-8CF4-2E97C762F7A3}"/>
                  </a:ext>
                </a:extLst>
              </p:cNvPr>
              <p:cNvSpPr txBox="1"/>
              <p:nvPr/>
            </p:nvSpPr>
            <p:spPr>
              <a:xfrm>
                <a:off x="8576816" y="1613751"/>
                <a:ext cx="29767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sz="1400" b="1" dirty="0"/>
                  <a:t>Comparação de corticosteroides para pneumonia adquirida na comunidade (PAC)</a:t>
                </a:r>
              </a:p>
            </p:txBody>
          </p:sp>
        </p:grpSp>
        <p:pic>
          <p:nvPicPr>
            <p:cNvPr id="78" name="Graphic 31" descr="Lungs with solid fill">
              <a:extLst>
                <a:ext uri="{FF2B5EF4-FFF2-40B4-BE49-F238E27FC236}">
                  <a16:creationId xmlns:a16="http://schemas.microsoft.com/office/drawing/2014/main" id="{CFD11E2D-AD21-154F-B98A-16F4806B9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983206" y="1429068"/>
              <a:ext cx="649602" cy="703876"/>
            </a:xfrm>
            <a:prstGeom prst="rect">
              <a:avLst/>
            </a:prstGeom>
          </p:spPr>
        </p:pic>
      </p:grpSp>
      <p:sp>
        <p:nvSpPr>
          <p:cNvPr id="68" name="Right Arrow 67"/>
          <p:cNvSpPr/>
          <p:nvPr/>
        </p:nvSpPr>
        <p:spPr>
          <a:xfrm>
            <a:off x="868948" y="3274393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89838" y="3664770"/>
            <a:ext cx="35315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/>
              <a:t>Dados de referência recolhidos, adequação determinada</a:t>
            </a:r>
          </a:p>
          <a:p>
            <a:r>
              <a:rPr lang="pt-PT" sz="1400" b="1" dirty="0"/>
              <a:t>Randomização 1:1 em cada comparação adequada</a:t>
            </a:r>
          </a:p>
        </p:txBody>
      </p:sp>
      <p:sp>
        <p:nvSpPr>
          <p:cNvPr id="92" name="Right Arrow 91"/>
          <p:cNvSpPr/>
          <p:nvPr/>
        </p:nvSpPr>
        <p:spPr>
          <a:xfrm>
            <a:off x="7844142" y="3282142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900325" y="3630854"/>
            <a:ext cx="4524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/>
              <a:t>Resultados aos 28 dias e 6 meses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300" b="1" dirty="0"/>
              <a:t>Mortalidade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300" b="1" dirty="0"/>
              <a:t>Tempo até à alta hospitalar com vida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300" b="1" dirty="0"/>
              <a:t>Progressão para ventilação ou morte</a:t>
            </a: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2859" y="1390072"/>
            <a:ext cx="6996366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79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4127"/>
            <a:ext cx="8522158" cy="1325563"/>
          </a:xfrm>
        </p:spPr>
        <p:txBody>
          <a:bodyPr/>
          <a:lstStyle/>
          <a:p>
            <a:r>
              <a:rPr lang="pt-PT" dirty="0"/>
              <a:t>Procedimentos do Ensaio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1" y="1356360"/>
            <a:ext cx="7546596" cy="5669280"/>
          </a:xfrm>
        </p:spPr>
        <p:txBody>
          <a:bodyPr>
            <a:normAutofit fontScale="85000" lnSpcReduction="20000"/>
          </a:bodyPr>
          <a:lstStyle/>
          <a:p>
            <a:r>
              <a:rPr lang="pt-PT" sz="2200" dirty="0"/>
              <a:t>O consentimento por escrito é obtido do paciente ou representante legal</a:t>
            </a:r>
          </a:p>
          <a:p>
            <a:r>
              <a:rPr lang="pt-PT" sz="2200" dirty="0"/>
              <a:t>Os dados iniciais são introduzidos no website de randomização, incluindo a adequação a cada comparação de tratamento</a:t>
            </a:r>
          </a:p>
          <a:p>
            <a:r>
              <a:rPr lang="pt-PT" sz="2200" dirty="0"/>
              <a:t>Os pacientes podem ser incluídos em múltiplas comparações simultaneamente </a:t>
            </a:r>
          </a:p>
          <a:p>
            <a:r>
              <a:rPr lang="pt-PT" sz="2200" dirty="0"/>
              <a:t>Se o paciente não for elegível para um tratamento, pode ainda assim ser randomizado noutras comparações</a:t>
            </a:r>
          </a:p>
          <a:p>
            <a:pPr>
              <a:spcBef>
                <a:spcPts val="1800"/>
              </a:spcBef>
            </a:pPr>
            <a:r>
              <a:rPr lang="pt-PT" sz="2200" dirty="0"/>
              <a:t>Os pacientes são designados para o tratamento do ensaio ou para os cuidados habituais sem o tratamento do ensaio (os outros cuidados permanecem os mesmos)</a:t>
            </a:r>
          </a:p>
          <a:p>
            <a:r>
              <a:rPr lang="pt-PT" sz="2200" b="1" dirty="0"/>
              <a:t>As designações são independentes</a:t>
            </a:r>
            <a:r>
              <a:rPr lang="pt-PT" sz="2200" dirty="0"/>
              <a:t>, </a:t>
            </a:r>
            <a:r>
              <a:rPr lang="pt-BR" sz="2200" dirty="0"/>
              <a:t>pelo que um paciente pode receber todos, nenhum ou qualquer combinação dos tratamentos adequados.</a:t>
            </a:r>
            <a:endParaRPr lang="pt-PT" sz="2200" dirty="0"/>
          </a:p>
          <a:p>
            <a:pPr>
              <a:spcBef>
                <a:spcPts val="1800"/>
              </a:spcBef>
            </a:pPr>
            <a:r>
              <a:rPr lang="pt-PT" sz="2200" dirty="0"/>
              <a:t>O acompanhamento é realizado através do eCRF OpenClinica</a:t>
            </a:r>
          </a:p>
          <a:p>
            <a:pPr lvl="1"/>
            <a:r>
              <a:rPr lang="pt-BR" sz="1900" dirty="0"/>
              <a:t>Os dados são recolhidos dos registos médicos, sem medições específicas do ensaio (com exceção de zaragatoas respiratórias em regiões/comparações selecionadas).</a:t>
            </a:r>
          </a:p>
          <a:p>
            <a:pPr lvl="1"/>
            <a:r>
              <a:rPr lang="pt-PT" sz="1900" dirty="0"/>
              <a:t>Os resultados primários/secundários recolhidos aos 28 dias juntamente com os tratamentos recebidos e os principais resultados de segurança (por ex., lesão renal/hepática, convulsões)</a:t>
            </a:r>
          </a:p>
          <a:p>
            <a:pPr lvl="1"/>
            <a:r>
              <a:rPr lang="pt-PT" sz="1900" dirty="0"/>
              <a:t>Em algumas regiões, o acompanhamento aos 28 dias/6 meses requer uma chamada telefónica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30462"/>
          <a:stretch/>
        </p:blipFill>
        <p:spPr>
          <a:xfrm>
            <a:off x="7570737" y="1409700"/>
            <a:ext cx="4621263" cy="513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90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Resumo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741" y="1597071"/>
            <a:ext cx="11177899" cy="4580078"/>
          </a:xfrm>
        </p:spPr>
        <p:txBody>
          <a:bodyPr>
            <a:normAutofit fontScale="85000" lnSpcReduction="20000"/>
          </a:bodyPr>
          <a:lstStyle/>
          <a:p>
            <a:r>
              <a:rPr lang="pt-PT" dirty="0"/>
              <a:t>São necessários melhores tratamentos para reduzir a mortalidade em pacientes hospitalizados com pneumonia</a:t>
            </a:r>
          </a:p>
          <a:p>
            <a:endParaRPr lang="pt-PT" dirty="0"/>
          </a:p>
          <a:p>
            <a:r>
              <a:rPr lang="pt-PT" dirty="0"/>
              <a:t>O RECOVERY está atualmente a avaliar vários tratamentos promissores</a:t>
            </a:r>
          </a:p>
          <a:p>
            <a:endParaRPr lang="pt-PT" dirty="0"/>
          </a:p>
          <a:p>
            <a:r>
              <a:rPr lang="pt-PT" dirty="0"/>
              <a:t>Como um ensaio adaptativo, o design continuará a evoluir à medida que novos tratamentos são adicionados e tratamentos antigos são removidos quando os </a:t>
            </a:r>
            <a:r>
              <a:rPr lang="pt-PT"/>
              <a:t>resultados forem </a:t>
            </a:r>
            <a:r>
              <a:rPr lang="pt-PT" dirty="0"/>
              <a:t>encontrados</a:t>
            </a:r>
          </a:p>
          <a:p>
            <a:endParaRPr lang="pt-PT" dirty="0"/>
          </a:p>
          <a:p>
            <a:r>
              <a:rPr lang="pt-PT" dirty="0"/>
              <a:t>A colaboração RECOVERY tem sido um grande sucesso, envolvendo milhares de colaboradores em centenas de hospitais</a:t>
            </a:r>
          </a:p>
          <a:p>
            <a:endParaRPr lang="pt-PT" dirty="0"/>
          </a:p>
          <a:p>
            <a:r>
              <a:rPr lang="pt-PT" dirty="0"/>
              <a:t>Esperamos continuar a receber novos colaboradores em todo o mundo! 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149690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7d6eaad8-f0eb-456a-874c-a999e8b65988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12AD73-C1FD-49B0-ACF6-15D917CCBFA5}">
  <ds:schemaRefs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137f62fc-0309-469d-96f8-244e1f51aa13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4B21AE-E8BF-4840-B84A-77D20475F951}"/>
</file>

<file path=customXml/itemProps3.xml><?xml version="1.0" encoding="utf-8"?>
<ds:datastoreItem xmlns:ds="http://schemas.openxmlformats.org/officeDocument/2006/customXml" ds:itemID="{8A2729FF-E1F5-43DA-A95B-34B39733FE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4106</TotalTime>
  <Words>1000</Words>
  <Application>Microsoft Office PowerPoint</Application>
  <PresentationFormat>Widescreen</PresentationFormat>
  <Paragraphs>109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Mulish</vt:lpstr>
      <vt:lpstr>Wingdings</vt:lpstr>
      <vt:lpstr>Arial</vt:lpstr>
      <vt:lpstr>Office Theme</vt:lpstr>
      <vt:lpstr> O ensaio RECOVERY</vt:lpstr>
      <vt:lpstr>Contexto</vt:lpstr>
      <vt:lpstr>Contexto</vt:lpstr>
      <vt:lpstr>PowerPoint Presentation</vt:lpstr>
      <vt:lpstr>Elegibilidade do núcleo RECOVERY</vt:lpstr>
      <vt:lpstr>Design do RECOVERY (as comparações variam de acordo com a região e mudarão ao longo do tempo – consulte o protocolo atual no site)</vt:lpstr>
      <vt:lpstr>Procedimentos do Ensaio RECOVERY</vt:lpstr>
      <vt:lpstr>Resumo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Rathod, K.M. (Kartik)</cp:lastModifiedBy>
  <cp:revision>132</cp:revision>
  <cp:lastPrinted>2020-03-18T19:42:16Z</cp:lastPrinted>
  <dcterms:created xsi:type="dcterms:W3CDTF">2020-03-14T13:47:38Z</dcterms:created>
  <dcterms:modified xsi:type="dcterms:W3CDTF">2024-12-23T09:18:39Z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