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352" r:id="rId5"/>
    <p:sldId id="369" r:id="rId6"/>
    <p:sldId id="368" r:id="rId7"/>
    <p:sldId id="372" r:id="rId8"/>
    <p:sldId id="378" r:id="rId9"/>
    <p:sldId id="370" r:id="rId10"/>
    <p:sldId id="371" r:id="rId11"/>
    <p:sldId id="353" r:id="rId12"/>
    <p:sldId id="377" r:id="rId13"/>
    <p:sldId id="373" r:id="rId14"/>
    <p:sldId id="379" r:id="rId15"/>
    <p:sldId id="374" r:id="rId16"/>
    <p:sldId id="331" r:id="rId17"/>
  </p:sldIdLst>
  <p:sldSz cx="12192000" cy="6858000"/>
  <p:notesSz cx="6881813" cy="9661525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lies Gillesen" initials="AG" lastIdx="1" clrIdx="0">
    <p:extLst>
      <p:ext uri="{19B8F6BF-5375-455C-9EA6-DF929625EA0E}">
        <p15:presenceInfo xmlns:p15="http://schemas.microsoft.com/office/powerpoint/2012/main" userId="Annelies Gilles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08" autoAdjust="0"/>
    <p:restoredTop sz="94660"/>
  </p:normalViewPr>
  <p:slideViewPr>
    <p:cSldViewPr snapToGrid="0">
      <p:cViewPr varScale="1">
        <p:scale>
          <a:sx n="66" d="100"/>
          <a:sy n="66" d="100"/>
        </p:scale>
        <p:origin x="44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1322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12/12/2024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228"/>
          <a:stretch/>
        </p:blipFill>
        <p:spPr>
          <a:xfrm>
            <a:off x="8610600" y="301160"/>
            <a:ext cx="2880360" cy="690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90947"/>
            <a:ext cx="9144000" cy="1008743"/>
          </a:xfrm>
        </p:spPr>
        <p:txBody>
          <a:bodyPr>
            <a:normAutofit/>
          </a:bodyPr>
          <a:lstStyle/>
          <a:p>
            <a:r>
              <a:rPr lang="pt-PT" dirty="0">
                <a:solidFill>
                  <a:srgbClr val="9E3159"/>
                </a:solidFill>
                <a:latin typeface="+mn-lt"/>
              </a:rPr>
              <a:t> </a:t>
            </a:r>
            <a:r>
              <a:rPr lang="pt-PT" dirty="0">
                <a:solidFill>
                  <a:srgbClr val="9E3159"/>
                </a:solidFill>
              </a:rPr>
              <a:t>E</a:t>
            </a:r>
            <a:r>
              <a:rPr lang="pt-PT" dirty="0">
                <a:solidFill>
                  <a:srgbClr val="9E3159"/>
                </a:solidFill>
                <a:latin typeface="+mn-lt"/>
              </a:rPr>
              <a:t>nsaio</a:t>
            </a:r>
            <a:r>
              <a:rPr lang="pt-PT"/>
              <a:t> RECOVERY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6378" y="4036473"/>
            <a:ext cx="10394830" cy="2252184"/>
          </a:xfrm>
        </p:spPr>
        <p:txBody>
          <a:bodyPr>
            <a:normAutofit fontScale="92500" lnSpcReduction="10000"/>
          </a:bodyPr>
          <a:lstStyle/>
          <a:p>
            <a:r>
              <a:rPr lang="pt-PT" sz="3500" b="1" dirty="0"/>
              <a:t>Corticosteroides para Pneumonia Adquirida na Comunidade (PAC) </a:t>
            </a:r>
          </a:p>
          <a:p>
            <a:r>
              <a:rPr lang="pt-PT" sz="3500" b="1" dirty="0"/>
              <a:t>Formação</a:t>
            </a:r>
          </a:p>
          <a:p>
            <a:endParaRPr lang="pt-PT" sz="2800" b="1" dirty="0"/>
          </a:p>
          <a:p>
            <a:r>
              <a:rPr lang="pt-PT" sz="2000" b="1" dirty="0">
                <a:solidFill>
                  <a:schemeClr val="bg1">
                    <a:lumMod val="50000"/>
                  </a:schemeClr>
                </a:solidFill>
              </a:rPr>
              <a:t>V1.0 08/01/2024</a:t>
            </a:r>
          </a:p>
          <a:p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2985020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007" y="1457987"/>
            <a:ext cx="8026340" cy="4155733"/>
          </a:xfrm>
        </p:spPr>
        <p:txBody>
          <a:bodyPr>
            <a:noAutofit/>
          </a:bodyPr>
          <a:lstStyle/>
          <a:p>
            <a:r>
              <a:rPr lang="pt-PT" sz="2200" dirty="0"/>
              <a:t>Aberto a adultos ≥18 anos</a:t>
            </a:r>
          </a:p>
          <a:p>
            <a:r>
              <a:rPr lang="pt-PT" sz="2200" dirty="0"/>
              <a:t>Sem necessidade de hipoxia (ao contrário da comparação com corticosteroides para gripe)</a:t>
            </a:r>
          </a:p>
          <a:p>
            <a:pPr marL="0" indent="0">
              <a:buNone/>
            </a:pPr>
            <a:endParaRPr lang="pt-PT" sz="2200" dirty="0"/>
          </a:p>
          <a:p>
            <a:r>
              <a:rPr lang="pt-PT" sz="2200" dirty="0"/>
              <a:t>Mulheres grávidas ou lactantes são elegíveis (mas utilizar prednisolona/hidrocortisona em vez de dexametasona – ver protocolo para dosagem) </a:t>
            </a:r>
          </a:p>
          <a:p>
            <a:r>
              <a:rPr lang="pt-PT" sz="2200" dirty="0"/>
              <a:t>Os pacientes com insuficiência hepática ou renal são elegíveis</a:t>
            </a:r>
          </a:p>
          <a:p>
            <a:endParaRPr lang="pt-PT" sz="2200" dirty="0"/>
          </a:p>
          <a:p>
            <a:r>
              <a:rPr lang="pt-PT" sz="2200" dirty="0"/>
              <a:t>Os pacientes não são elegíveis se o médico considerar que os corticosteroides sistémicos estão </a:t>
            </a:r>
            <a:r>
              <a:rPr lang="pt-PT" sz="2200" i="1" dirty="0"/>
              <a:t>indicados</a:t>
            </a:r>
            <a:r>
              <a:rPr lang="pt-PT" sz="2200" dirty="0"/>
              <a:t> ou </a:t>
            </a:r>
            <a:r>
              <a:rPr lang="pt-PT" sz="2200" i="1" dirty="0"/>
              <a:t>contraindicados</a:t>
            </a:r>
            <a:r>
              <a:rPr lang="pt-PT" sz="2200" dirty="0"/>
              <a:t> por algum motivo</a:t>
            </a:r>
          </a:p>
          <a:p>
            <a:endParaRPr lang="pt-PT" sz="2200" dirty="0"/>
          </a:p>
          <a:p>
            <a:endParaRPr lang="pt-PT" sz="2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8000" y="0"/>
            <a:ext cx="8098118" cy="1325563"/>
          </a:xfrm>
        </p:spPr>
        <p:txBody>
          <a:bodyPr/>
          <a:lstStyle/>
          <a:p>
            <a:r>
              <a:rPr lang="pt-PT" dirty="0"/>
              <a:t>Comparação de corticosteroides para PAC</a:t>
            </a:r>
          </a:p>
        </p:txBody>
      </p:sp>
      <p:pic>
        <p:nvPicPr>
          <p:cNvPr id="5" name="Picture 2" descr="Skeletal formula of dexamethas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6452" y="1596885"/>
            <a:ext cx="3096027" cy="244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319007" y="5371124"/>
            <a:ext cx="11301975" cy="12351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PT" sz="2200" dirty="0"/>
          </a:p>
          <a:p>
            <a:r>
              <a:rPr lang="pt-BR" sz="2200" dirty="0"/>
              <a:t>Se, após a randomização, os corticosteroides se tornarem indicados para um paciente alocado aos cuidados habituais, estes devem ser administrados (isto deve ocorrer apenas devido a uma alteração na condição clínica).</a:t>
            </a:r>
            <a:endParaRPr lang="pt-PT" sz="2200" dirty="0"/>
          </a:p>
        </p:txBody>
      </p:sp>
    </p:spTree>
    <p:extLst>
      <p:ext uri="{BB962C8B-B14F-4D97-AF65-F5344CB8AC3E}">
        <p14:creationId xmlns:p14="http://schemas.microsoft.com/office/powerpoint/2010/main" val="1308497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120" y="1755523"/>
            <a:ext cx="7505480" cy="4580078"/>
          </a:xfrm>
        </p:spPr>
        <p:txBody>
          <a:bodyPr>
            <a:noAutofit/>
          </a:bodyPr>
          <a:lstStyle/>
          <a:p>
            <a:r>
              <a:rPr lang="pt-PT" sz="2200" dirty="0"/>
              <a:t>A dexametasona é um substrato do CYP3A4, pelo que existe um risco de exposição aumentada e efeitos secundários se administrada em conjunto com inibidores potentes de CYP3A4, por ex., </a:t>
            </a:r>
          </a:p>
          <a:p>
            <a:pPr lvl="1"/>
            <a:r>
              <a:rPr lang="pt-PT" sz="2200" dirty="0"/>
              <a:t>Claritromicina/eritromicina (</a:t>
            </a:r>
            <a:r>
              <a:rPr lang="pt-PT" sz="2200" u="sng" dirty="0"/>
              <a:t>mas não azitromicina</a:t>
            </a:r>
            <a:r>
              <a:rPr lang="pt-PT" sz="2200" dirty="0"/>
              <a:t>)</a:t>
            </a:r>
          </a:p>
          <a:p>
            <a:pPr lvl="1"/>
            <a:r>
              <a:rPr lang="pt-PT" sz="2200" dirty="0"/>
              <a:t>Ritonavir/cobicistat</a:t>
            </a:r>
          </a:p>
          <a:p>
            <a:pPr lvl="1"/>
            <a:r>
              <a:rPr lang="pt-PT" sz="2200" dirty="0"/>
              <a:t>Antifúngicos azólicos </a:t>
            </a:r>
          </a:p>
          <a:p>
            <a:endParaRPr lang="pt-PT" sz="2400" dirty="0"/>
          </a:p>
        </p:txBody>
      </p:sp>
      <p:pic>
        <p:nvPicPr>
          <p:cNvPr id="5" name="Picture 2" descr="Skeletal formula of dexamethas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6452" y="1596885"/>
            <a:ext cx="3096027" cy="244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3"/>
          <p:cNvSpPr txBox="1">
            <a:spLocks/>
          </p:cNvSpPr>
          <p:nvPr/>
        </p:nvSpPr>
        <p:spPr>
          <a:xfrm>
            <a:off x="508000" y="0"/>
            <a:ext cx="813397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PT" dirty="0"/>
              <a:t>Comparação de corticosteroides para PAC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93225" y="3747224"/>
            <a:ext cx="10730375" cy="1857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PT" sz="2400" dirty="0"/>
          </a:p>
          <a:p>
            <a:r>
              <a:rPr lang="pt-PT" sz="2200" dirty="0"/>
              <a:t>Pondere se um inibidor potente de CYP3A4 pode ser suspenso/substituído em segurança ou se é necessária uma monitorização acrescida dos efeitos secundários dos esteroides</a:t>
            </a:r>
          </a:p>
          <a:p>
            <a:endParaRPr lang="pt-PT" sz="2200" dirty="0"/>
          </a:p>
          <a:p>
            <a:r>
              <a:rPr lang="pt-PT" sz="2200" dirty="0"/>
              <a:t>Se não for possível evitar inibidores potentes de CYP3A4, pode não ser apropriado incluir o paciente na comparação com corticosteroides, mas tal não é proibido pelo protocolo, uma vez que o tratamento deve ser baseado numa avaliação dos riscos/benefícios individuais</a:t>
            </a:r>
          </a:p>
          <a:p>
            <a:endParaRPr lang="pt-PT" sz="2400" dirty="0"/>
          </a:p>
          <a:p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1361247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275" y="1482585"/>
            <a:ext cx="9499959" cy="4580078"/>
          </a:xfrm>
        </p:spPr>
        <p:txBody>
          <a:bodyPr>
            <a:noAutofit/>
          </a:bodyPr>
          <a:lstStyle/>
          <a:p>
            <a:r>
              <a:rPr lang="pt-PT" sz="2200" dirty="0"/>
              <a:t>Dexametasona de 6 mg uma vez por dia, oral/nasogástrica ou intravenoso </a:t>
            </a:r>
          </a:p>
          <a:p>
            <a:r>
              <a:rPr lang="pt-PT" sz="2200" dirty="0"/>
              <a:t>Tratar durante 10 dias ou até receber alta, consoante o que ocorrer mais cedo</a:t>
            </a:r>
          </a:p>
          <a:p>
            <a:r>
              <a:rPr lang="pt-PT" sz="2200" dirty="0"/>
              <a:t>Sem amostras de base ou de seguimento</a:t>
            </a:r>
          </a:p>
          <a:p>
            <a:r>
              <a:rPr lang="pt-PT" sz="2200" dirty="0"/>
              <a:t>Devem ser considerados e antecipados efeitos secundários importantes dos corticosteroides, como na prática normal, por exemplo,</a:t>
            </a:r>
          </a:p>
          <a:p>
            <a:pPr lvl="1"/>
            <a:r>
              <a:rPr lang="pt-PT" sz="2200" dirty="0"/>
              <a:t>Risco de hiperglicemia (considerar necessidade de monitorização aumentada)</a:t>
            </a:r>
          </a:p>
          <a:p>
            <a:pPr lvl="1"/>
            <a:r>
              <a:rPr lang="pt-PT" sz="2200" dirty="0"/>
              <a:t>Úlceras pépticas (considerar necessidade de proteção gástrica se for de alto risco)</a:t>
            </a:r>
          </a:p>
          <a:p>
            <a:pPr lvl="1"/>
            <a:r>
              <a:rPr lang="pt-PT" sz="2200" dirty="0"/>
              <a:t>Infeções (</a:t>
            </a:r>
            <a:r>
              <a:rPr lang="pt-BR" sz="2200" dirty="0"/>
              <a:t>especialmente se existirem outras razões para imunossupressão</a:t>
            </a:r>
            <a:r>
              <a:rPr lang="pt-PT" sz="2200" dirty="0"/>
              <a:t>)</a:t>
            </a:r>
          </a:p>
          <a:p>
            <a:pPr lvl="1"/>
            <a:r>
              <a:rPr lang="pt-PT" sz="2200" dirty="0"/>
              <a:t>Reações psiquiátricas</a:t>
            </a:r>
          </a:p>
          <a:p>
            <a:pPr lvl="1"/>
            <a:r>
              <a:rPr lang="pt-PT" sz="2200" dirty="0"/>
              <a:t>Retenção de líquidos</a:t>
            </a:r>
          </a:p>
        </p:txBody>
      </p:sp>
      <p:pic>
        <p:nvPicPr>
          <p:cNvPr id="5" name="Picture 2" descr="Skeletal formula of dexamethas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5409" y="1773369"/>
            <a:ext cx="3096027" cy="244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93224" y="4797124"/>
            <a:ext cx="11898775" cy="15147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GB" sz="2000" dirty="0"/>
          </a:p>
          <a:p>
            <a:endParaRPr lang="en-GB" sz="2400" i="1" dirty="0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508000" y="0"/>
            <a:ext cx="8169835" cy="1325563"/>
          </a:xfrm>
        </p:spPr>
        <p:txBody>
          <a:bodyPr/>
          <a:lstStyle/>
          <a:p>
            <a:r>
              <a:rPr lang="pt-PT" dirty="0"/>
              <a:t>Comparação de corticosteroides para PAC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3662" y="5905965"/>
            <a:ext cx="11760200" cy="1289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pt-PT" sz="2200" dirty="0"/>
              <a:t>Risco de insuficiência suprarrenal com a interrupção súbita em alguns pacientes, por exemplo, utilização prévia significativa de corticosteroides ou outras razões para insuficiência suprarrenal (considerar a interrupção gradual seguindo a prática habitual)</a:t>
            </a:r>
          </a:p>
          <a:p>
            <a:pPr lvl="1"/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3687619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25B38-4503-6E45-9E3F-977751B9E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0"/>
            <a:ext cx="10515600" cy="1325563"/>
          </a:xfrm>
        </p:spPr>
        <p:txBody>
          <a:bodyPr/>
          <a:lstStyle/>
          <a:p>
            <a:r>
              <a:rPr lang="pt-PT"/>
              <a:t>Resumo - PAC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DC997-BAB2-E147-9D89-FE2082913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502" y="1596885"/>
            <a:ext cx="10375833" cy="4580078"/>
          </a:xfrm>
        </p:spPr>
        <p:txBody>
          <a:bodyPr>
            <a:normAutofit/>
          </a:bodyPr>
          <a:lstStyle/>
          <a:p>
            <a:r>
              <a:rPr lang="pt-PT" sz="2400" dirty="0"/>
              <a:t>A PAC é uma das principais causas de hospitalização e morte em todo o mundo</a:t>
            </a:r>
          </a:p>
          <a:p>
            <a:endParaRPr lang="pt-PT" sz="2400" dirty="0"/>
          </a:p>
          <a:p>
            <a:r>
              <a:rPr lang="pt-PT" sz="2400" dirty="0"/>
              <a:t>Se os corticosteroides reduzirem o risco de morte, </a:t>
            </a:r>
            <a:r>
              <a:rPr lang="pt-BR" sz="2400" dirty="0"/>
              <a:t>mesmo que de forma moderada (por exemplo, uma redução de 10-20%), poderá salvar dezenas ou centenas de milhares de vidas.</a:t>
            </a:r>
            <a:endParaRPr lang="pt-PT" sz="2400" dirty="0"/>
          </a:p>
          <a:p>
            <a:endParaRPr lang="pt-PT" sz="2400" dirty="0"/>
          </a:p>
          <a:p>
            <a:r>
              <a:rPr lang="pt-BR" sz="2400" dirty="0"/>
              <a:t>Para identificar ou excluir um benefício significativo dos corticosteroides, será necessário randomizar muito mais pacientes do que nos ensaios anteriores.</a:t>
            </a:r>
          </a:p>
          <a:p>
            <a:endParaRPr lang="pt-PT" sz="2400" dirty="0"/>
          </a:p>
          <a:p>
            <a:r>
              <a:rPr lang="pt-BR" sz="2400"/>
              <a:t>Por favor, considere o RECOVERY para o maior número possível de seus pacientes.</a:t>
            </a:r>
            <a:endParaRPr lang="pt-PT" sz="2400" dirty="0"/>
          </a:p>
          <a:p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1605732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835537" cy="1325563"/>
          </a:xfrm>
        </p:spPr>
        <p:txBody>
          <a:bodyPr>
            <a:normAutofit/>
          </a:bodyPr>
          <a:lstStyle/>
          <a:p>
            <a:r>
              <a:rPr lang="pt-PT" sz="3600" dirty="0"/>
              <a:t>Pneumonia adquirida na comunidade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80" y="1493052"/>
            <a:ext cx="7616420" cy="5195671"/>
          </a:xfrm>
        </p:spPr>
        <p:txBody>
          <a:bodyPr>
            <a:normAutofit/>
          </a:bodyPr>
          <a:lstStyle/>
          <a:p>
            <a:r>
              <a:rPr lang="pt-PT" sz="2200" dirty="0"/>
              <a:t>Fora de um contexto pandémico, a  PAC é geralmente causada por bactérias do trato respiratório superior</a:t>
            </a:r>
          </a:p>
          <a:p>
            <a:endParaRPr lang="pt-PT" sz="1000" dirty="0"/>
          </a:p>
          <a:p>
            <a:r>
              <a:rPr lang="pt-PT" sz="2200" dirty="0"/>
              <a:t>O agente patogénico causador geralmente não é identificado, </a:t>
            </a:r>
            <a:r>
              <a:rPr lang="pt-BR" sz="2200" dirty="0"/>
              <a:t>pelo que o diagnóstico baseia-se em sintomas típicos e exames de imagem, e o tratamento é feito com antibióticos empíricos e cuidados de suporte.</a:t>
            </a:r>
            <a:endParaRPr lang="pt-PT" sz="2200" dirty="0"/>
          </a:p>
          <a:p>
            <a:r>
              <a:rPr lang="pt-PT" sz="2200" dirty="0"/>
              <a:t>A comparação RECOVERY PAC está a recrutar estes pacientes, com a PAC relacionada com suspeita ou confirmação de infeção bacteriana</a:t>
            </a:r>
          </a:p>
          <a:p>
            <a:r>
              <a:rPr lang="pt-PT" sz="2200" dirty="0"/>
              <a:t>A PAC é uma das razões mais comuns para a admissão hospitalar aguda em todo o mundo, estimando-se que mate cerca de 2 500 000 pessoas/ano</a:t>
            </a:r>
          </a:p>
          <a:p>
            <a:endParaRPr lang="pt-PT" sz="2200" dirty="0"/>
          </a:p>
          <a:p>
            <a:pPr marL="0" indent="0">
              <a:buNone/>
            </a:pPr>
            <a:endParaRPr lang="pt-PT" sz="2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213" y="1527481"/>
            <a:ext cx="4295790" cy="352412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109531" y="6519446"/>
            <a:ext cx="415761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600" dirty="0"/>
              <a:t>Caso cortesia de Jeremy Jones, Radiopaedia.org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0" y="5691520"/>
            <a:ext cx="11401020" cy="10226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200" dirty="0"/>
              <a:t>A pneumonia viral causada pelo SARS-CoV-2 e pela gripe tem patologias e tratamentos distintos, e pode ser diagnosticada facilmente por PCR por zaragatoa da garganta, pelo que estas são tratadas como categorias separadas de pneumonia no RECOVERY. </a:t>
            </a:r>
          </a:p>
          <a:p>
            <a:endParaRPr lang="pt-PT" sz="1000" dirty="0"/>
          </a:p>
          <a:p>
            <a:endParaRPr lang="pt-PT" sz="2200" dirty="0"/>
          </a:p>
          <a:p>
            <a:pPr marL="0" indent="0">
              <a:buFont typeface="Arial" panose="020B0604020202020204" pitchFamily="34" charset="0"/>
              <a:buNone/>
            </a:pPr>
            <a:endParaRPr lang="pt-PT" sz="2200" dirty="0"/>
          </a:p>
        </p:txBody>
      </p:sp>
    </p:spTree>
    <p:extLst>
      <p:ext uri="{BB962C8B-B14F-4D97-AF65-F5344CB8AC3E}">
        <p14:creationId xmlns:p14="http://schemas.microsoft.com/office/powerpoint/2010/main" val="132230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67937" y="0"/>
            <a:ext cx="10515600" cy="1325563"/>
          </a:xfrm>
        </p:spPr>
        <p:txBody>
          <a:bodyPr>
            <a:normAutofit/>
          </a:bodyPr>
          <a:lstStyle/>
          <a:p>
            <a:r>
              <a:rPr lang="pt-PT" sz="4000" dirty="0"/>
              <a:t>Elegibilidade para o RECOVERY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1289" y="1429757"/>
            <a:ext cx="12089421" cy="478666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PT" sz="2000" dirty="0"/>
              <a:t>Hospitalizado</a:t>
            </a:r>
            <a:endParaRPr lang="pt-PT" sz="700" dirty="0"/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pt-PT" sz="2000" dirty="0"/>
              <a:t>Síndrome de pneumonia, por exemplo,</a:t>
            </a:r>
          </a:p>
          <a:p>
            <a:pPr marL="914400" lvl="1" indent="-457200">
              <a:buFont typeface="+mj-lt"/>
              <a:buAutoNum type="alphaLcPeriod"/>
            </a:pPr>
            <a:r>
              <a:rPr lang="pt-PT" sz="1800" dirty="0"/>
              <a:t>Sintomas típicos de uma nova infeção do trato respiratório (tosse, dificuldade em respirar, febre, etc.); e</a:t>
            </a:r>
          </a:p>
          <a:p>
            <a:pPr marL="914400" lvl="1" indent="-457200">
              <a:buFont typeface="+mj-lt"/>
              <a:buAutoNum type="alphaLcPeriod"/>
            </a:pPr>
            <a:r>
              <a:rPr lang="pt-PT" sz="1800" dirty="0"/>
              <a:t>Evidência objetiva de doença pulmonar aguda (por exemplo, alterações em radiografia/TAC/ecografia, hipoxia ou exame clínico</a:t>
            </a:r>
            <a:r>
              <a:rPr lang="pt-PT" sz="1800"/>
              <a:t>); e</a:t>
            </a:r>
            <a:endParaRPr lang="pt-PT" sz="1800" dirty="0"/>
          </a:p>
          <a:p>
            <a:pPr marL="914400" lvl="1" indent="-457200">
              <a:buFont typeface="+mj-lt"/>
              <a:buAutoNum type="alphaLcPeriod"/>
            </a:pPr>
            <a:r>
              <a:rPr lang="pt-PT" sz="1800" dirty="0"/>
              <a:t>Causas alternativas consideradas improváveis ou excluídas (por exemplo, insuficiência cardíaca)</a:t>
            </a:r>
          </a:p>
          <a:p>
            <a:pPr marL="457200" lvl="1" indent="0">
              <a:buNone/>
            </a:pPr>
            <a:r>
              <a:rPr lang="pt-PT" sz="1800" i="1" dirty="0"/>
              <a:t>No entanto, o diagnóstico é clínico, segundo a opinião do médico responsável (estes critérios servem apenas de guia)</a:t>
            </a:r>
            <a:endParaRPr lang="pt-PT" sz="700" i="1" dirty="0"/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pt-PT" sz="2000" dirty="0"/>
              <a:t>Um dos seguintes diagnósticos:</a:t>
            </a:r>
          </a:p>
          <a:p>
            <a:pPr marL="914400" lvl="1" indent="-457200">
              <a:buFont typeface="+mj-lt"/>
              <a:buAutoNum type="alphaLcPeriod"/>
            </a:pPr>
            <a:r>
              <a:rPr lang="pt-PT" sz="1800" dirty="0">
                <a:solidFill>
                  <a:schemeClr val="bg1">
                    <a:lumMod val="85000"/>
                  </a:schemeClr>
                </a:solidFill>
              </a:rPr>
              <a:t>Infeção por SARS-CoV-2 confirmada</a:t>
            </a:r>
          </a:p>
          <a:p>
            <a:pPr marL="914400" lvl="1" indent="-457200">
              <a:buFont typeface="+mj-lt"/>
              <a:buAutoNum type="alphaLcPeriod"/>
            </a:pPr>
            <a:r>
              <a:rPr lang="pt-BR" sz="1800" dirty="0">
                <a:solidFill>
                  <a:schemeClr val="bg1">
                    <a:lumMod val="85000"/>
                  </a:schemeClr>
                </a:solidFill>
              </a:rPr>
              <a:t>Infeção confirmada por Influenza A ou B</a:t>
            </a:r>
          </a:p>
          <a:p>
            <a:pPr marL="914400" lvl="1" indent="-457200">
              <a:buFont typeface="+mj-lt"/>
              <a:buAutoNum type="alphaLcPeriod"/>
            </a:pPr>
            <a:r>
              <a:rPr lang="pt-PT" sz="1800" b="1" dirty="0"/>
              <a:t>Pneumonia adquirida na comunidade com antibióticos planeados (sem suspeita de COVID-19/gripe/Pneumocistose/tuberculose)</a:t>
            </a:r>
            <a:endParaRPr lang="pt-PT" sz="700" b="1" dirty="0"/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pt-PT" sz="2000" dirty="0"/>
              <a:t>Nenhum historial médico que pudesse colocar o paciente em risco se ele participasse</a:t>
            </a:r>
            <a:endParaRPr lang="pt-PT" sz="700" dirty="0"/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pt-PT" sz="2000" dirty="0"/>
              <a:t>O </a:t>
            </a:r>
            <a:r>
              <a:rPr lang="pt-BR" sz="2000" dirty="0"/>
              <a:t>médico não acredita que um tratamento específico do ensaio seja indicado ou contraindicado</a:t>
            </a:r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140760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00" y="0"/>
            <a:ext cx="7835537" cy="1325563"/>
          </a:xfrm>
        </p:spPr>
        <p:txBody>
          <a:bodyPr>
            <a:normAutofit/>
          </a:bodyPr>
          <a:lstStyle/>
          <a:p>
            <a:r>
              <a:rPr lang="pt-PT" sz="3600" dirty="0"/>
              <a:t>PAC no RECOVERY - esclarecimentos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" y="1531764"/>
            <a:ext cx="7543800" cy="5032516"/>
          </a:xfrm>
        </p:spPr>
        <p:txBody>
          <a:bodyPr>
            <a:normAutofit/>
          </a:bodyPr>
          <a:lstStyle/>
          <a:p>
            <a:r>
              <a:rPr lang="pt-PT" sz="2200" dirty="0"/>
              <a:t>Os pacientes </a:t>
            </a:r>
            <a:r>
              <a:rPr lang="pt-PT" sz="2200" i="1" dirty="0"/>
              <a:t>não são elegíveis</a:t>
            </a:r>
            <a:r>
              <a:rPr lang="pt-PT" sz="2200" dirty="0"/>
              <a:t> se tiverem suspeita ou confirmação de:</a:t>
            </a:r>
          </a:p>
          <a:p>
            <a:pPr lvl="1"/>
            <a:r>
              <a:rPr lang="pt-PT" sz="1800" dirty="0"/>
              <a:t>Infeção por SARS-COV-2</a:t>
            </a:r>
          </a:p>
          <a:p>
            <a:pPr lvl="1"/>
            <a:r>
              <a:rPr lang="pt-PT" sz="1800" dirty="0"/>
              <a:t>Infeção por influenza</a:t>
            </a:r>
          </a:p>
          <a:p>
            <a:pPr lvl="1"/>
            <a:r>
              <a:rPr lang="pt-PT" sz="1800" i="1" dirty="0"/>
              <a:t>Pneumonia por Pneumocystis jirovecii </a:t>
            </a:r>
            <a:r>
              <a:rPr lang="pt-PT" sz="1800" dirty="0"/>
              <a:t>("Pneumocistose" ou "PPJ")</a:t>
            </a:r>
          </a:p>
          <a:p>
            <a:pPr lvl="1"/>
            <a:r>
              <a:rPr lang="pt-PT" sz="1800" dirty="0"/>
              <a:t>Tuberculose pulmonar ativa</a:t>
            </a:r>
          </a:p>
          <a:p>
            <a:r>
              <a:rPr lang="pt-PT" sz="2200" b="1" dirty="0"/>
              <a:t>Não</a:t>
            </a:r>
            <a:r>
              <a:rPr lang="pt-PT" sz="2200" dirty="0"/>
              <a:t> é necessário testar para estes agentes patogénicos para fins do ensaio (apenas se fizer parte dos cuidados habituais)</a:t>
            </a:r>
          </a:p>
          <a:p>
            <a:endParaRPr lang="pt-PT" sz="1000" dirty="0"/>
          </a:p>
          <a:p>
            <a:r>
              <a:rPr lang="pt-PT" sz="2200" dirty="0"/>
              <a:t>A deteção de vírus diferentes dos acima mencionados não é uma exclusão (por exemplo, vírus sincicial, adenovírus, rinovírus, etc.)</a:t>
            </a:r>
          </a:p>
          <a:p>
            <a:endParaRPr lang="pt-PT" sz="2200" dirty="0"/>
          </a:p>
          <a:p>
            <a:endParaRPr lang="pt-PT" sz="2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0800" y="1531764"/>
            <a:ext cx="4295790" cy="3524127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88900" y="5115035"/>
            <a:ext cx="11877690" cy="129024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PT" sz="2400" dirty="0"/>
          </a:p>
          <a:p>
            <a:r>
              <a:rPr lang="pt-PT" sz="2400" dirty="0"/>
              <a:t>O termo "adquirido na comunidade" pode ser definido como na prática habitual, mas implica:</a:t>
            </a:r>
          </a:p>
          <a:p>
            <a:pPr lvl="1"/>
            <a:r>
              <a:rPr lang="pt-PT" sz="2000" dirty="0"/>
              <a:t>Pneumonia estava presente na admissão</a:t>
            </a:r>
          </a:p>
          <a:p>
            <a:pPr lvl="1"/>
            <a:r>
              <a:rPr lang="pt-PT" sz="2000" dirty="0"/>
              <a:t>Não há internamento recente hospitalar ou numa unidade de saúde (por ex., nos 10 dias anteriores à admissão)</a:t>
            </a:r>
          </a:p>
          <a:p>
            <a:endParaRPr lang="pt-PT" sz="2400" dirty="0"/>
          </a:p>
          <a:p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3618038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491324"/>
            <a:ext cx="12014200" cy="4871375"/>
          </a:xfrm>
        </p:spPr>
        <p:txBody>
          <a:bodyPr>
            <a:normAutofit/>
          </a:bodyPr>
          <a:lstStyle/>
          <a:p>
            <a:r>
              <a:rPr lang="pt-PT" sz="2400" dirty="0"/>
              <a:t>A dexametasona de 6 mg uma vez ao dia reduz a mortalidade em pacientes com COVID-19 hipóxico em cerca de um quinto</a:t>
            </a:r>
            <a:r>
              <a:rPr lang="pt-PT" sz="2400" baseline="30000" dirty="0"/>
              <a:t>1</a:t>
            </a:r>
          </a:p>
          <a:p>
            <a:endParaRPr lang="pt-PT" sz="1800" dirty="0"/>
          </a:p>
          <a:p>
            <a:r>
              <a:rPr lang="pt-PT" sz="2400" dirty="0"/>
              <a:t>Os corticosteroides também são benéficos na Pneumocistose grave</a:t>
            </a:r>
            <a:r>
              <a:rPr lang="pt-PT" sz="2400" baseline="30000" dirty="0"/>
              <a:t>2</a:t>
            </a:r>
            <a:endParaRPr lang="pt-PT" sz="2400" dirty="0"/>
          </a:p>
          <a:p>
            <a:endParaRPr lang="pt-PT" sz="1800" dirty="0"/>
          </a:p>
          <a:p>
            <a:r>
              <a:rPr lang="pt-PT" sz="2400" dirty="0"/>
              <a:t>Apesar das semelhanças com a COVID-19, o envolvimento pulmonar é tipicamente mais focal na PAC, com hipoxia menos grave e diferentes padrões de ativação imunitária</a:t>
            </a:r>
            <a:r>
              <a:rPr lang="pt-PT" sz="2400" baseline="30000" dirty="0"/>
              <a:t>3</a:t>
            </a:r>
            <a:endParaRPr lang="pt-PT" sz="2400" dirty="0"/>
          </a:p>
          <a:p>
            <a:endParaRPr lang="pt-PT" sz="1800" dirty="0"/>
          </a:p>
          <a:p>
            <a:r>
              <a:rPr lang="pt-PT" sz="2400" dirty="0"/>
              <a:t>A PAC também é um síndrome mais heterogêneo do que a COVID-19, causada por uma variedade de agentes patogénicos</a:t>
            </a:r>
          </a:p>
          <a:p>
            <a:endParaRPr lang="pt-PT" sz="2400" dirty="0"/>
          </a:p>
          <a:p>
            <a:pPr marL="0" indent="0" algn="ctr">
              <a:buNone/>
            </a:pPr>
            <a:r>
              <a:rPr lang="pt-PT" sz="2400" i="1" dirty="0"/>
              <a:t>Os corticosteroides reduzem a mortalidade em pacientes hospitalizados com PAC?</a:t>
            </a:r>
          </a:p>
          <a:p>
            <a:endParaRPr lang="pt-PT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362699"/>
            <a:ext cx="103617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dirty="0"/>
              <a:t>1 RECOVERY Collaborative Group. N Engl J Med. 2021 PMID32678530        2 Ewald H, et al. Cochrane Database Syst Rev. 2015 PMID25835432 </a:t>
            </a:r>
          </a:p>
          <a:p>
            <a:r>
              <a:rPr lang="pt-PT" sz="1400" dirty="0"/>
              <a:t>3 Ibáñez-Prada ED, et alRespir Res. 2023 PMID: 36814234 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835537" cy="1325563"/>
          </a:xfrm>
        </p:spPr>
        <p:txBody>
          <a:bodyPr>
            <a:normAutofit/>
          </a:bodyPr>
          <a:lstStyle/>
          <a:p>
            <a:r>
              <a:rPr lang="pt-PT" sz="3600" dirty="0"/>
              <a:t>Corticosteroides para PAC</a:t>
            </a:r>
          </a:p>
        </p:txBody>
      </p:sp>
    </p:spTree>
    <p:extLst>
      <p:ext uri="{BB962C8B-B14F-4D97-AF65-F5344CB8AC3E}">
        <p14:creationId xmlns:p14="http://schemas.microsoft.com/office/powerpoint/2010/main" val="2705784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835537" cy="1325563"/>
          </a:xfrm>
        </p:spPr>
        <p:txBody>
          <a:bodyPr>
            <a:normAutofit/>
          </a:bodyPr>
          <a:lstStyle/>
          <a:p>
            <a:r>
              <a:rPr lang="pt-PT" sz="3600" dirty="0"/>
              <a:t>Corticosteroides para PAC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24800" y="6096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298" y="1155638"/>
            <a:ext cx="10492804" cy="494036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797099" y="6538555"/>
            <a:ext cx="4082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/>
              <a:t>Saleem N, et al. Chest. 2023. PMID36087797</a:t>
            </a:r>
          </a:p>
        </p:txBody>
      </p:sp>
      <p:sp>
        <p:nvSpPr>
          <p:cNvPr id="3" name="Rectangle 2"/>
          <p:cNvSpPr/>
          <p:nvPr/>
        </p:nvSpPr>
        <p:spPr>
          <a:xfrm>
            <a:off x="1238250" y="5416034"/>
            <a:ext cx="5969000" cy="6291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358283" y="1872734"/>
            <a:ext cx="731367" cy="332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244918" y="1391104"/>
            <a:ext cx="731367" cy="367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7867115" y="1872734"/>
            <a:ext cx="546636" cy="332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8020426" y="1568906"/>
            <a:ext cx="731367" cy="189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680" y="5445412"/>
            <a:ext cx="82807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dirty="0"/>
              <a:t>Uma meta-análise de 2023 descobriu que os pacientes com PAC que receberam esteroides tinham risco 15% menor de morte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dirty="0"/>
              <a:t>No entanto, os ensaios foram demasiado pequenos para serem conclusivos, pelo que pode não haver qualquer benefício, ou o benefício pode ser ainda maior (por exemplo, uma redução de 20-30%)</a:t>
            </a:r>
          </a:p>
        </p:txBody>
      </p:sp>
    </p:spTree>
    <p:extLst>
      <p:ext uri="{BB962C8B-B14F-4D97-AF65-F5344CB8AC3E}">
        <p14:creationId xmlns:p14="http://schemas.microsoft.com/office/powerpoint/2010/main" val="804287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47503"/>
            <a:ext cx="12293600" cy="4580078"/>
          </a:xfrm>
        </p:spPr>
        <p:txBody>
          <a:bodyPr>
            <a:normAutofit fontScale="92500"/>
          </a:bodyPr>
          <a:lstStyle/>
          <a:p>
            <a:r>
              <a:rPr lang="pt-PT" sz="2400" dirty="0"/>
              <a:t>Num ensaio subsequente com pacientes em UCI (CAPE COD), o risco de morte foi inferior com esteroides (25/400 v 47/395 morreram)</a:t>
            </a:r>
            <a:r>
              <a:rPr lang="pt-PT" sz="2400" baseline="30000" dirty="0"/>
              <a:t>1</a:t>
            </a:r>
          </a:p>
          <a:p>
            <a:endParaRPr lang="pt-PT" sz="2400" dirty="0"/>
          </a:p>
          <a:p>
            <a:r>
              <a:rPr lang="pt-PT" sz="2400" dirty="0"/>
              <a:t>No entanto, não houve resultado favorável em pacientes internados em UCI no ensaio ESCAPe de 2022 (47/286 v 50/277 morreram)</a:t>
            </a:r>
            <a:r>
              <a:rPr lang="pt-PT" sz="2400" baseline="30000" dirty="0"/>
              <a:t>2</a:t>
            </a:r>
          </a:p>
          <a:p>
            <a:pPr marL="0" indent="0">
              <a:buNone/>
            </a:pPr>
            <a:endParaRPr lang="pt-PT" sz="2400" dirty="0"/>
          </a:p>
          <a:p>
            <a:r>
              <a:rPr lang="pt-PT" sz="2400" dirty="0"/>
              <a:t>Os corticosteroides reduzem o tempo até à alta na PAC, mas isso pode ser um efeito direto da redução da febre/CRP, em vez de representar uma melhoria nos resultados</a:t>
            </a:r>
            <a:r>
              <a:rPr lang="pt-PT" sz="2400" baseline="30000" dirty="0"/>
              <a:t>3</a:t>
            </a:r>
            <a:r>
              <a:rPr lang="pt-PT" sz="2400" dirty="0"/>
              <a:t> (</a:t>
            </a:r>
            <a:r>
              <a:rPr lang="pt-BR" sz="2400" dirty="0"/>
              <a:t>e existe alguma evidência de que as readmissões podem ser mais altas nos pacientes alocados a corticosteroide</a:t>
            </a:r>
            <a:r>
              <a:rPr lang="pt-PT" sz="2400" dirty="0"/>
              <a:t>s</a:t>
            </a:r>
            <a:r>
              <a:rPr lang="pt-PT" sz="2400" baseline="30000" dirty="0"/>
              <a:t>4</a:t>
            </a:r>
            <a:r>
              <a:rPr lang="pt-PT" sz="2400" dirty="0"/>
              <a:t>)</a:t>
            </a:r>
          </a:p>
          <a:p>
            <a:endParaRPr lang="pt-PT" sz="2400" dirty="0"/>
          </a:p>
          <a:p>
            <a:pPr marL="0" indent="0" algn="ctr">
              <a:buNone/>
            </a:pPr>
            <a:r>
              <a:rPr lang="pt-BR" sz="2400" b="1" dirty="0"/>
              <a:t>Precisamos de mais evidência randomizada de uma ampla gama de pacientes para informar o tratamento da PAC</a:t>
            </a:r>
            <a:endParaRPr lang="pt-PT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56961" y="6334780"/>
            <a:ext cx="941796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baseline="30000" dirty="0"/>
              <a:t>1</a:t>
            </a:r>
            <a:r>
              <a:rPr lang="pt-PT" sz="1400" dirty="0"/>
              <a:t>Dequin P, et al. N Engl J Med. 2023 PMID369427891</a:t>
            </a:r>
            <a:r>
              <a:rPr lang="en-US" sz="1400" baseline="30000" dirty="0"/>
              <a:t>	</a:t>
            </a:r>
            <a:r>
              <a:rPr lang="pt-PT" sz="1400" baseline="30000" dirty="0"/>
              <a:t>2</a:t>
            </a:r>
            <a:r>
              <a:rPr lang="pt-PT" sz="1400" dirty="0"/>
              <a:t>Meduri G, et al. Intensive Care Med. 2022. PMID35723686</a:t>
            </a:r>
            <a:r>
              <a:rPr lang="en-US" sz="1400" dirty="0"/>
              <a:t>	</a:t>
            </a:r>
          </a:p>
          <a:p>
            <a:r>
              <a:rPr lang="pt-PT" sz="1400" baseline="30000" dirty="0"/>
              <a:t>3</a:t>
            </a:r>
            <a:r>
              <a:rPr lang="pt-PT" sz="1400" dirty="0"/>
              <a:t>Joseph L, et al. Lancet 2011. PMID21907856 </a:t>
            </a:r>
            <a:r>
              <a:rPr lang="en-US" sz="1400" dirty="0"/>
              <a:t>		</a:t>
            </a:r>
            <a:r>
              <a:rPr lang="pt-PT" sz="1400" baseline="30000" dirty="0"/>
              <a:t>4</a:t>
            </a:r>
            <a:r>
              <a:rPr lang="pt-PT" sz="1400" dirty="0"/>
              <a:t>Saleem N, et al. Chest. 2023. PMID36087797</a:t>
            </a:r>
          </a:p>
          <a:p>
            <a:endParaRPr lang="pt-PT" sz="140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835537" cy="1325563"/>
          </a:xfrm>
        </p:spPr>
        <p:txBody>
          <a:bodyPr>
            <a:normAutofit/>
          </a:bodyPr>
          <a:lstStyle/>
          <a:p>
            <a:r>
              <a:rPr lang="pt-PT" sz="3600" dirty="0"/>
              <a:t>Corticosteroides para PAC</a:t>
            </a:r>
          </a:p>
        </p:txBody>
      </p:sp>
    </p:spTree>
    <p:extLst>
      <p:ext uri="{BB962C8B-B14F-4D97-AF65-F5344CB8AC3E}">
        <p14:creationId xmlns:p14="http://schemas.microsoft.com/office/powerpoint/2010/main" val="2207540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98291" y="3924689"/>
            <a:ext cx="158894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Left-Right Arrow 49"/>
          <p:cNvSpPr/>
          <p:nvPr/>
        </p:nvSpPr>
        <p:spPr>
          <a:xfrm rot="9579837" flipV="1">
            <a:off x="4067273" y="3904710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16" y="-13016"/>
            <a:ext cx="8079898" cy="1325563"/>
          </a:xfrm>
        </p:spPr>
        <p:txBody>
          <a:bodyPr>
            <a:normAutofit/>
          </a:bodyPr>
          <a:lstStyle/>
          <a:p>
            <a:r>
              <a:rPr lang="pt-PT" sz="3200" dirty="0"/>
              <a:t>Design do RECOVERY: Protocolo Principal V27.0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pt-PT" sz="2000" b="1" dirty="0"/>
              <a:t>PACIENTES HOSPITALIZADOS COM PNEUMONIA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t-PT" sz="2000" b="1" dirty="0"/>
              <a:t>ANÁLISE</a:t>
            </a:r>
            <a:endParaRPr lang="pt-PT" sz="2400" b="1" dirty="0"/>
          </a:p>
        </p:txBody>
      </p:sp>
      <p:sp>
        <p:nvSpPr>
          <p:cNvPr id="77" name="Left-Right Arrow 76"/>
          <p:cNvSpPr/>
          <p:nvPr/>
        </p:nvSpPr>
        <p:spPr>
          <a:xfrm rot="1152713" flipV="1">
            <a:off x="4133238" y="3920163"/>
            <a:ext cx="4193098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36361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/>
              <a:t>R</a:t>
            </a:r>
            <a:endParaRPr lang="pt-PT" b="1" dirty="0"/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2859" y="1390072"/>
            <a:ext cx="6996366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1031009" y="2889971"/>
            <a:ext cx="6509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/>
              <a:t>Pacientes com SARS-CoV-2 confirmado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>
            <a:grpSpLocks noChangeAspect="1"/>
          </p:cNvGrpSpPr>
          <p:nvPr/>
        </p:nvGrpSpPr>
        <p:grpSpPr>
          <a:xfrm>
            <a:off x="846577" y="1432514"/>
            <a:ext cx="3518016" cy="1433785"/>
            <a:chOff x="4441699" y="1560294"/>
            <a:chExt cx="3487490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5" y="2269927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Dose elevada de dexametasona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6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100" b="1" dirty="0">
                  <a:solidFill>
                    <a:schemeClr val="bg1"/>
                  </a:solidFill>
                </a:rPr>
                <a:t>Cuidados habituais (dose padrão de corticosteroides)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37746" y="2408993"/>
              <a:ext cx="388749" cy="306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400" b="1" i="1" dirty="0"/>
                <a:t>ou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02529" y="1594348"/>
              <a:ext cx="2926660" cy="520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400" b="1" dirty="0"/>
                <a:t>Comparação de doses elevadas de corticosteroides para COVID-19 (pacientes em VNI ou VMI)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111544"/>
            <a:ext cx="3423100" cy="1414800"/>
            <a:chOff x="8003238" y="1576210"/>
            <a:chExt cx="3423100" cy="1414800"/>
          </a:xfrm>
        </p:grpSpPr>
        <p:sp>
          <p:nvSpPr>
            <p:cNvPr id="87" name="Rounded Rectangle 86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4" y="2273674"/>
              <a:ext cx="1116000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Dexametasona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Cuidados habituais sem corticosteroides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b="1" dirty="0"/>
                <a:t>I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99575" y="240188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600" b="1" i="1" dirty="0"/>
                <a:t>ou</a:t>
              </a:r>
              <a:endParaRPr lang="pt-PT" sz="1400" b="1" i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582363" y="1659756"/>
              <a:ext cx="28439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400" b="1" dirty="0"/>
                <a:t>Comparação de corticosteroides da gripe (pacientes com hipoxia)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102038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6" y="2264169"/>
              <a:ext cx="1116000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Baloxavir</a:t>
              </a: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Cuidados habituais sem baloxavir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b="1" dirty="0"/>
                <a:t>G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45747" y="240352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600" b="1" i="1" dirty="0"/>
                <a:t>ou</a:t>
              </a:r>
              <a:endParaRPr lang="pt-PT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94991" y="1733283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600" b="1" dirty="0"/>
                <a:t>Comparação com baloxavir</a:t>
              </a:r>
              <a:endParaRPr lang="pt-PT" sz="2400" b="1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10779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5" y="2269927"/>
              <a:ext cx="1116000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Oseltamivir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Cuidados habituais sem oseltamivir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b="1" dirty="0"/>
                <a:t>H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38036" y="243158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600" b="1" i="1" dirty="0"/>
                <a:t>ou</a:t>
              </a:r>
              <a:endParaRPr lang="pt-PT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1" y="1733283"/>
              <a:ext cx="23015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600" b="1" dirty="0"/>
                <a:t>Comparação com oseltamivir</a:t>
              </a:r>
              <a:endParaRPr lang="pt-PT" sz="1500" b="1" dirty="0"/>
            </a:p>
          </p:txBody>
        </p:sp>
      </p:grp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9053A9B-718A-EC42-B5E3-A8D50C67C0BC}"/>
              </a:ext>
            </a:extLst>
          </p:cNvPr>
          <p:cNvSpPr txBox="1"/>
          <p:nvPr/>
        </p:nvSpPr>
        <p:spPr>
          <a:xfrm>
            <a:off x="4413863" y="6493574"/>
            <a:ext cx="372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/>
              <a:t>Pacientes com GRIPE confirmada</a:t>
            </a:r>
          </a:p>
        </p:txBody>
      </p: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143075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141752"/>
            <a:ext cx="601261" cy="601261"/>
          </a:xfrm>
          <a:prstGeom prst="rect">
            <a:avLst/>
          </a:prstGeom>
        </p:spPr>
      </p:pic>
      <p:pic>
        <p:nvPicPr>
          <p:cNvPr id="116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33988" y="5097874"/>
            <a:ext cx="649602" cy="703876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307603" y="1447823"/>
            <a:ext cx="3393651" cy="1415377"/>
            <a:chOff x="4336464" y="1608378"/>
            <a:chExt cx="3393651" cy="1415377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DAD2F31-7492-F84D-9855-EF44F47A31BD}"/>
                </a:ext>
              </a:extLst>
            </p:cNvPr>
            <p:cNvGrpSpPr/>
            <p:nvPr/>
          </p:nvGrpSpPr>
          <p:grpSpPr>
            <a:xfrm>
              <a:off x="4336464" y="1608378"/>
              <a:ext cx="3393651" cy="1415377"/>
              <a:chOff x="849410" y="1566704"/>
              <a:chExt cx="3393651" cy="1415377"/>
            </a:xfrm>
          </p:grpSpPr>
          <p:sp>
            <p:nvSpPr>
              <p:cNvPr id="82" name="Rounded Rectangle 81">
                <a:extLst>
                  <a:ext uri="{FF2B5EF4-FFF2-40B4-BE49-F238E27FC236}">
                    <a16:creationId xmlns:a16="http://schemas.microsoft.com/office/drawing/2014/main" id="{9D5D6A46-844C-0E41-9615-6A6452BC651A}"/>
                  </a:ext>
                </a:extLst>
              </p:cNvPr>
              <p:cNvSpPr/>
              <p:nvPr/>
            </p:nvSpPr>
            <p:spPr>
              <a:xfrm>
                <a:off x="849410" y="1566704"/>
                <a:ext cx="3393651" cy="1415377"/>
              </a:xfrm>
              <a:prstGeom prst="roundRect">
                <a:avLst/>
              </a:prstGeom>
              <a:solidFill>
                <a:schemeClr val="accent6">
                  <a:lumMod val="75000"/>
                  <a:alpha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9" name="Rounded Rectangle 128">
                <a:extLst>
                  <a:ext uri="{FF2B5EF4-FFF2-40B4-BE49-F238E27FC236}">
                    <a16:creationId xmlns:a16="http://schemas.microsoft.com/office/drawing/2014/main" id="{1EFB7BF6-F1F2-E541-9082-F803C4A8CD0E}"/>
                  </a:ext>
                </a:extLst>
              </p:cNvPr>
              <p:cNvSpPr/>
              <p:nvPr/>
            </p:nvSpPr>
            <p:spPr>
              <a:xfrm>
                <a:off x="1538787" y="2264169"/>
                <a:ext cx="1116000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pt-PT" sz="1200" b="1" dirty="0">
                    <a:solidFill>
                      <a:schemeClr val="bg1"/>
                    </a:solidFill>
                  </a:rPr>
                  <a:t>Sotrovimab</a:t>
                </a:r>
                <a:endParaRPr lang="pt-PT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Rounded Rectangle 129">
                <a:extLst>
                  <a:ext uri="{FF2B5EF4-FFF2-40B4-BE49-F238E27FC236}">
                    <a16:creationId xmlns:a16="http://schemas.microsoft.com/office/drawing/2014/main" id="{7486FF0E-9F46-7B4C-9FB2-B176F4A0B138}"/>
                  </a:ext>
                </a:extLst>
              </p:cNvPr>
              <p:cNvSpPr/>
              <p:nvPr/>
            </p:nvSpPr>
            <p:spPr>
              <a:xfrm>
                <a:off x="3001044" y="2247029"/>
                <a:ext cx="1116208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pt-PT" sz="1200" b="1" dirty="0">
                    <a:solidFill>
                      <a:schemeClr val="bg1"/>
                    </a:solidFill>
                  </a:rPr>
                  <a:t>Cuidados habituais sem sotrovimab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3FC0B548-4A6B-BC4B-9381-BB0B22669809}"/>
                  </a:ext>
                </a:extLst>
              </p:cNvPr>
              <p:cNvSpPr/>
              <p:nvPr/>
            </p:nvSpPr>
            <p:spPr>
              <a:xfrm>
                <a:off x="920825" y="2251362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PT" b="1" dirty="0"/>
                  <a:t>J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1B0C20BD-204C-D74D-879B-296826D9D31F}"/>
                  </a:ext>
                </a:extLst>
              </p:cNvPr>
              <p:cNvSpPr txBox="1"/>
              <p:nvPr/>
            </p:nvSpPr>
            <p:spPr>
              <a:xfrm>
                <a:off x="2657161" y="2414677"/>
                <a:ext cx="4220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1600" b="1" i="1" dirty="0"/>
                  <a:t>ou</a:t>
                </a:r>
                <a:endParaRPr lang="pt-PT" sz="1400" b="1" i="1" dirty="0"/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1C9C61F0-1ED7-5049-A2A7-AE7FAFF12F96}"/>
                  </a:ext>
                </a:extLst>
              </p:cNvPr>
              <p:cNvSpPr txBox="1"/>
              <p:nvPr/>
            </p:nvSpPr>
            <p:spPr>
              <a:xfrm>
                <a:off x="1481822" y="1732379"/>
                <a:ext cx="23504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1600" b="1" dirty="0"/>
                  <a:t>Comparação com o sotrovimab</a:t>
                </a:r>
                <a:endParaRPr lang="pt-PT" sz="2400" b="1" dirty="0"/>
              </a:p>
            </p:txBody>
          </p:sp>
        </p:grpSp>
        <p:pic>
          <p:nvPicPr>
            <p:cNvPr id="134" name="Picture 133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1893" y="1641461"/>
              <a:ext cx="601261" cy="601261"/>
            </a:xfrm>
            <a:prstGeom prst="rect">
              <a:avLst/>
            </a:prstGeom>
          </p:spPr>
        </p:pic>
      </p:grp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33156" y="1390072"/>
            <a:ext cx="3622632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7879345" y="2767104"/>
            <a:ext cx="3404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b="1" dirty="0"/>
              <a:t>Pacientes com PAC (sem suspeita de SARS-CoV-2/gripe/Pneumocistose/tuberculose)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960889" y="1429068"/>
            <a:ext cx="3550350" cy="1420915"/>
            <a:chOff x="7960889" y="1429068"/>
            <a:chExt cx="3550350" cy="1420915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D8AFADE8-6D42-8141-AD4C-AE9A461943B3}"/>
                </a:ext>
              </a:extLst>
            </p:cNvPr>
            <p:cNvGrpSpPr/>
            <p:nvPr/>
          </p:nvGrpSpPr>
          <p:grpSpPr>
            <a:xfrm>
              <a:off x="7960889" y="1435183"/>
              <a:ext cx="3550350" cy="1414800"/>
              <a:chOff x="8003238" y="1576210"/>
              <a:chExt cx="3550350" cy="1414800"/>
            </a:xfrm>
          </p:grpSpPr>
          <p:sp>
            <p:nvSpPr>
              <p:cNvPr id="71" name="Rounded Rectangle 70">
                <a:extLst>
                  <a:ext uri="{FF2B5EF4-FFF2-40B4-BE49-F238E27FC236}">
                    <a16:creationId xmlns:a16="http://schemas.microsoft.com/office/drawing/2014/main" id="{83BAD84E-273B-D34E-8FCE-57CB4D80DBB1}"/>
                  </a:ext>
                </a:extLst>
              </p:cNvPr>
              <p:cNvSpPr/>
              <p:nvPr/>
            </p:nvSpPr>
            <p:spPr>
              <a:xfrm>
                <a:off x="8003238" y="1576210"/>
                <a:ext cx="3393651" cy="1414800"/>
              </a:xfrm>
              <a:prstGeom prst="roundRect">
                <a:avLst/>
              </a:prstGeom>
              <a:solidFill>
                <a:schemeClr val="accent1">
                  <a:lumMod val="75000"/>
                  <a:alpha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Rounded Rectangle 71">
                <a:extLst>
                  <a:ext uri="{FF2B5EF4-FFF2-40B4-BE49-F238E27FC236}">
                    <a16:creationId xmlns:a16="http://schemas.microsoft.com/office/drawing/2014/main" id="{CD4C8879-9A8B-9743-80DA-1F684C8A8F64}"/>
                  </a:ext>
                </a:extLst>
              </p:cNvPr>
              <p:cNvSpPr/>
              <p:nvPr/>
            </p:nvSpPr>
            <p:spPr>
              <a:xfrm>
                <a:off x="8692614" y="2273674"/>
                <a:ext cx="1116000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pt-PT" sz="1200" b="1" dirty="0">
                    <a:solidFill>
                      <a:schemeClr val="bg1"/>
                    </a:solidFill>
                  </a:rPr>
                  <a:t>Dexametasona</a:t>
                </a:r>
                <a:endParaRPr lang="pt-PT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Rounded Rectangle 72">
                <a:extLst>
                  <a:ext uri="{FF2B5EF4-FFF2-40B4-BE49-F238E27FC236}">
                    <a16:creationId xmlns:a16="http://schemas.microsoft.com/office/drawing/2014/main" id="{58EC706C-402F-CE45-BC22-6FC4D5FB6E15}"/>
                  </a:ext>
                </a:extLst>
              </p:cNvPr>
              <p:cNvSpPr/>
              <p:nvPr/>
            </p:nvSpPr>
            <p:spPr>
              <a:xfrm>
                <a:off x="10154872" y="2256534"/>
                <a:ext cx="1116208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pt-PT" sz="1200" b="1" dirty="0">
                    <a:solidFill>
                      <a:schemeClr val="bg1"/>
                    </a:solidFill>
                  </a:rPr>
                  <a:t>Cuidados habituais sem corticosteroides</a:t>
                </a:r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622B9BA5-372F-B84C-99F9-5E062FD54087}"/>
                  </a:ext>
                </a:extLst>
              </p:cNvPr>
              <p:cNvSpPr/>
              <p:nvPr/>
            </p:nvSpPr>
            <p:spPr>
              <a:xfrm>
                <a:off x="8074653" y="2260867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PT" b="1" dirty="0"/>
                  <a:t>M</a:t>
                </a: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10968DC4-6CC1-714A-8E7F-F7B64C0FB3F3}"/>
                  </a:ext>
                </a:extLst>
              </p:cNvPr>
              <p:cNvSpPr txBox="1"/>
              <p:nvPr/>
            </p:nvSpPr>
            <p:spPr>
              <a:xfrm>
                <a:off x="9799575" y="2435333"/>
                <a:ext cx="4220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1600" b="1" i="1" dirty="0"/>
                  <a:t>ou</a:t>
                </a:r>
                <a:endParaRPr lang="pt-PT" sz="1400" b="1" i="1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ECBA9FA1-20DC-A341-8CF4-2E97C762F7A3}"/>
                  </a:ext>
                </a:extLst>
              </p:cNvPr>
              <p:cNvSpPr txBox="1"/>
              <p:nvPr/>
            </p:nvSpPr>
            <p:spPr>
              <a:xfrm>
                <a:off x="8576816" y="1622863"/>
                <a:ext cx="29767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1400" b="1" dirty="0"/>
                  <a:t>Comparação de corticosteroides para pneumonia adquirida na comunidade (PAC)</a:t>
                </a:r>
              </a:p>
            </p:txBody>
          </p:sp>
        </p:grpSp>
        <p:pic>
          <p:nvPicPr>
            <p:cNvPr id="78" name="Graphic 31" descr="Lungs with solid fill">
              <a:extLst>
                <a:ext uri="{FF2B5EF4-FFF2-40B4-BE49-F238E27FC236}">
                  <a16:creationId xmlns:a16="http://schemas.microsoft.com/office/drawing/2014/main" id="{CFD11E2D-AD21-154F-B98A-16F4806B9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983206" y="1429068"/>
              <a:ext cx="649602" cy="703876"/>
            </a:xfrm>
            <a:prstGeom prst="rect">
              <a:avLst/>
            </a:prstGeom>
          </p:spPr>
        </p:pic>
      </p:grpSp>
      <p:sp>
        <p:nvSpPr>
          <p:cNvPr id="68" name="Right Arrow 67"/>
          <p:cNvSpPr/>
          <p:nvPr/>
        </p:nvSpPr>
        <p:spPr>
          <a:xfrm>
            <a:off x="868948" y="3274393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92775" y="3690735"/>
            <a:ext cx="34758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/>
              <a:t>Dados de referência recolhidos, adequação determinada</a:t>
            </a:r>
          </a:p>
          <a:p>
            <a:r>
              <a:rPr lang="pt-PT" sz="1400" b="1" dirty="0"/>
              <a:t>Randomização 1:1 em cada comparação adequada</a:t>
            </a:r>
          </a:p>
        </p:txBody>
      </p:sp>
      <p:sp>
        <p:nvSpPr>
          <p:cNvPr id="92" name="Right Arrow 91"/>
          <p:cNvSpPr/>
          <p:nvPr/>
        </p:nvSpPr>
        <p:spPr>
          <a:xfrm>
            <a:off x="7844142" y="3282142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900325" y="3630854"/>
            <a:ext cx="4524389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/>
              <a:t>Resultados aos 28 dias e 6 meses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300" b="1" dirty="0"/>
              <a:t>Mortalidade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300" b="1" dirty="0"/>
              <a:t>Tempo até à alta hospitalar com vida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300" b="1" dirty="0"/>
              <a:t>Progressão para ventilação ou morte</a:t>
            </a:r>
          </a:p>
        </p:txBody>
      </p:sp>
    </p:spTree>
    <p:extLst>
      <p:ext uri="{BB962C8B-B14F-4D97-AF65-F5344CB8AC3E}">
        <p14:creationId xmlns:p14="http://schemas.microsoft.com/office/powerpoint/2010/main" val="273206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98291" y="3924689"/>
            <a:ext cx="158894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Left-Right Arrow 49"/>
          <p:cNvSpPr/>
          <p:nvPr/>
        </p:nvSpPr>
        <p:spPr>
          <a:xfrm rot="9579837" flipV="1">
            <a:off x="4067273" y="3904710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pt-PT" sz="2000" b="1" dirty="0"/>
              <a:t>PACIENTES HOSPITALIZADOS COM PNEUMONIA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t-PT" sz="2000" b="1" dirty="0"/>
              <a:t>ANÁLISE</a:t>
            </a:r>
            <a:endParaRPr lang="pt-PT" sz="2400" b="1" dirty="0"/>
          </a:p>
        </p:txBody>
      </p:sp>
      <p:sp>
        <p:nvSpPr>
          <p:cNvPr id="77" name="Left-Right Arrow 76"/>
          <p:cNvSpPr/>
          <p:nvPr/>
        </p:nvSpPr>
        <p:spPr>
          <a:xfrm rot="1152713" flipV="1">
            <a:off x="4133238" y="3920163"/>
            <a:ext cx="4193098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36361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/>
              <a:t>R</a:t>
            </a:r>
            <a:endParaRPr lang="pt-PT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1031009" y="2889971"/>
            <a:ext cx="6509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/>
              <a:t>Pacientes com SARS-CoV-2 confirmado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>
            <a:grpSpLocks noChangeAspect="1"/>
          </p:cNvGrpSpPr>
          <p:nvPr/>
        </p:nvGrpSpPr>
        <p:grpSpPr>
          <a:xfrm>
            <a:off x="846577" y="1432514"/>
            <a:ext cx="3518016" cy="1433785"/>
            <a:chOff x="4441699" y="1560294"/>
            <a:chExt cx="3487490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5" y="2269927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Dose elevada de dexametasona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6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Cuidados habituais (dose padrão de corticosteroides)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37746" y="2408993"/>
              <a:ext cx="388749" cy="33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600" b="1" i="1" dirty="0"/>
                <a:t>ou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02529" y="1647901"/>
              <a:ext cx="2926660" cy="520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400" b="1" dirty="0"/>
                <a:t>Comparação de doses elevadas de corticosteroides para COVID-19 (pacientes em VNI ou VMI)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111544"/>
            <a:ext cx="3423100" cy="1414800"/>
            <a:chOff x="8003238" y="1576210"/>
            <a:chExt cx="3423100" cy="1414800"/>
          </a:xfrm>
        </p:grpSpPr>
        <p:sp>
          <p:nvSpPr>
            <p:cNvPr id="87" name="Rounded Rectangle 86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4" y="2273674"/>
              <a:ext cx="1116000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Dexametasona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Cuidados habituais sem corticosteroides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b="1" dirty="0"/>
                <a:t>I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99575" y="240188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600" b="1" i="1" dirty="0"/>
                <a:t>ou</a:t>
              </a:r>
              <a:endParaRPr lang="pt-PT" sz="1400" b="1" i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582363" y="1659756"/>
              <a:ext cx="28439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400" b="1" dirty="0"/>
                <a:t>Comparação de corticosteroides da gripe (pacientes com hipoxia)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102038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6" y="2264169"/>
              <a:ext cx="1116000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Baloxavir</a:t>
              </a: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Cuidados habituais sem baloxavir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b="1" dirty="0"/>
                <a:t>G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45747" y="240352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600" b="1" i="1" dirty="0"/>
                <a:t>ou</a:t>
              </a:r>
              <a:endParaRPr lang="pt-PT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94991" y="1733283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600" b="1" dirty="0"/>
                <a:t>Comparação com baloxavir</a:t>
              </a:r>
              <a:endParaRPr lang="pt-PT" sz="2400" b="1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10779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5" y="2269927"/>
              <a:ext cx="1116000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Oseltamivir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Cuidados habituais sem oseltamivir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b="1" dirty="0"/>
                <a:t>H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38036" y="243158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600" b="1" i="1" dirty="0"/>
                <a:t>ou</a:t>
              </a:r>
              <a:endParaRPr lang="pt-PT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1" y="1733283"/>
              <a:ext cx="23015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600" b="1" dirty="0"/>
                <a:t>Comparação com oseltamivir</a:t>
              </a:r>
              <a:endParaRPr lang="pt-PT" sz="1500" b="1" dirty="0"/>
            </a:p>
          </p:txBody>
        </p:sp>
      </p:grpSp>
      <p:sp>
        <p:nvSpPr>
          <p:cNvPr id="112" name="TextBox 111">
            <a:extLst>
              <a:ext uri="{FF2B5EF4-FFF2-40B4-BE49-F238E27FC236}">
                <a16:creationId xmlns:a16="http://schemas.microsoft.com/office/drawing/2014/main" id="{B9053A9B-718A-EC42-B5E3-A8D50C67C0BC}"/>
              </a:ext>
            </a:extLst>
          </p:cNvPr>
          <p:cNvSpPr txBox="1"/>
          <p:nvPr/>
        </p:nvSpPr>
        <p:spPr>
          <a:xfrm>
            <a:off x="4413863" y="6493574"/>
            <a:ext cx="372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/>
              <a:t>Pacientes com GRIPE confirmada</a:t>
            </a:r>
          </a:p>
        </p:txBody>
      </p: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143075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141752"/>
            <a:ext cx="601261" cy="601261"/>
          </a:xfrm>
          <a:prstGeom prst="rect">
            <a:avLst/>
          </a:prstGeom>
        </p:spPr>
      </p:pic>
      <p:pic>
        <p:nvPicPr>
          <p:cNvPr id="116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33988" y="5097874"/>
            <a:ext cx="649602" cy="703876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307603" y="1447823"/>
            <a:ext cx="3393651" cy="1415377"/>
            <a:chOff x="4336464" y="1608378"/>
            <a:chExt cx="3393651" cy="1415377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DAD2F31-7492-F84D-9855-EF44F47A31BD}"/>
                </a:ext>
              </a:extLst>
            </p:cNvPr>
            <p:cNvGrpSpPr/>
            <p:nvPr/>
          </p:nvGrpSpPr>
          <p:grpSpPr>
            <a:xfrm>
              <a:off x="4336464" y="1608378"/>
              <a:ext cx="3393651" cy="1415377"/>
              <a:chOff x="849410" y="1566704"/>
              <a:chExt cx="3393651" cy="1415377"/>
            </a:xfrm>
          </p:grpSpPr>
          <p:sp>
            <p:nvSpPr>
              <p:cNvPr id="82" name="Rounded Rectangle 81">
                <a:extLst>
                  <a:ext uri="{FF2B5EF4-FFF2-40B4-BE49-F238E27FC236}">
                    <a16:creationId xmlns:a16="http://schemas.microsoft.com/office/drawing/2014/main" id="{9D5D6A46-844C-0E41-9615-6A6452BC651A}"/>
                  </a:ext>
                </a:extLst>
              </p:cNvPr>
              <p:cNvSpPr/>
              <p:nvPr/>
            </p:nvSpPr>
            <p:spPr>
              <a:xfrm>
                <a:off x="849410" y="1566704"/>
                <a:ext cx="3393651" cy="1415377"/>
              </a:xfrm>
              <a:prstGeom prst="roundRect">
                <a:avLst/>
              </a:prstGeom>
              <a:solidFill>
                <a:schemeClr val="accent6">
                  <a:lumMod val="75000"/>
                  <a:alpha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9" name="Rounded Rectangle 128">
                <a:extLst>
                  <a:ext uri="{FF2B5EF4-FFF2-40B4-BE49-F238E27FC236}">
                    <a16:creationId xmlns:a16="http://schemas.microsoft.com/office/drawing/2014/main" id="{1EFB7BF6-F1F2-E541-9082-F803C4A8CD0E}"/>
                  </a:ext>
                </a:extLst>
              </p:cNvPr>
              <p:cNvSpPr/>
              <p:nvPr/>
            </p:nvSpPr>
            <p:spPr>
              <a:xfrm>
                <a:off x="1538787" y="2264169"/>
                <a:ext cx="1116000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pt-PT" sz="1200" b="1" dirty="0">
                    <a:solidFill>
                      <a:schemeClr val="bg1"/>
                    </a:solidFill>
                  </a:rPr>
                  <a:t>Sotrovimab</a:t>
                </a:r>
                <a:endParaRPr lang="pt-PT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Rounded Rectangle 129">
                <a:extLst>
                  <a:ext uri="{FF2B5EF4-FFF2-40B4-BE49-F238E27FC236}">
                    <a16:creationId xmlns:a16="http://schemas.microsoft.com/office/drawing/2014/main" id="{7486FF0E-9F46-7B4C-9FB2-B176F4A0B138}"/>
                  </a:ext>
                </a:extLst>
              </p:cNvPr>
              <p:cNvSpPr/>
              <p:nvPr/>
            </p:nvSpPr>
            <p:spPr>
              <a:xfrm>
                <a:off x="3001044" y="2247029"/>
                <a:ext cx="1116208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pt-PT" sz="1200" b="1" dirty="0">
                    <a:solidFill>
                      <a:schemeClr val="bg1"/>
                    </a:solidFill>
                  </a:rPr>
                  <a:t>Cuidados habituais sem sotrovimab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3FC0B548-4A6B-BC4B-9381-BB0B22669809}"/>
                  </a:ext>
                </a:extLst>
              </p:cNvPr>
              <p:cNvSpPr/>
              <p:nvPr/>
            </p:nvSpPr>
            <p:spPr>
              <a:xfrm>
                <a:off x="920825" y="2251362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PT" b="1" dirty="0"/>
                  <a:t>J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1B0C20BD-204C-D74D-879B-296826D9D31F}"/>
                  </a:ext>
                </a:extLst>
              </p:cNvPr>
              <p:cNvSpPr txBox="1"/>
              <p:nvPr/>
            </p:nvSpPr>
            <p:spPr>
              <a:xfrm>
                <a:off x="2657161" y="2414677"/>
                <a:ext cx="4220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1600" b="1" i="1" dirty="0"/>
                  <a:t>ou</a:t>
                </a:r>
                <a:endParaRPr lang="pt-PT" sz="1400" b="1" i="1" dirty="0"/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1C9C61F0-1ED7-5049-A2A7-AE7FAFF12F96}"/>
                  </a:ext>
                </a:extLst>
              </p:cNvPr>
              <p:cNvSpPr txBox="1"/>
              <p:nvPr/>
            </p:nvSpPr>
            <p:spPr>
              <a:xfrm>
                <a:off x="1481822" y="1732379"/>
                <a:ext cx="23504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1600" b="1" dirty="0"/>
                  <a:t>Comparação com o sotrovimab</a:t>
                </a:r>
                <a:endParaRPr lang="pt-PT" sz="2400" b="1" dirty="0"/>
              </a:p>
            </p:txBody>
          </p:sp>
        </p:grpSp>
        <p:pic>
          <p:nvPicPr>
            <p:cNvPr id="134" name="Picture 133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1893" y="1641461"/>
              <a:ext cx="601261" cy="601261"/>
            </a:xfrm>
            <a:prstGeom prst="rect">
              <a:avLst/>
            </a:prstGeom>
          </p:spPr>
        </p:pic>
      </p:grp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33156" y="1390072"/>
            <a:ext cx="3622632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7879345" y="2767104"/>
            <a:ext cx="3404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b="1" dirty="0"/>
              <a:t>Pacientes com PAC (sem suspeita de SARS-CoV-2/gripe/Pneumocistose/tuberculose)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960889" y="1429068"/>
            <a:ext cx="3550350" cy="1420915"/>
            <a:chOff x="7960889" y="1429068"/>
            <a:chExt cx="3550350" cy="1420915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D8AFADE8-6D42-8141-AD4C-AE9A461943B3}"/>
                </a:ext>
              </a:extLst>
            </p:cNvPr>
            <p:cNvGrpSpPr/>
            <p:nvPr/>
          </p:nvGrpSpPr>
          <p:grpSpPr>
            <a:xfrm>
              <a:off x="7960889" y="1435183"/>
              <a:ext cx="3550350" cy="1414800"/>
              <a:chOff x="8003238" y="1576210"/>
              <a:chExt cx="3550350" cy="1414800"/>
            </a:xfrm>
          </p:grpSpPr>
          <p:sp>
            <p:nvSpPr>
              <p:cNvPr id="71" name="Rounded Rectangle 70">
                <a:extLst>
                  <a:ext uri="{FF2B5EF4-FFF2-40B4-BE49-F238E27FC236}">
                    <a16:creationId xmlns:a16="http://schemas.microsoft.com/office/drawing/2014/main" id="{83BAD84E-273B-D34E-8FCE-57CB4D80DBB1}"/>
                  </a:ext>
                </a:extLst>
              </p:cNvPr>
              <p:cNvSpPr/>
              <p:nvPr/>
            </p:nvSpPr>
            <p:spPr>
              <a:xfrm>
                <a:off x="8003238" y="1576210"/>
                <a:ext cx="3393651" cy="1414800"/>
              </a:xfrm>
              <a:prstGeom prst="roundRect">
                <a:avLst/>
              </a:prstGeom>
              <a:solidFill>
                <a:schemeClr val="accent1">
                  <a:lumMod val="75000"/>
                  <a:alpha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Rounded Rectangle 71">
                <a:extLst>
                  <a:ext uri="{FF2B5EF4-FFF2-40B4-BE49-F238E27FC236}">
                    <a16:creationId xmlns:a16="http://schemas.microsoft.com/office/drawing/2014/main" id="{CD4C8879-9A8B-9743-80DA-1F684C8A8F64}"/>
                  </a:ext>
                </a:extLst>
              </p:cNvPr>
              <p:cNvSpPr/>
              <p:nvPr/>
            </p:nvSpPr>
            <p:spPr>
              <a:xfrm>
                <a:off x="8692614" y="2273674"/>
                <a:ext cx="1116000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pt-PT" sz="1200" b="1" dirty="0">
                    <a:solidFill>
                      <a:schemeClr val="bg1"/>
                    </a:solidFill>
                  </a:rPr>
                  <a:t>Dexametasona</a:t>
                </a:r>
                <a:endParaRPr lang="pt-PT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Rounded Rectangle 72">
                <a:extLst>
                  <a:ext uri="{FF2B5EF4-FFF2-40B4-BE49-F238E27FC236}">
                    <a16:creationId xmlns:a16="http://schemas.microsoft.com/office/drawing/2014/main" id="{58EC706C-402F-CE45-BC22-6FC4D5FB6E15}"/>
                  </a:ext>
                </a:extLst>
              </p:cNvPr>
              <p:cNvSpPr/>
              <p:nvPr/>
            </p:nvSpPr>
            <p:spPr>
              <a:xfrm>
                <a:off x="10154872" y="2256534"/>
                <a:ext cx="1116208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pt-PT" sz="1200" b="1" dirty="0">
                    <a:solidFill>
                      <a:schemeClr val="bg1"/>
                    </a:solidFill>
                  </a:rPr>
                  <a:t>Cuidados habituais sem corticosteroides</a:t>
                </a:r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622B9BA5-372F-B84C-99F9-5E062FD54087}"/>
                  </a:ext>
                </a:extLst>
              </p:cNvPr>
              <p:cNvSpPr/>
              <p:nvPr/>
            </p:nvSpPr>
            <p:spPr>
              <a:xfrm>
                <a:off x="8074653" y="2260867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PT" b="1" dirty="0"/>
                  <a:t>M</a:t>
                </a: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10968DC4-6CC1-714A-8E7F-F7B64C0FB3F3}"/>
                  </a:ext>
                </a:extLst>
              </p:cNvPr>
              <p:cNvSpPr txBox="1"/>
              <p:nvPr/>
            </p:nvSpPr>
            <p:spPr>
              <a:xfrm>
                <a:off x="9799575" y="2435333"/>
                <a:ext cx="4220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1600" b="1" i="1" dirty="0"/>
                  <a:t>ou</a:t>
                </a:r>
                <a:endParaRPr lang="pt-PT" sz="1400" b="1" i="1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ECBA9FA1-20DC-A341-8CF4-2E97C762F7A3}"/>
                  </a:ext>
                </a:extLst>
              </p:cNvPr>
              <p:cNvSpPr txBox="1"/>
              <p:nvPr/>
            </p:nvSpPr>
            <p:spPr>
              <a:xfrm>
                <a:off x="8576816" y="1622863"/>
                <a:ext cx="29767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1400" b="1" dirty="0"/>
                  <a:t>Comparação de corticosteroides para pneumonia adquirida na comunidade (PAC)</a:t>
                </a:r>
              </a:p>
            </p:txBody>
          </p:sp>
        </p:grpSp>
        <p:pic>
          <p:nvPicPr>
            <p:cNvPr id="78" name="Graphic 31" descr="Lungs with solid fill">
              <a:extLst>
                <a:ext uri="{FF2B5EF4-FFF2-40B4-BE49-F238E27FC236}">
                  <a16:creationId xmlns:a16="http://schemas.microsoft.com/office/drawing/2014/main" id="{CFD11E2D-AD21-154F-B98A-16F4806B9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983206" y="1429068"/>
              <a:ext cx="649602" cy="703876"/>
            </a:xfrm>
            <a:prstGeom prst="rect">
              <a:avLst/>
            </a:prstGeom>
          </p:spPr>
        </p:pic>
      </p:grp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2859" y="1390072"/>
            <a:ext cx="6996366" cy="1889226"/>
          </a:xfrm>
          <a:prstGeom prst="roundRect">
            <a:avLst/>
          </a:prstGeom>
          <a:solidFill>
            <a:schemeClr val="bg1">
              <a:alpha val="90000"/>
            </a:schemeClr>
          </a:solidFill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solidFill>
            <a:schemeClr val="bg1">
              <a:alpha val="90000"/>
            </a:schemeClr>
          </a:solidFill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7" name="Right Arrow 66"/>
          <p:cNvSpPr/>
          <p:nvPr/>
        </p:nvSpPr>
        <p:spPr>
          <a:xfrm>
            <a:off x="868948" y="3274393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75655" y="3797815"/>
            <a:ext cx="4304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/>
              <a:t>Dados de referência recolhidos, adequação determinada</a:t>
            </a:r>
          </a:p>
          <a:p>
            <a:r>
              <a:rPr lang="pt-PT" sz="1400" b="1" dirty="0"/>
              <a:t>Randomização 1:1 em cada comparação adequada</a:t>
            </a:r>
          </a:p>
        </p:txBody>
      </p:sp>
      <p:sp>
        <p:nvSpPr>
          <p:cNvPr id="80" name="Right Arrow 79"/>
          <p:cNvSpPr/>
          <p:nvPr/>
        </p:nvSpPr>
        <p:spPr>
          <a:xfrm>
            <a:off x="7844142" y="3282142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900325" y="3630854"/>
            <a:ext cx="4524389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/>
              <a:t>Resultados aos 28 dias e 6 meses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300" b="1" dirty="0"/>
              <a:t>Mortalidade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300" b="1" dirty="0"/>
              <a:t>Tempo para dar alta ao vivo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300" b="1" dirty="0"/>
              <a:t>Progressão para ventilação ou morte</a:t>
            </a:r>
          </a:p>
        </p:txBody>
      </p:sp>
      <p:sp>
        <p:nvSpPr>
          <p:cNvPr id="79" name="Title 1"/>
          <p:cNvSpPr>
            <a:spLocks noGrp="1"/>
          </p:cNvSpPr>
          <p:nvPr>
            <p:ph type="title"/>
          </p:nvPr>
        </p:nvSpPr>
        <p:spPr>
          <a:xfrm>
            <a:off x="612716" y="-13016"/>
            <a:ext cx="8096250" cy="1325563"/>
          </a:xfrm>
        </p:spPr>
        <p:txBody>
          <a:bodyPr>
            <a:normAutofit/>
          </a:bodyPr>
          <a:lstStyle/>
          <a:p>
            <a:r>
              <a:rPr lang="pt-PT" sz="3200" dirty="0"/>
              <a:t>Design do RECOVERY: Comparação de PAC</a:t>
            </a:r>
          </a:p>
        </p:txBody>
      </p:sp>
    </p:spTree>
    <p:extLst>
      <p:ext uri="{BB962C8B-B14F-4D97-AF65-F5344CB8AC3E}">
        <p14:creationId xmlns:p14="http://schemas.microsoft.com/office/powerpoint/2010/main" val="29454532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e6e23f2f-d118-4b80-9c8f-3a17b410c8e7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12AD73-C1FD-49B0-ACF6-15D917CCBFA5}">
  <ds:schemaRefs>
    <ds:schemaRef ds:uri="http://purl.org/dc/dcmitype/"/>
    <ds:schemaRef ds:uri="cf0dfbcc-b360-4cf7-9bf5-370ba522dbe9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3c9eb58-c16a-4eef-9abf-4aeec758fe01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E9D3CD-4F61-4AD6-B12A-29618A95477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6397</TotalTime>
  <Words>1607</Words>
  <Application>Microsoft Office PowerPoint</Application>
  <PresentationFormat>Widescreen</PresentationFormat>
  <Paragraphs>190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 Ensaio RECOVERY</vt:lpstr>
      <vt:lpstr>Pneumonia adquirida na comunidade</vt:lpstr>
      <vt:lpstr>Elegibilidade para o RECOVERY</vt:lpstr>
      <vt:lpstr>PAC no RECOVERY - esclarecimentos</vt:lpstr>
      <vt:lpstr>Corticosteroides para PAC</vt:lpstr>
      <vt:lpstr>Corticosteroides para PAC</vt:lpstr>
      <vt:lpstr>Corticosteroides para PAC</vt:lpstr>
      <vt:lpstr>Design do RECOVERY: Protocolo Principal V27.0</vt:lpstr>
      <vt:lpstr>Design do RECOVERY: Comparação de PAC</vt:lpstr>
      <vt:lpstr>Comparação de corticosteroides para PAC</vt:lpstr>
      <vt:lpstr>PowerPoint Presentation</vt:lpstr>
      <vt:lpstr>Comparação de corticosteroides para PAC</vt:lpstr>
      <vt:lpstr>Resumo - PAC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Barbosa Sousa Gouveia, S.I. (Sofia)</cp:lastModifiedBy>
  <cp:revision>712</cp:revision>
  <cp:lastPrinted>2020-03-18T19:42:16Z</cp:lastPrinted>
  <dcterms:created xsi:type="dcterms:W3CDTF">2020-03-14T13:47:38Z</dcterms:created>
  <dcterms:modified xsi:type="dcterms:W3CDTF">2024-12-12T09:46:59Z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