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85" r:id="rId5"/>
    <p:sldId id="293" r:id="rId6"/>
    <p:sldId id="266" r:id="rId7"/>
    <p:sldId id="282" r:id="rId8"/>
    <p:sldId id="291" r:id="rId9"/>
    <p:sldId id="288" r:id="rId10"/>
    <p:sldId id="294" r:id="rId11"/>
    <p:sldId id="296" r:id="rId12"/>
    <p:sldId id="299" r:id="rId13"/>
    <p:sldId id="286" r:id="rId14"/>
    <p:sldId id="295" r:id="rId15"/>
    <p:sldId id="292" r:id="rId16"/>
  </p:sldIdLst>
  <p:sldSz cx="12192000" cy="6858000"/>
  <p:notesSz cx="6881813" cy="9661525"/>
  <p:embeddedFontLst>
    <p:embeddedFont>
      <p:font typeface="Calibri" panose="020F0502020204030204"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C49332-9061-F125-08E7-B16A29B72CCD}" name="Arya Lekshmi Nair" initials="AN" userId="S::aryalekshmi.nair@ecraid.eu::59b7244b-77b5-4d40-88b8-51fa3b244c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91" autoAdjust="0"/>
    <p:restoredTop sz="95507" autoAdjust="0"/>
  </p:normalViewPr>
  <p:slideViewPr>
    <p:cSldViewPr snapToGrid="0">
      <p:cViewPr varScale="1">
        <p:scale>
          <a:sx n="100" d="100"/>
          <a:sy n="100" d="100"/>
        </p:scale>
        <p:origin x="10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229BB991-2F75-47A0-92DD-9BCC6B9FD2FA}" type="datetimeFigureOut">
              <a:rPr lang="nl-NL" smtClean="0"/>
              <a:t>15-1-2025</a:t>
            </a:fld>
            <a:endParaRPr lang="pt-PT"/>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E52351AD-82CC-4F3D-AF97-B638C7752DCE}" type="slidenum">
              <a:rPr lang="nl-NL" smtClean="0"/>
              <a:t>‹#›</a:t>
            </a:fld>
            <a:endParaRPr lang="pt-PT"/>
          </a:p>
        </p:txBody>
      </p:sp>
    </p:spTree>
    <p:extLst>
      <p:ext uri="{BB962C8B-B14F-4D97-AF65-F5344CB8AC3E}">
        <p14:creationId xmlns:p14="http://schemas.microsoft.com/office/powerpoint/2010/main" val="248982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52351AD-82CC-4F3D-AF97-B638C7752DCE}" type="slidenum">
              <a:rPr lang="nl-NL" smtClean="0"/>
              <a:t>8</a:t>
            </a:fld>
            <a:endParaRPr lang="pt-PT"/>
          </a:p>
        </p:txBody>
      </p:sp>
    </p:spTree>
    <p:extLst>
      <p:ext uri="{BB962C8B-B14F-4D97-AF65-F5344CB8AC3E}">
        <p14:creationId xmlns:p14="http://schemas.microsoft.com/office/powerpoint/2010/main" val="4231890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15/01/2025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15/01/2025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15/01/2025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15/01/2025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31057"/>
            <a:ext cx="9144000" cy="973826"/>
          </a:xfrm>
        </p:spPr>
        <p:txBody>
          <a:bodyPr>
            <a:normAutofit fontScale="90000"/>
          </a:bodyPr>
          <a:lstStyle/>
          <a:p>
            <a:r>
              <a:t/>
            </a:r>
            <a:br/>
            <a:r>
              <a:rPr lang="pt-PT" dirty="0">
                <a:solidFill>
                  <a:srgbClr val="9E3159"/>
                </a:solidFill>
                <a:latin typeface="+mn-lt"/>
              </a:rPr>
              <a:t>O ensaio RECOVERY</a:t>
            </a:r>
          </a:p>
        </p:txBody>
      </p:sp>
      <p:sp>
        <p:nvSpPr>
          <p:cNvPr id="3" name="Subtitle 2"/>
          <p:cNvSpPr>
            <a:spLocks noGrp="1"/>
          </p:cNvSpPr>
          <p:nvPr>
            <p:ph type="subTitle" idx="1"/>
          </p:nvPr>
        </p:nvSpPr>
        <p:spPr>
          <a:xfrm>
            <a:off x="1524000" y="4342884"/>
            <a:ext cx="9144000" cy="1655762"/>
          </a:xfrm>
        </p:spPr>
        <p:txBody>
          <a:bodyPr>
            <a:normAutofit/>
          </a:bodyPr>
          <a:lstStyle/>
          <a:p>
            <a:r>
              <a:rPr lang="pt-PT" sz="3200" b="1" dirty="0"/>
              <a:t>Formação sobre Consentimento Informado na UE</a:t>
            </a:r>
          </a:p>
          <a:p>
            <a:endParaRPr lang="pt-PT" b="1" dirty="0"/>
          </a:p>
          <a:p>
            <a:r>
              <a:rPr lang="pt-PT" sz="2000" b="1" smtClean="0">
                <a:solidFill>
                  <a:schemeClr val="bg1">
                    <a:lumMod val="50000"/>
                  </a:schemeClr>
                </a:solidFill>
              </a:rPr>
              <a:t>V2.0 </a:t>
            </a:r>
            <a:r>
              <a:rPr lang="pt-PT" sz="2000" b="1" dirty="0">
                <a:solidFill>
                  <a:schemeClr val="bg1">
                    <a:lumMod val="50000"/>
                  </a:schemeClr>
                </a:solidFill>
              </a:rPr>
              <a:t>29/11/2024</a:t>
            </a:r>
          </a:p>
          <a:p>
            <a:endParaRPr lang="pt-PT" b="1" dirty="0"/>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Consentimento informado:</a:t>
            </a:r>
            <a:r>
              <a:t/>
            </a:r>
            <a:br/>
            <a:r>
              <a:rPr lang="pt-PT"/>
              <a:t>Representante legal (3/3)</a:t>
            </a:r>
          </a:p>
        </p:txBody>
      </p:sp>
      <p:sp>
        <p:nvSpPr>
          <p:cNvPr id="3" name="Content Placeholder 2"/>
          <p:cNvSpPr>
            <a:spLocks noGrp="1"/>
          </p:cNvSpPr>
          <p:nvPr>
            <p:ph idx="1"/>
          </p:nvPr>
        </p:nvSpPr>
        <p:spPr>
          <a:xfrm>
            <a:off x="341194" y="1596884"/>
            <a:ext cx="11354813" cy="4954041"/>
          </a:xfrm>
        </p:spPr>
        <p:txBody>
          <a:bodyPr>
            <a:normAutofit fontScale="92500" lnSpcReduction="10000"/>
          </a:bodyPr>
          <a:lstStyle/>
          <a:p>
            <a:r>
              <a:rPr lang="pt-PT" dirty="0"/>
              <a:t>Os representantes legais devem estar disponíveis pessoalmente para preencher a seção do formulário de consentimento, isto </a:t>
            </a:r>
            <a:r>
              <a:rPr lang="pt-PT" u="sng" dirty="0"/>
              <a:t>não pode</a:t>
            </a:r>
            <a:r>
              <a:rPr lang="pt-PT" dirty="0"/>
              <a:t> ser feito por telefone</a:t>
            </a:r>
          </a:p>
          <a:p>
            <a:endParaRPr lang="pt-PT" dirty="0"/>
          </a:p>
          <a:p>
            <a:r>
              <a:rPr lang="pt-PT" dirty="0"/>
              <a:t>Se o participante recuperar a sua capacidade antes da alta, deve ser-lhe fornecida informação sobre o ensaio e o mesmo deve dar o seu consentimento para continuar no estudo</a:t>
            </a:r>
          </a:p>
          <a:p>
            <a:endParaRPr lang="pt-PT" dirty="0"/>
          </a:p>
          <a:p>
            <a:r>
              <a:rPr lang="pt-PT" dirty="0"/>
              <a:t>Tal deve seguir o processo habitual de consentimento informado</a:t>
            </a:r>
          </a:p>
          <a:p>
            <a:pPr lvl="1"/>
            <a:r>
              <a:rPr lang="pt-PT" dirty="0"/>
              <a:t>É importante estabelecer um sistema para abordar os participantes que possam ter recuperado a capacidade dentro de um prazo razoável (por exemplo, 1-2 dias) </a:t>
            </a:r>
          </a:p>
          <a:p>
            <a:pPr lvl="1"/>
            <a:r>
              <a:rPr lang="pt-PT" dirty="0"/>
              <a:t>Durante a pandemia de COVID-19 houve casos em que o novo consentimento não aconteceu, </a:t>
            </a:r>
            <a:r>
              <a:rPr lang="pt-BR" dirty="0"/>
              <a:t>o que foi uma descoberta crítica durante as inspeções.</a:t>
            </a:r>
            <a:endParaRPr lang="pt-PT" dirty="0"/>
          </a:p>
          <a:p>
            <a:pPr lvl="1"/>
            <a:r>
              <a:rPr lang="pt-BR" dirty="0"/>
              <a:t>Note-se que, se o paciente continuar no estudo após recuperar a capacidade, deverá ter duas assinaturas de consentimento.</a:t>
            </a:r>
            <a:endParaRPr lang="pt-PT" dirty="0"/>
          </a:p>
          <a:p>
            <a:endParaRPr lang="pt-PT" dirty="0"/>
          </a:p>
          <a:p>
            <a:endParaRPr lang="pt-PT" dirty="0"/>
          </a:p>
        </p:txBody>
      </p:sp>
      <p:sp>
        <p:nvSpPr>
          <p:cNvPr id="4" name="AutoShape 2" descr="https://ukc-powerpoint.officeapps.live.com/pods/GetClipboardImage.ashx?Id=ead486b6-9f7a-417e-83ab-8c8069ee596e&amp;DC=GUK3&amp;pkey=b44cdebb-e74a-4902-a3be-a0afdc3e6615&amp;wdwaccluster=GUK3"/>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76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8" y="1411827"/>
            <a:ext cx="11924436" cy="5446173"/>
          </a:xfrm>
        </p:spPr>
        <p:txBody>
          <a:bodyPr>
            <a:normAutofit fontScale="92500" lnSpcReduction="20000"/>
          </a:bodyPr>
          <a:lstStyle/>
          <a:p>
            <a:pPr>
              <a:spcBef>
                <a:spcPts val="600"/>
              </a:spcBef>
            </a:pPr>
            <a:r>
              <a:rPr lang="pt-PT" sz="2400" dirty="0"/>
              <a:t>Se o paciente ou representante legal pedir para se retirar, esclareça o que eles desejam:</a:t>
            </a:r>
          </a:p>
          <a:p>
            <a:pPr>
              <a:spcBef>
                <a:spcPts val="600"/>
              </a:spcBef>
            </a:pPr>
            <a:endParaRPr lang="pt-PT" sz="800" dirty="0"/>
          </a:p>
          <a:p>
            <a:pPr marL="514350" indent="-514350">
              <a:spcBef>
                <a:spcPts val="600"/>
              </a:spcBef>
              <a:buFont typeface="+mj-lt"/>
              <a:buAutoNum type="arabicParenR"/>
            </a:pPr>
            <a:r>
              <a:rPr lang="pt-BR" sz="2400" b="1" dirty="0"/>
              <a:t>Eles querem parar o tratamento do estudo, mas estão dispostos a continuar o seguimento</a:t>
            </a:r>
            <a:r>
              <a:rPr lang="pt-PT" dirty="0"/>
              <a:t> </a:t>
            </a:r>
            <a:r>
              <a:rPr lang="pt-PT" sz="2000" dirty="0"/>
              <a:t>Ação</a:t>
            </a:r>
            <a:r>
              <a:rPr lang="pt-PT" dirty="0"/>
              <a:t>: </a:t>
            </a:r>
            <a:r>
              <a:rPr lang="pt-PT" sz="2000" dirty="0"/>
              <a:t>interromper o tratamento do estudo (isso será registado no formulário de seguimento)</a:t>
            </a:r>
            <a:r>
              <a:rPr lang="pt-PT" dirty="0"/>
              <a:t>. </a:t>
            </a:r>
            <a:r>
              <a:rPr lang="pt-PT" sz="2000" dirty="0"/>
              <a:t>Não se trata de uma retirada.</a:t>
            </a:r>
          </a:p>
          <a:p>
            <a:pPr marL="514350" indent="-514350">
              <a:spcBef>
                <a:spcPts val="600"/>
              </a:spcBef>
              <a:buFont typeface="+mj-lt"/>
              <a:buAutoNum type="arabicParenR" startAt="2"/>
            </a:pPr>
            <a:r>
              <a:rPr lang="pt-PT" sz="2400" b="1" dirty="0"/>
              <a:t>Não quer mais contacto com a equipa do ensaio, mas está de acordo com o seguimento pelos registos médicos [</a:t>
            </a:r>
            <a:r>
              <a:rPr lang="pt-BR" sz="2400" b="1" dirty="0"/>
              <a:t>isto aplica-se apenas aos centros que contactam os pacientes para seguimento</a:t>
            </a:r>
            <a:r>
              <a:rPr lang="pt-PT" sz="2400" b="1" dirty="0"/>
              <a:t>]</a:t>
            </a:r>
          </a:p>
          <a:p>
            <a:pPr marL="446088" indent="0">
              <a:spcBef>
                <a:spcPts val="600"/>
              </a:spcBef>
              <a:buNone/>
            </a:pPr>
            <a:r>
              <a:rPr lang="pt-PT" sz="2000" dirty="0"/>
              <a:t>Ação: </a:t>
            </a:r>
            <a:r>
              <a:rPr lang="pt-BR" sz="2000" dirty="0"/>
              <a:t>rantir que a equipa do estudo não entre em contato com o paciente/familiares novamente. Completar o acompanhamento tanto quanto possível com base nos registos médicos. Isto não é uma retirada.</a:t>
            </a:r>
            <a:endParaRPr lang="pt-PT" sz="2000" dirty="0"/>
          </a:p>
          <a:p>
            <a:pPr marL="514350" indent="-514350">
              <a:spcBef>
                <a:spcPts val="600"/>
              </a:spcBef>
              <a:buFont typeface="+mj-lt"/>
              <a:buAutoNum type="arabicParenR" startAt="3"/>
            </a:pPr>
            <a:r>
              <a:rPr lang="pt-PT" sz="2400" b="1" dirty="0"/>
              <a:t>Não quer mais nenhum contacto ou acesso aos registos médicos</a:t>
            </a:r>
          </a:p>
          <a:p>
            <a:pPr marL="446088" indent="0">
              <a:spcBef>
                <a:spcPts val="600"/>
              </a:spcBef>
              <a:buNone/>
            </a:pPr>
            <a:r>
              <a:rPr lang="pt-PT" sz="2000" dirty="0"/>
              <a:t>Ação: </a:t>
            </a:r>
            <a:r>
              <a:rPr lang="pt-BR" sz="2000" dirty="0"/>
              <a:t>Isto é uma retirada. Informar a Ecraid ou o CRA e documentar no registo médico. Parar o tratamento do estudo e garantir que a equipa do estudo não entre em contato com o paciente/familiares novamente</a:t>
            </a:r>
            <a:r>
              <a:rPr lang="pt-PT" sz="2000" dirty="0"/>
              <a:t>.</a:t>
            </a:r>
          </a:p>
          <a:p>
            <a:pPr marL="446088" indent="0">
              <a:spcBef>
                <a:spcPts val="600"/>
              </a:spcBef>
              <a:buNone/>
            </a:pPr>
            <a:endParaRPr lang="pt-PT" sz="800" dirty="0"/>
          </a:p>
          <a:p>
            <a:pPr>
              <a:spcBef>
                <a:spcPts val="1200"/>
              </a:spcBef>
            </a:pPr>
            <a:r>
              <a:rPr lang="pt-PT" sz="2400" dirty="0"/>
              <a:t>Se um paciente for abordado depois de recuperar a capacidade e não der o seu consentimento para continuar no ensaio, trata-se de uma retirada e deve ser tratada como no ponto 3 acima</a:t>
            </a:r>
          </a:p>
          <a:p>
            <a:pPr>
              <a:spcBef>
                <a:spcPts val="1200"/>
              </a:spcBef>
            </a:pPr>
            <a:r>
              <a:rPr lang="pt-PT" sz="2400" dirty="0"/>
              <a:t>Evite a retirada dos pacientes do ensaio, a menos que seja definitivamente isso que eles querem</a:t>
            </a:r>
          </a:p>
          <a:p>
            <a:pPr>
              <a:spcBef>
                <a:spcPts val="1200"/>
              </a:spcBef>
            </a:pPr>
            <a:r>
              <a:rPr lang="pt-PT" sz="2400" dirty="0"/>
              <a:t>Os dados recolhidos até ao momento da retirada ainda serão utilizados para análise</a:t>
            </a:r>
          </a:p>
          <a:p>
            <a:pPr>
              <a:spcBef>
                <a:spcPts val="1200"/>
              </a:spcBef>
            </a:pPr>
            <a:r>
              <a:rPr lang="pt-BR" sz="2400" dirty="0"/>
              <a:t>Nenhuma das situações acima é uma desvio do protocolo.</a:t>
            </a:r>
            <a:endParaRPr lang="pt-PT" sz="2400" dirty="0"/>
          </a:p>
        </p:txBody>
      </p:sp>
      <p:sp>
        <p:nvSpPr>
          <p:cNvPr id="6" name="Title 1">
            <a:extLst>
              <a:ext uri="{FF2B5EF4-FFF2-40B4-BE49-F238E27FC236}">
                <a16:creationId xmlns:a16="http://schemas.microsoft.com/office/drawing/2014/main" id="{F669C477-8A56-E2AF-94B6-C81D7862FBF4}"/>
              </a:ext>
            </a:extLst>
          </p:cNvPr>
          <p:cNvSpPr>
            <a:spLocks noGrp="1"/>
          </p:cNvSpPr>
          <p:nvPr>
            <p:ph type="title"/>
          </p:nvPr>
        </p:nvSpPr>
        <p:spPr>
          <a:xfrm>
            <a:off x="838199" y="-2776"/>
            <a:ext cx="7691203" cy="1343080"/>
          </a:xfrm>
        </p:spPr>
        <p:txBody>
          <a:bodyPr>
            <a:normAutofit/>
          </a:bodyPr>
          <a:lstStyle/>
          <a:p>
            <a:r>
              <a:rPr lang="pt-PT" dirty="0"/>
              <a:t>Alteração do consentimento (incluindo retirada)</a:t>
            </a:r>
          </a:p>
        </p:txBody>
      </p:sp>
    </p:spTree>
    <p:extLst>
      <p:ext uri="{BB962C8B-B14F-4D97-AF65-F5344CB8AC3E}">
        <p14:creationId xmlns:p14="http://schemas.microsoft.com/office/powerpoint/2010/main" val="141662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Consentimento informado:</a:t>
            </a:r>
            <a:r>
              <a:t/>
            </a:r>
            <a:br/>
            <a:r>
              <a:rPr lang="pt-PT"/>
              <a:t>Resumo</a:t>
            </a:r>
          </a:p>
        </p:txBody>
      </p:sp>
      <p:sp>
        <p:nvSpPr>
          <p:cNvPr id="3" name="Content Placeholder 2"/>
          <p:cNvSpPr>
            <a:spLocks noGrp="1"/>
          </p:cNvSpPr>
          <p:nvPr>
            <p:ph idx="1"/>
          </p:nvPr>
        </p:nvSpPr>
        <p:spPr/>
        <p:txBody>
          <a:bodyPr/>
          <a:lstStyle/>
          <a:p>
            <a:r>
              <a:rPr lang="pt-PT" dirty="0"/>
              <a:t>O consentimento pode ser dado de várias formas no RECOVERY:</a:t>
            </a:r>
          </a:p>
          <a:p>
            <a:pPr lvl="1"/>
            <a:r>
              <a:rPr lang="pt-PT" dirty="0"/>
              <a:t>Pelo próprio paciente (</a:t>
            </a:r>
            <a:r>
              <a:rPr lang="pt-BR" dirty="0"/>
              <a:t>retamente, ou com o auxílio de uma testemunha, se necessário</a:t>
            </a:r>
            <a:r>
              <a:rPr lang="pt-PT" dirty="0"/>
              <a:t>)</a:t>
            </a:r>
          </a:p>
          <a:p>
            <a:pPr lvl="1"/>
            <a:r>
              <a:rPr lang="pt-PT" dirty="0"/>
              <a:t>Por representante legal, </a:t>
            </a:r>
            <a:r>
              <a:rPr lang="pt-BR" dirty="0"/>
              <a:t>aso o paciente não tenha capacidade</a:t>
            </a:r>
            <a:endParaRPr lang="pt-PT" dirty="0"/>
          </a:p>
          <a:p>
            <a:pPr lvl="2"/>
            <a:endParaRPr lang="pt-PT" dirty="0"/>
          </a:p>
          <a:p>
            <a:r>
              <a:rPr lang="pt-PT" dirty="0"/>
              <a:t>Se um paciente recuperar a sua capacidade, deve ser abordado e convidado a </a:t>
            </a:r>
            <a:r>
              <a:rPr lang="pt-PT"/>
              <a:t>consentir a sua continuidade no estudo.</a:t>
            </a:r>
            <a:endParaRPr lang="pt-PT" dirty="0"/>
          </a:p>
          <a:p>
            <a:pPr lvl="1"/>
            <a:endParaRPr lang="pt-PT" dirty="0"/>
          </a:p>
          <a:p>
            <a:r>
              <a:rPr lang="pt-PT" dirty="0"/>
              <a:t>Obrigado pela ajuda com este aspeto vital do RECOVERY</a:t>
            </a:r>
          </a:p>
        </p:txBody>
      </p:sp>
    </p:spTree>
    <p:extLst>
      <p:ext uri="{BB962C8B-B14F-4D97-AF65-F5344CB8AC3E}">
        <p14:creationId xmlns:p14="http://schemas.microsoft.com/office/powerpoint/2010/main" val="90945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Consentimento informado</a:t>
            </a:r>
          </a:p>
        </p:txBody>
      </p:sp>
      <p:sp>
        <p:nvSpPr>
          <p:cNvPr id="3" name="Content Placeholder 2"/>
          <p:cNvSpPr>
            <a:spLocks noGrp="1"/>
          </p:cNvSpPr>
          <p:nvPr>
            <p:ph idx="1"/>
          </p:nvPr>
        </p:nvSpPr>
        <p:spPr/>
        <p:txBody>
          <a:bodyPr>
            <a:normAutofit fontScale="85000" lnSpcReduction="20000"/>
          </a:bodyPr>
          <a:lstStyle/>
          <a:p>
            <a:pPr>
              <a:spcBef>
                <a:spcPts val="1200"/>
              </a:spcBef>
            </a:pPr>
            <a:r>
              <a:rPr lang="pt-BR" dirty="0"/>
              <a:t>O consentimento informado por escrito é necessário para todos os pacientes antes de qualquer procedimento específico do ensaio (ou seja, não há consentimento diferido)</a:t>
            </a:r>
            <a:endParaRPr lang="pt-PT" dirty="0"/>
          </a:p>
          <a:p>
            <a:pPr>
              <a:spcBef>
                <a:spcPts val="1200"/>
              </a:spcBef>
            </a:pPr>
            <a:endParaRPr lang="pt-PT" dirty="0"/>
          </a:p>
          <a:p>
            <a:pPr>
              <a:spcBef>
                <a:spcPts val="1200"/>
              </a:spcBef>
            </a:pPr>
            <a:r>
              <a:rPr lang="pt-PT" dirty="0"/>
              <a:t>Existem três tipos de consentimento:</a:t>
            </a:r>
          </a:p>
          <a:p>
            <a:pPr lvl="1">
              <a:spcBef>
                <a:spcPts val="1200"/>
              </a:spcBef>
            </a:pPr>
            <a:r>
              <a:rPr lang="pt-PT" dirty="0"/>
              <a:t>Direto do paciente - se o paciente tem capacidade e pode assinar o formulário de forma independente</a:t>
            </a:r>
          </a:p>
          <a:p>
            <a:pPr lvl="1">
              <a:spcBef>
                <a:spcPts val="1200"/>
              </a:spcBef>
            </a:pPr>
            <a:r>
              <a:rPr lang="pt-PT" dirty="0"/>
              <a:t>Com testemunha - se um paciente tem capacidade, mas não consegue assinar o formulário, uma testemunha pode assinar em seu nome</a:t>
            </a:r>
          </a:p>
          <a:p>
            <a:pPr lvl="1">
              <a:spcBef>
                <a:spcPts val="1200"/>
              </a:spcBef>
            </a:pPr>
            <a:r>
              <a:rPr lang="pt-PT" dirty="0"/>
              <a:t>Representante legal - se o paciente não tiver capacidade, o consentimento pode ser obtido de um representante legal (note que se o participante recuperar posteriormente a capacidade, este deverá também fornecer consentimento por escrito para continuar no ensaio)</a:t>
            </a:r>
          </a:p>
          <a:p>
            <a:pPr lvl="1">
              <a:spcBef>
                <a:spcPts val="1200"/>
              </a:spcBef>
            </a:pPr>
            <a:endParaRPr lang="pt-PT" dirty="0"/>
          </a:p>
          <a:p>
            <a:pPr>
              <a:spcBef>
                <a:spcPts val="1200"/>
              </a:spcBef>
            </a:pPr>
            <a:r>
              <a:rPr lang="pt-PT" dirty="0"/>
              <a:t>Os critérios para determinar a capacidade devem ser os mesmos que para os cuidados médicos de rotina no seu país</a:t>
            </a:r>
          </a:p>
          <a:p>
            <a:pPr lvl="1"/>
            <a:endParaRPr lang="pt-PT" dirty="0"/>
          </a:p>
        </p:txBody>
      </p:sp>
      <p:sp>
        <p:nvSpPr>
          <p:cNvPr id="4" name="Slide Number Placeholder 3"/>
          <p:cNvSpPr>
            <a:spLocks noGrp="1"/>
          </p:cNvSpPr>
          <p:nvPr>
            <p:ph type="sldNum" sz="quarter" idx="12"/>
          </p:nvPr>
        </p:nvSpPr>
        <p:spPr/>
        <p:txBody>
          <a:bodyPr/>
          <a:lstStyle/>
          <a:p>
            <a:fld id="{42C0CA23-4D8D-4670-B5DD-ACC4E2457EF3}" type="slidenum">
              <a:rPr lang="en-GB" smtClean="0"/>
              <a:t>2</a:t>
            </a:fld>
            <a:endParaRPr lang="pt-PT"/>
          </a:p>
        </p:txBody>
      </p:sp>
    </p:spTree>
    <p:extLst>
      <p:ext uri="{BB962C8B-B14F-4D97-AF65-F5344CB8AC3E}">
        <p14:creationId xmlns:p14="http://schemas.microsoft.com/office/powerpoint/2010/main" val="276287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Consentimento informado</a:t>
            </a:r>
          </a:p>
        </p:txBody>
      </p:sp>
      <p:sp>
        <p:nvSpPr>
          <p:cNvPr id="3" name="Content Placeholder 2"/>
          <p:cNvSpPr>
            <a:spLocks noGrp="1"/>
          </p:cNvSpPr>
          <p:nvPr>
            <p:ph idx="1"/>
          </p:nvPr>
        </p:nvSpPr>
        <p:spPr>
          <a:xfrm>
            <a:off x="296739" y="1490662"/>
            <a:ext cx="6323517" cy="5010721"/>
          </a:xfrm>
        </p:spPr>
        <p:txBody>
          <a:bodyPr>
            <a:normAutofit/>
          </a:bodyPr>
          <a:lstStyle/>
          <a:p>
            <a:r>
              <a:rPr lang="pt-PT" sz="2400" dirty="0"/>
              <a:t>O paciente (ou representante legal) deve receber a Ficha de Informação do Participante e deve poder lê-la e colocar quaisquer questões</a:t>
            </a:r>
          </a:p>
          <a:p>
            <a:endParaRPr lang="pt-PT" sz="2400" dirty="0"/>
          </a:p>
          <a:p>
            <a:r>
              <a:rPr lang="pt-PT" sz="2400" dirty="0"/>
              <a:t>Não há problema se preferirem discutir o ensaio pessoalmente em vez de ler o formulário (mas pode exigir uma discussão mais longa para cobrir os pontos do formulário)</a:t>
            </a:r>
          </a:p>
          <a:p>
            <a:endParaRPr lang="pt-PT" sz="2400" dirty="0"/>
          </a:p>
          <a:p>
            <a:pPr marL="0" indent="0">
              <a:buNone/>
            </a:pPr>
            <a:endParaRPr lang="pt-PT" sz="2400" dirty="0"/>
          </a:p>
        </p:txBody>
      </p:sp>
      <p:pic>
        <p:nvPicPr>
          <p:cNvPr id="6" name="Picture 5">
            <a:extLst>
              <a:ext uri="{FF2B5EF4-FFF2-40B4-BE49-F238E27FC236}">
                <a16:creationId xmlns:a16="http://schemas.microsoft.com/office/drawing/2014/main" id="{4912E1BF-CE67-3DF9-6E04-6016E40ECC78}"/>
              </a:ext>
            </a:extLst>
          </p:cNvPr>
          <p:cNvPicPr>
            <a:picLocks noChangeAspect="1"/>
          </p:cNvPicPr>
          <p:nvPr/>
        </p:nvPicPr>
        <p:blipFill>
          <a:blip r:embed="rId2"/>
          <a:stretch>
            <a:fillRect/>
          </a:stretch>
        </p:blipFill>
        <p:spPr>
          <a:xfrm>
            <a:off x="7180117" y="934572"/>
            <a:ext cx="3671649" cy="5750962"/>
          </a:xfrm>
          <a:prstGeom prst="rect">
            <a:avLst/>
          </a:prstGeom>
          <a:ln>
            <a:solidFill>
              <a:schemeClr val="tx1"/>
            </a:solidFill>
          </a:ln>
        </p:spPr>
      </p:pic>
    </p:spTree>
    <p:extLst>
      <p:ext uri="{BB962C8B-B14F-4D97-AF65-F5344CB8AC3E}">
        <p14:creationId xmlns:p14="http://schemas.microsoft.com/office/powerpoint/2010/main" val="61631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Consentimento informado</a:t>
            </a:r>
          </a:p>
        </p:txBody>
      </p:sp>
      <p:sp>
        <p:nvSpPr>
          <p:cNvPr id="3" name="Content Placeholder 2"/>
          <p:cNvSpPr>
            <a:spLocks noGrp="1"/>
          </p:cNvSpPr>
          <p:nvPr>
            <p:ph idx="1"/>
          </p:nvPr>
        </p:nvSpPr>
        <p:spPr>
          <a:xfrm>
            <a:off x="504201" y="1596884"/>
            <a:ext cx="11687799" cy="5070615"/>
          </a:xfrm>
        </p:spPr>
        <p:txBody>
          <a:bodyPr>
            <a:normAutofit fontScale="70000" lnSpcReduction="20000"/>
          </a:bodyPr>
          <a:lstStyle/>
          <a:p>
            <a:r>
              <a:rPr lang="pt-PT" b="1" dirty="0"/>
              <a:t>Principais pontos a abordar na conversa:</a:t>
            </a:r>
          </a:p>
          <a:p>
            <a:pPr lvl="1">
              <a:spcBef>
                <a:spcPts val="1200"/>
              </a:spcBef>
            </a:pPr>
            <a:r>
              <a:rPr lang="pt-PT" dirty="0"/>
              <a:t>Certifique-se de que o paciente teve tempo para fazer perguntas.</a:t>
            </a:r>
          </a:p>
          <a:p>
            <a:pPr lvl="1">
              <a:spcBef>
                <a:spcPts val="1200"/>
              </a:spcBef>
            </a:pPr>
            <a:r>
              <a:rPr lang="pt-PT" dirty="0"/>
              <a:t>A participação é </a:t>
            </a:r>
            <a:r>
              <a:rPr lang="pt-PT" u="sng" dirty="0"/>
              <a:t>voluntária</a:t>
            </a:r>
            <a:r>
              <a:rPr lang="pt-PT" dirty="0"/>
              <a:t>, se o paciente não aderir, continuará a receber os melhores cuidados disponíveis.</a:t>
            </a:r>
          </a:p>
          <a:p>
            <a:pPr lvl="1">
              <a:spcBef>
                <a:spcPts val="1200"/>
              </a:spcBef>
            </a:pPr>
            <a:r>
              <a:rPr lang="pt-PT" dirty="0"/>
              <a:t>Se aderir, pode mudar de ideias e retirar-se do ensaio a qualquer momento.</a:t>
            </a:r>
          </a:p>
          <a:p>
            <a:pPr lvl="1">
              <a:spcBef>
                <a:spcPts val="1200"/>
              </a:spcBef>
            </a:pPr>
            <a:r>
              <a:rPr lang="pt-PT" dirty="0"/>
              <a:t>Todos os tratamentos podem ter efeitos secundários e os pacientes serão monitorizados quanto aos mesmos.</a:t>
            </a:r>
          </a:p>
          <a:p>
            <a:pPr lvl="1">
              <a:spcBef>
                <a:spcPts val="1200"/>
              </a:spcBef>
            </a:pPr>
            <a:r>
              <a:rPr lang="pt-PT" dirty="0"/>
              <a:t>Alguns dos seus dados serão partilhados com a equipa de ensaio fora do hospital (e, possivelmente, com autirdades que verificam se o ensaio está a ser realizado corretamente)</a:t>
            </a:r>
          </a:p>
          <a:p>
            <a:pPr lvl="1">
              <a:spcBef>
                <a:spcPts val="1200"/>
              </a:spcBef>
            </a:pPr>
            <a:r>
              <a:rPr lang="pt-PT" dirty="0"/>
              <a:t>Estes dados só serão associados a eles através de um código, a nada identificável, e qualquer pessoa que os veja está vinculada a regras de confidencialidade. </a:t>
            </a:r>
          </a:p>
          <a:p>
            <a:pPr lvl="1">
              <a:spcBef>
                <a:spcPts val="1200"/>
              </a:spcBef>
            </a:pPr>
            <a:r>
              <a:rPr lang="pt-PT" dirty="0"/>
              <a:t>A equipa do ensaio irá recolher dados sobre os pacientes a partir dos registos médicos hospitalares durante 6 meses, e poderá contactar o paciente ou os seus familiares (não há necessidade de mencionar isto se souber que os registos locais no seu centro serão suficientes para completar o formulário de seguimento sem contactar o paciente). </a:t>
            </a:r>
          </a:p>
          <a:p>
            <a:pPr lvl="1">
              <a:spcBef>
                <a:spcPts val="1200"/>
              </a:spcBef>
            </a:pPr>
            <a:r>
              <a:rPr lang="pt-PT" dirty="0"/>
              <a:t>Os seus dados serão mantidos em segurança e armazenados durante, pelo menos, 25 anos. Os dados não identificados podem ser partilhados com investigadores que estudam pneumonia ou outras doenças infeciosas.</a:t>
            </a:r>
          </a:p>
          <a:p>
            <a:r>
              <a:rPr lang="pt-PT" dirty="0"/>
              <a:t>Estes detalhes estão listados no próprio formulário de consentimento, por isso utilize-o como o seu guia.</a:t>
            </a:r>
          </a:p>
          <a:p>
            <a:pPr lvl="1"/>
            <a:endParaRPr lang="pt-PT" dirty="0"/>
          </a:p>
          <a:p>
            <a:pPr lvl="1"/>
            <a:endParaRPr lang="pt-PT" dirty="0"/>
          </a:p>
          <a:p>
            <a:pPr lvl="1"/>
            <a:endParaRPr lang="pt-PT" dirty="0"/>
          </a:p>
          <a:p>
            <a:pPr lvl="1"/>
            <a:endParaRPr lang="pt-PT" dirty="0"/>
          </a:p>
        </p:txBody>
      </p:sp>
    </p:spTree>
    <p:extLst>
      <p:ext uri="{BB962C8B-B14F-4D97-AF65-F5344CB8AC3E}">
        <p14:creationId xmlns:p14="http://schemas.microsoft.com/office/powerpoint/2010/main" val="37140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Consentimento informado: </a:t>
            </a:r>
            <a:r>
              <a:t/>
            </a:r>
            <a:br/>
            <a:r>
              <a:rPr lang="pt-PT"/>
              <a:t>falantes de outras línguas</a:t>
            </a:r>
          </a:p>
        </p:txBody>
      </p:sp>
      <p:sp>
        <p:nvSpPr>
          <p:cNvPr id="3" name="Content Placeholder 2"/>
          <p:cNvSpPr>
            <a:spLocks noGrp="1"/>
          </p:cNvSpPr>
          <p:nvPr>
            <p:ph idx="1"/>
          </p:nvPr>
        </p:nvSpPr>
        <p:spPr>
          <a:xfrm>
            <a:off x="450220" y="1440888"/>
            <a:ext cx="11291559" cy="4580078"/>
          </a:xfrm>
        </p:spPr>
        <p:txBody>
          <a:bodyPr/>
          <a:lstStyle/>
          <a:p>
            <a:endParaRPr lang="pt-PT" dirty="0"/>
          </a:p>
          <a:p>
            <a:r>
              <a:rPr lang="pt-PT" dirty="0"/>
              <a:t>Se a pessoa a dar o consentimento não falar também a língua, o processo deve ser apoiado por um tradutor imparcial (ou seja, não um membro da equipa de investigação), que pode prestar um serviço de tradução por telefone</a:t>
            </a:r>
          </a:p>
          <a:p>
            <a:endParaRPr lang="pt-PT" dirty="0"/>
          </a:p>
          <a:p>
            <a:r>
              <a:rPr lang="pt-PT" dirty="0"/>
              <a:t>Por favor, documente nas notas como o consentimento foi obtido em tais situações</a:t>
            </a:r>
          </a:p>
        </p:txBody>
      </p:sp>
    </p:spTree>
    <p:extLst>
      <p:ext uri="{BB962C8B-B14F-4D97-AF65-F5344CB8AC3E}">
        <p14:creationId xmlns:p14="http://schemas.microsoft.com/office/powerpoint/2010/main" val="18796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D17DD5-CA92-DAA1-ECF6-6413D6D1CC00}"/>
              </a:ext>
            </a:extLst>
          </p:cNvPr>
          <p:cNvPicPr>
            <a:picLocks noChangeAspect="1"/>
          </p:cNvPicPr>
          <p:nvPr/>
        </p:nvPicPr>
        <p:blipFill rotWithShape="1">
          <a:blip r:embed="rId2"/>
          <a:srcRect l="4731" r="3240"/>
          <a:stretch/>
        </p:blipFill>
        <p:spPr>
          <a:xfrm>
            <a:off x="5548745" y="1376400"/>
            <a:ext cx="3439391" cy="5412704"/>
          </a:xfrm>
          <a:prstGeom prst="rect">
            <a:avLst/>
          </a:prstGeom>
          <a:ln>
            <a:solidFill>
              <a:schemeClr val="tx1"/>
            </a:solidFill>
          </a:ln>
        </p:spPr>
      </p:pic>
      <p:sp>
        <p:nvSpPr>
          <p:cNvPr id="2" name="Title 1"/>
          <p:cNvSpPr>
            <a:spLocks noGrp="1"/>
          </p:cNvSpPr>
          <p:nvPr>
            <p:ph type="title"/>
          </p:nvPr>
        </p:nvSpPr>
        <p:spPr/>
        <p:txBody>
          <a:bodyPr/>
          <a:lstStyle/>
          <a:p>
            <a:r>
              <a:rPr lang="pt-PT"/>
              <a:t>Consentimento informado: </a:t>
            </a:r>
            <a:r>
              <a:t/>
            </a:r>
            <a:br/>
            <a:r>
              <a:rPr lang="pt-PT"/>
              <a:t>Direto do paciente</a:t>
            </a:r>
          </a:p>
        </p:txBody>
      </p:sp>
      <p:sp>
        <p:nvSpPr>
          <p:cNvPr id="3" name="Content Placeholder 2"/>
          <p:cNvSpPr>
            <a:spLocks noGrp="1"/>
          </p:cNvSpPr>
          <p:nvPr>
            <p:ph idx="1"/>
          </p:nvPr>
        </p:nvSpPr>
        <p:spPr>
          <a:xfrm>
            <a:off x="89794" y="1449777"/>
            <a:ext cx="5458952" cy="5030021"/>
          </a:xfrm>
        </p:spPr>
        <p:txBody>
          <a:bodyPr>
            <a:normAutofit fontScale="85000" lnSpcReduction="10000"/>
          </a:bodyPr>
          <a:lstStyle/>
          <a:p>
            <a:r>
              <a:rPr lang="pt-PT" dirty="0"/>
              <a:t>Se o paciente tiver capacidade e conseguir assinar, deve escrever o seu nome, assinatura e data no formulário</a:t>
            </a:r>
          </a:p>
          <a:p>
            <a:endParaRPr lang="pt-PT" dirty="0"/>
          </a:p>
          <a:p>
            <a:r>
              <a:rPr lang="pt-PT" dirty="0"/>
              <a:t>A pessoa que obtém o consentimento deve então fazer o mesmo e preencher os outros detalhes no formulário de consentimento (o número do estudo será atribuído na randomização)</a:t>
            </a:r>
          </a:p>
          <a:p>
            <a:endParaRPr lang="pt-PT" dirty="0"/>
          </a:p>
          <a:p>
            <a:r>
              <a:rPr lang="pt-PT" dirty="0"/>
              <a:t>Originais assinados:</a:t>
            </a:r>
          </a:p>
          <a:p>
            <a:pPr lvl="1"/>
            <a:r>
              <a:rPr lang="pt-PT" dirty="0"/>
              <a:t>1 para o participante (original)</a:t>
            </a:r>
          </a:p>
          <a:p>
            <a:pPr lvl="1"/>
            <a:r>
              <a:rPr lang="pt-PT" dirty="0"/>
              <a:t>1 para o Arquivo de Investigação do ensaio (original)</a:t>
            </a:r>
          </a:p>
          <a:p>
            <a:pPr lvl="1"/>
            <a:r>
              <a:rPr lang="pt-PT" i="1" dirty="0"/>
              <a:t>1 para registo médico (se necessário)</a:t>
            </a:r>
          </a:p>
        </p:txBody>
      </p:sp>
      <p:sp>
        <p:nvSpPr>
          <p:cNvPr id="16" name="Rectangle 15">
            <a:extLst>
              <a:ext uri="{FF2B5EF4-FFF2-40B4-BE49-F238E27FC236}">
                <a16:creationId xmlns:a16="http://schemas.microsoft.com/office/drawing/2014/main" id="{8D16CC0F-C171-514A-340F-526C68AFA548}"/>
              </a:ext>
            </a:extLst>
          </p:cNvPr>
          <p:cNvSpPr/>
          <p:nvPr/>
        </p:nvSpPr>
        <p:spPr>
          <a:xfrm>
            <a:off x="5672001" y="5693339"/>
            <a:ext cx="3200947" cy="815748"/>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B22E3B5D-805D-7089-C4D9-94837B422172}"/>
              </a:ext>
            </a:extLst>
          </p:cNvPr>
          <p:cNvSpPr/>
          <p:nvPr/>
        </p:nvSpPr>
        <p:spPr>
          <a:xfrm>
            <a:off x="5672001" y="4480817"/>
            <a:ext cx="3200947" cy="982634"/>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Box 17">
            <a:extLst>
              <a:ext uri="{FF2B5EF4-FFF2-40B4-BE49-F238E27FC236}">
                <a16:creationId xmlns:a16="http://schemas.microsoft.com/office/drawing/2014/main" id="{35BFE699-2295-08A6-E72F-E0C72502586F}"/>
              </a:ext>
            </a:extLst>
          </p:cNvPr>
          <p:cNvSpPr txBox="1"/>
          <p:nvPr/>
        </p:nvSpPr>
        <p:spPr>
          <a:xfrm>
            <a:off x="9568103" y="5693339"/>
            <a:ext cx="1785697" cy="1077218"/>
          </a:xfrm>
          <a:prstGeom prst="rect">
            <a:avLst/>
          </a:prstGeom>
          <a:noFill/>
        </p:spPr>
        <p:txBody>
          <a:bodyPr wrap="square" rtlCol="0">
            <a:spAutoFit/>
          </a:bodyPr>
          <a:lstStyle/>
          <a:p>
            <a:pPr algn="ctr"/>
            <a:r>
              <a:rPr lang="pt-PT" sz="1600" b="1" dirty="0">
                <a:solidFill>
                  <a:srgbClr val="0070C0"/>
                </a:solidFill>
              </a:rPr>
              <a:t>Preenchido pela pessoa </a:t>
            </a:r>
          </a:p>
          <a:p>
            <a:pPr algn="ctr"/>
            <a:r>
              <a:rPr lang="pt-PT" sz="1600" b="1" dirty="0">
                <a:solidFill>
                  <a:srgbClr val="0070C0"/>
                </a:solidFill>
              </a:rPr>
              <a:t>OBTER consentimento</a:t>
            </a:r>
          </a:p>
        </p:txBody>
      </p:sp>
      <p:cxnSp>
        <p:nvCxnSpPr>
          <p:cNvPr id="19" name="Straight Arrow Connector 18">
            <a:extLst>
              <a:ext uri="{FF2B5EF4-FFF2-40B4-BE49-F238E27FC236}">
                <a16:creationId xmlns:a16="http://schemas.microsoft.com/office/drawing/2014/main" id="{52D15D48-31B2-45EC-AE56-E9479C7A412E}"/>
              </a:ext>
            </a:extLst>
          </p:cNvPr>
          <p:cNvCxnSpPr>
            <a:cxnSpLocks/>
          </p:cNvCxnSpPr>
          <p:nvPr/>
        </p:nvCxnSpPr>
        <p:spPr>
          <a:xfrm flipH="1" flipV="1">
            <a:off x="8872948" y="5912427"/>
            <a:ext cx="839534" cy="17432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A30D33-A05C-AFCF-CBE2-8C933FB7B87F}"/>
              </a:ext>
            </a:extLst>
          </p:cNvPr>
          <p:cNvSpPr txBox="1"/>
          <p:nvPr/>
        </p:nvSpPr>
        <p:spPr>
          <a:xfrm>
            <a:off x="9456821" y="3531442"/>
            <a:ext cx="2159150" cy="584775"/>
          </a:xfrm>
          <a:prstGeom prst="rect">
            <a:avLst/>
          </a:prstGeom>
          <a:noFill/>
        </p:spPr>
        <p:txBody>
          <a:bodyPr wrap="square" rtlCol="0">
            <a:spAutoFit/>
          </a:bodyPr>
          <a:lstStyle/>
          <a:p>
            <a:pPr algn="ctr"/>
            <a:r>
              <a:rPr lang="pt-PT" sz="1600" b="1" dirty="0">
                <a:solidFill>
                  <a:srgbClr val="00B050"/>
                </a:solidFill>
              </a:rPr>
              <a:t>Preenchido pela pessoa </a:t>
            </a:r>
          </a:p>
          <a:p>
            <a:pPr algn="ctr"/>
            <a:r>
              <a:rPr lang="pt-PT" sz="1600" b="1" dirty="0">
                <a:solidFill>
                  <a:srgbClr val="00B050"/>
                </a:solidFill>
              </a:rPr>
              <a:t>DAR consentimento</a:t>
            </a:r>
          </a:p>
        </p:txBody>
      </p:sp>
      <p:cxnSp>
        <p:nvCxnSpPr>
          <p:cNvPr id="25" name="Straight Arrow Connector 24">
            <a:extLst>
              <a:ext uri="{FF2B5EF4-FFF2-40B4-BE49-F238E27FC236}">
                <a16:creationId xmlns:a16="http://schemas.microsoft.com/office/drawing/2014/main" id="{759C5AD5-7C2D-EA7C-BA38-AE81989B754A}"/>
              </a:ext>
            </a:extLst>
          </p:cNvPr>
          <p:cNvCxnSpPr>
            <a:cxnSpLocks/>
          </p:cNvCxnSpPr>
          <p:nvPr/>
        </p:nvCxnSpPr>
        <p:spPr>
          <a:xfrm flipH="1">
            <a:off x="8872948" y="3918313"/>
            <a:ext cx="728252" cy="6512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0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D1276E-C846-4E12-36A9-3780461BC161}"/>
              </a:ext>
            </a:extLst>
          </p:cNvPr>
          <p:cNvPicPr>
            <a:picLocks noChangeAspect="1"/>
          </p:cNvPicPr>
          <p:nvPr/>
        </p:nvPicPr>
        <p:blipFill>
          <a:blip r:embed="rId2"/>
          <a:stretch>
            <a:fillRect/>
          </a:stretch>
        </p:blipFill>
        <p:spPr>
          <a:xfrm>
            <a:off x="6250162" y="2232319"/>
            <a:ext cx="3160024" cy="3910444"/>
          </a:xfrm>
          <a:prstGeom prst="rect">
            <a:avLst/>
          </a:prstGeom>
          <a:ln>
            <a:solidFill>
              <a:schemeClr val="tx1"/>
            </a:solidFill>
          </a:ln>
        </p:spPr>
      </p:pic>
      <p:sp>
        <p:nvSpPr>
          <p:cNvPr id="2" name="Title 1"/>
          <p:cNvSpPr>
            <a:spLocks noGrp="1"/>
          </p:cNvSpPr>
          <p:nvPr>
            <p:ph type="title"/>
          </p:nvPr>
        </p:nvSpPr>
        <p:spPr/>
        <p:txBody>
          <a:bodyPr/>
          <a:lstStyle/>
          <a:p>
            <a:r>
              <a:rPr lang="pt-PT"/>
              <a:t>Consentimento informado: </a:t>
            </a:r>
            <a:r>
              <a:t/>
            </a:r>
            <a:br/>
            <a:r>
              <a:rPr lang="pt-PT"/>
              <a:t>Com testemunha</a:t>
            </a:r>
          </a:p>
        </p:txBody>
      </p:sp>
      <p:sp>
        <p:nvSpPr>
          <p:cNvPr id="3" name="Content Placeholder 2"/>
          <p:cNvSpPr>
            <a:spLocks noGrp="1"/>
          </p:cNvSpPr>
          <p:nvPr>
            <p:ph idx="1"/>
          </p:nvPr>
        </p:nvSpPr>
        <p:spPr>
          <a:xfrm>
            <a:off x="126196" y="1517082"/>
            <a:ext cx="5805272" cy="5340918"/>
          </a:xfrm>
        </p:spPr>
        <p:txBody>
          <a:bodyPr>
            <a:normAutofit fontScale="85000" lnSpcReduction="20000"/>
          </a:bodyPr>
          <a:lstStyle/>
          <a:p>
            <a:r>
              <a:rPr lang="pt-PT" dirty="0"/>
              <a:t>Se o paciente tem capacidade para consentir, mas é fisicamente incapaz de assinar, então uma testemunha imparcial (ou seja, não um membro da equipa de investigação) deve preencher o formulário</a:t>
            </a:r>
            <a:endParaRPr lang="pt-PT" dirty="0">
              <a:solidFill>
                <a:srgbClr val="FF0000"/>
              </a:solidFill>
            </a:endParaRPr>
          </a:p>
          <a:p>
            <a:pPr marL="0" indent="0">
              <a:buNone/>
            </a:pPr>
            <a:endParaRPr lang="pt-PT" dirty="0"/>
          </a:p>
          <a:p>
            <a:r>
              <a:rPr lang="pt-PT" dirty="0"/>
              <a:t>A pessoa que obtém o consentimento deve então fazer o mesmo e preencher os outros detalhes no formulário de consentimento (o número do estudo será atribuído na randomização)</a:t>
            </a:r>
          </a:p>
          <a:p>
            <a:pPr marL="0" indent="0">
              <a:buNone/>
            </a:pPr>
            <a:endParaRPr lang="pt-PT" dirty="0"/>
          </a:p>
          <a:p>
            <a:r>
              <a:rPr lang="pt-PT" dirty="0"/>
              <a:t>Originais assinados:</a:t>
            </a:r>
          </a:p>
          <a:p>
            <a:pPr lvl="1"/>
            <a:r>
              <a:rPr lang="pt-PT" dirty="0"/>
              <a:t>1 para o participante (original)</a:t>
            </a:r>
          </a:p>
          <a:p>
            <a:pPr lvl="1"/>
            <a:r>
              <a:rPr lang="pt-PT" dirty="0"/>
              <a:t>1 para o Arquivo de Investigação do ensaio (original)</a:t>
            </a:r>
          </a:p>
          <a:p>
            <a:pPr lvl="1"/>
            <a:r>
              <a:rPr lang="pt-PT" i="1" dirty="0"/>
              <a:t>1 para registo médico (se necessário)</a:t>
            </a:r>
          </a:p>
        </p:txBody>
      </p:sp>
      <p:sp>
        <p:nvSpPr>
          <p:cNvPr id="14" name="Rectangle 13">
            <a:extLst>
              <a:ext uri="{FF2B5EF4-FFF2-40B4-BE49-F238E27FC236}">
                <a16:creationId xmlns:a16="http://schemas.microsoft.com/office/drawing/2014/main" id="{DB8602EE-57E6-DFC7-4895-F1038CF89930}"/>
              </a:ext>
            </a:extLst>
          </p:cNvPr>
          <p:cNvSpPr/>
          <p:nvPr/>
        </p:nvSpPr>
        <p:spPr>
          <a:xfrm>
            <a:off x="6359636" y="3544395"/>
            <a:ext cx="2949227" cy="58052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8E6BE246-7A97-DA1E-5FF5-B26C32C7B802}"/>
              </a:ext>
            </a:extLst>
          </p:cNvPr>
          <p:cNvSpPr/>
          <p:nvPr/>
        </p:nvSpPr>
        <p:spPr>
          <a:xfrm>
            <a:off x="6359636" y="2911915"/>
            <a:ext cx="2949227" cy="580525"/>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FC3804CA-3D4B-2D88-0415-8F103A455284}"/>
              </a:ext>
            </a:extLst>
          </p:cNvPr>
          <p:cNvSpPr txBox="1"/>
          <p:nvPr/>
        </p:nvSpPr>
        <p:spPr>
          <a:xfrm>
            <a:off x="9654094" y="4011537"/>
            <a:ext cx="2047868" cy="584775"/>
          </a:xfrm>
          <a:prstGeom prst="rect">
            <a:avLst/>
          </a:prstGeom>
          <a:noFill/>
        </p:spPr>
        <p:txBody>
          <a:bodyPr wrap="none" rtlCol="0">
            <a:spAutoFit/>
          </a:bodyPr>
          <a:lstStyle/>
          <a:p>
            <a:pPr algn="ctr"/>
            <a:r>
              <a:rPr lang="pt-PT" sz="1600" b="1" dirty="0">
                <a:solidFill>
                  <a:srgbClr val="0070C0"/>
                </a:solidFill>
              </a:rPr>
              <a:t>Preenchido pela pessoa </a:t>
            </a:r>
          </a:p>
          <a:p>
            <a:pPr algn="ctr"/>
            <a:r>
              <a:rPr lang="pt-PT" sz="1600" b="1" dirty="0">
                <a:solidFill>
                  <a:srgbClr val="0070C0"/>
                </a:solidFill>
              </a:rPr>
              <a:t>OBTER consentimento</a:t>
            </a:r>
          </a:p>
        </p:txBody>
      </p:sp>
      <p:cxnSp>
        <p:nvCxnSpPr>
          <p:cNvPr id="18" name="Straight Arrow Connector 17">
            <a:extLst>
              <a:ext uri="{FF2B5EF4-FFF2-40B4-BE49-F238E27FC236}">
                <a16:creationId xmlns:a16="http://schemas.microsoft.com/office/drawing/2014/main" id="{471E0F99-DFBB-535D-EB25-DA289BD992C2}"/>
              </a:ext>
            </a:extLst>
          </p:cNvPr>
          <p:cNvCxnSpPr>
            <a:cxnSpLocks/>
          </p:cNvCxnSpPr>
          <p:nvPr/>
        </p:nvCxnSpPr>
        <p:spPr>
          <a:xfrm flipH="1" flipV="1">
            <a:off x="9379013" y="3667993"/>
            <a:ext cx="389740" cy="34354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6D29E8D-DED9-D7F6-1086-E79F96BFFAD6}"/>
              </a:ext>
            </a:extLst>
          </p:cNvPr>
          <p:cNvSpPr txBox="1"/>
          <p:nvPr/>
        </p:nvSpPr>
        <p:spPr>
          <a:xfrm>
            <a:off x="9768753" y="2538944"/>
            <a:ext cx="2159150" cy="584775"/>
          </a:xfrm>
          <a:prstGeom prst="rect">
            <a:avLst/>
          </a:prstGeom>
          <a:noFill/>
        </p:spPr>
        <p:txBody>
          <a:bodyPr wrap="square" rtlCol="0">
            <a:spAutoFit/>
          </a:bodyPr>
          <a:lstStyle/>
          <a:p>
            <a:pPr algn="ctr"/>
            <a:r>
              <a:rPr lang="pt-PT" sz="1600" b="1" dirty="0">
                <a:solidFill>
                  <a:srgbClr val="00B050"/>
                </a:solidFill>
              </a:rPr>
              <a:t>Preenchido pela pessoa </a:t>
            </a:r>
          </a:p>
          <a:p>
            <a:pPr algn="ctr"/>
            <a:r>
              <a:rPr lang="pt-PT" sz="1600" b="1" dirty="0">
                <a:solidFill>
                  <a:srgbClr val="00B050"/>
                </a:solidFill>
              </a:rPr>
              <a:t>TESTEMUNHAR o consentimento</a:t>
            </a:r>
          </a:p>
        </p:txBody>
      </p:sp>
      <p:cxnSp>
        <p:nvCxnSpPr>
          <p:cNvPr id="20" name="Straight Arrow Connector 19">
            <a:extLst>
              <a:ext uri="{FF2B5EF4-FFF2-40B4-BE49-F238E27FC236}">
                <a16:creationId xmlns:a16="http://schemas.microsoft.com/office/drawing/2014/main" id="{58A56D65-42EC-B19E-3D1B-470F10F143BF}"/>
              </a:ext>
            </a:extLst>
          </p:cNvPr>
          <p:cNvCxnSpPr>
            <a:cxnSpLocks/>
            <a:stCxn id="19" idx="1"/>
          </p:cNvCxnSpPr>
          <p:nvPr/>
        </p:nvCxnSpPr>
        <p:spPr>
          <a:xfrm flipH="1">
            <a:off x="9379013" y="2831332"/>
            <a:ext cx="389740" cy="3612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66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5E6B3-B4A9-D6B2-32E6-1F58C88310AF}"/>
              </a:ext>
            </a:extLst>
          </p:cNvPr>
          <p:cNvSpPr>
            <a:spLocks noGrp="1"/>
          </p:cNvSpPr>
          <p:nvPr>
            <p:ph type="title"/>
          </p:nvPr>
        </p:nvSpPr>
        <p:spPr/>
        <p:txBody>
          <a:bodyPr/>
          <a:lstStyle/>
          <a:p>
            <a:r>
              <a:rPr lang="pt-PT"/>
              <a:t>Consentimento informado: </a:t>
            </a:r>
            <a:r>
              <a:t/>
            </a:r>
            <a:br/>
            <a:r>
              <a:rPr lang="pt-PT"/>
              <a:t>Representante legal (1/3)</a:t>
            </a:r>
            <a:endParaRPr lang="pt-PT" dirty="0"/>
          </a:p>
        </p:txBody>
      </p:sp>
      <p:sp>
        <p:nvSpPr>
          <p:cNvPr id="3" name="Tijdelijke aanduiding voor inhoud 2">
            <a:extLst>
              <a:ext uri="{FF2B5EF4-FFF2-40B4-BE49-F238E27FC236}">
                <a16:creationId xmlns:a16="http://schemas.microsoft.com/office/drawing/2014/main" id="{2CF25665-D244-93F4-7B86-B87E984CB982}"/>
              </a:ext>
            </a:extLst>
          </p:cNvPr>
          <p:cNvSpPr>
            <a:spLocks noGrp="1"/>
          </p:cNvSpPr>
          <p:nvPr>
            <p:ph idx="1"/>
          </p:nvPr>
        </p:nvSpPr>
        <p:spPr/>
        <p:txBody>
          <a:bodyPr>
            <a:normAutofit/>
          </a:bodyPr>
          <a:lstStyle/>
          <a:p>
            <a:r>
              <a:rPr lang="pt-PT" sz="2600" dirty="0"/>
              <a:t>O representante legal aceitável é determinado pela legislação nacional </a:t>
            </a:r>
            <a:r>
              <a:rPr dirty="0"/>
              <a:t/>
            </a:r>
            <a:br>
              <a:rPr dirty="0"/>
            </a:br>
            <a:r>
              <a:rPr lang="pt-PT" sz="2600" dirty="0"/>
              <a:t>(para mais esclarecimentos, consulte o apêndice 3.3 do Protocolo da UE para clarificação)</a:t>
            </a:r>
            <a:r>
              <a:rPr dirty="0"/>
              <a:t/>
            </a:r>
            <a:br>
              <a:rPr dirty="0"/>
            </a:br>
            <a:endParaRPr lang="pt-PT" sz="2600" dirty="0"/>
          </a:p>
          <a:p>
            <a:r>
              <a:rPr lang="pt-BR" sz="2600" i="1" dirty="0"/>
              <a:t>De acordo com a legislação geral em Portugal, o consentimento de adultos que não possam exercer plenamente, pessoalmente e conscientemente os seus direitos deve ser dado por quem tenha sido judicialmente nomeado para este efeito. Um clínico, mesmo que seja independente do ensaio, não pode agir como representante legal em Portugal</a:t>
            </a:r>
            <a:r>
              <a:rPr lang="pt-PT" sz="2600" i="1" dirty="0"/>
              <a:t>. </a:t>
            </a:r>
          </a:p>
        </p:txBody>
      </p:sp>
    </p:spTree>
    <p:extLst>
      <p:ext uri="{BB962C8B-B14F-4D97-AF65-F5344CB8AC3E}">
        <p14:creationId xmlns:p14="http://schemas.microsoft.com/office/powerpoint/2010/main" val="27995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EB2DD1-4D9E-334A-8112-A00ADDA0D2DA}"/>
              </a:ext>
            </a:extLst>
          </p:cNvPr>
          <p:cNvPicPr>
            <a:picLocks noChangeAspect="1"/>
          </p:cNvPicPr>
          <p:nvPr/>
        </p:nvPicPr>
        <p:blipFill rotWithShape="1">
          <a:blip r:embed="rId2"/>
          <a:srcRect l="3364" r="3356"/>
          <a:stretch/>
        </p:blipFill>
        <p:spPr>
          <a:xfrm>
            <a:off x="6583280" y="1835861"/>
            <a:ext cx="2781411" cy="4881745"/>
          </a:xfrm>
          <a:prstGeom prst="rect">
            <a:avLst/>
          </a:prstGeom>
          <a:ln>
            <a:solidFill>
              <a:schemeClr val="tx1"/>
            </a:solidFill>
          </a:ln>
        </p:spPr>
      </p:pic>
      <p:sp>
        <p:nvSpPr>
          <p:cNvPr id="2" name="Title 1"/>
          <p:cNvSpPr>
            <a:spLocks noGrp="1"/>
          </p:cNvSpPr>
          <p:nvPr>
            <p:ph type="title"/>
          </p:nvPr>
        </p:nvSpPr>
        <p:spPr/>
        <p:txBody>
          <a:bodyPr/>
          <a:lstStyle/>
          <a:p>
            <a:r>
              <a:rPr lang="pt-PT"/>
              <a:t>Consentimento informado: </a:t>
            </a:r>
            <a:r>
              <a:t/>
            </a:r>
            <a:br/>
            <a:r>
              <a:rPr lang="pt-PT"/>
              <a:t>Representante legal (2/3)</a:t>
            </a:r>
          </a:p>
        </p:txBody>
      </p:sp>
      <p:sp>
        <p:nvSpPr>
          <p:cNvPr id="3" name="Content Placeholder 2"/>
          <p:cNvSpPr>
            <a:spLocks noGrp="1"/>
          </p:cNvSpPr>
          <p:nvPr>
            <p:ph idx="1"/>
          </p:nvPr>
        </p:nvSpPr>
        <p:spPr>
          <a:xfrm>
            <a:off x="187891" y="1596885"/>
            <a:ext cx="6430624" cy="5128954"/>
          </a:xfrm>
        </p:spPr>
        <p:txBody>
          <a:bodyPr>
            <a:normAutofit fontScale="85000" lnSpcReduction="20000"/>
          </a:bodyPr>
          <a:lstStyle/>
          <a:p>
            <a:r>
              <a:rPr lang="pt-PT" dirty="0"/>
              <a:t>Se o paciente não tiver capacidade devido à doença atual ou a uma incapacidade pré-existente, o consentimento deve ser obtido junto de um representante legal, que deve assinar o formulário de consentimento</a:t>
            </a:r>
          </a:p>
          <a:p>
            <a:pPr marL="0" indent="0">
              <a:buNone/>
            </a:pPr>
            <a:endParaRPr lang="pt-PT" dirty="0"/>
          </a:p>
          <a:p>
            <a:r>
              <a:rPr lang="pt-PT" dirty="0"/>
              <a:t>A pessoa que obtém o consentimento deve então fazer o mesmo e preencher os outros detalhes no formulário de consentimento (o número do estudo será atribuído na randomização)</a:t>
            </a:r>
          </a:p>
          <a:p>
            <a:endParaRPr lang="pt-PT" dirty="0"/>
          </a:p>
          <a:p>
            <a:r>
              <a:rPr lang="pt-PT" dirty="0"/>
              <a:t>Originais assinados:</a:t>
            </a:r>
          </a:p>
          <a:p>
            <a:pPr lvl="1"/>
            <a:r>
              <a:rPr lang="pt-PT" dirty="0"/>
              <a:t>1 para o participante (original)</a:t>
            </a:r>
          </a:p>
          <a:p>
            <a:pPr lvl="1"/>
            <a:r>
              <a:rPr lang="pt-PT" dirty="0"/>
              <a:t>1 para o Arquivo de Investigação do ensaio (original)</a:t>
            </a:r>
          </a:p>
          <a:p>
            <a:pPr lvl="1"/>
            <a:r>
              <a:rPr lang="pt-PT" i="1" dirty="0"/>
              <a:t>1 para registo médico (se necessário)</a:t>
            </a:r>
          </a:p>
        </p:txBody>
      </p:sp>
      <p:sp>
        <p:nvSpPr>
          <p:cNvPr id="11" name="Rectangle 10">
            <a:extLst>
              <a:ext uri="{FF2B5EF4-FFF2-40B4-BE49-F238E27FC236}">
                <a16:creationId xmlns:a16="http://schemas.microsoft.com/office/drawing/2014/main" id="{C4FEBE59-E758-296D-76B5-EDA29EE47923}"/>
              </a:ext>
            </a:extLst>
          </p:cNvPr>
          <p:cNvSpPr/>
          <p:nvPr/>
        </p:nvSpPr>
        <p:spPr>
          <a:xfrm>
            <a:off x="6662994" y="5261378"/>
            <a:ext cx="2626478" cy="95238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a:extLst>
              <a:ext uri="{FF2B5EF4-FFF2-40B4-BE49-F238E27FC236}">
                <a16:creationId xmlns:a16="http://schemas.microsoft.com/office/drawing/2014/main" id="{84818B4B-DD23-C15B-3A8E-65030C0A7E5C}"/>
              </a:ext>
            </a:extLst>
          </p:cNvPr>
          <p:cNvSpPr txBox="1"/>
          <p:nvPr/>
        </p:nvSpPr>
        <p:spPr>
          <a:xfrm>
            <a:off x="4533688" y="4417128"/>
            <a:ext cx="1749223" cy="1323439"/>
          </a:xfrm>
          <a:prstGeom prst="rect">
            <a:avLst/>
          </a:prstGeom>
          <a:noFill/>
        </p:spPr>
        <p:txBody>
          <a:bodyPr wrap="square" rtlCol="0">
            <a:spAutoFit/>
          </a:bodyPr>
          <a:lstStyle/>
          <a:p>
            <a:pPr algn="ctr"/>
            <a:r>
              <a:rPr lang="pt-PT" sz="1600" b="1" dirty="0">
                <a:solidFill>
                  <a:srgbClr val="00B050"/>
                </a:solidFill>
              </a:rPr>
              <a:t>Preenchido pelo representante </a:t>
            </a:r>
          </a:p>
          <a:p>
            <a:pPr algn="ctr"/>
            <a:r>
              <a:rPr lang="pt-PT" sz="1600" b="1" dirty="0">
                <a:solidFill>
                  <a:srgbClr val="00B050"/>
                </a:solidFill>
              </a:rPr>
              <a:t>legal </a:t>
            </a:r>
          </a:p>
          <a:p>
            <a:pPr algn="ctr"/>
            <a:r>
              <a:rPr lang="pt-PT" sz="1600" b="1" dirty="0">
                <a:solidFill>
                  <a:srgbClr val="00B050"/>
                </a:solidFill>
              </a:rPr>
              <a:t>DAR consentimento</a:t>
            </a:r>
          </a:p>
        </p:txBody>
      </p:sp>
      <p:cxnSp>
        <p:nvCxnSpPr>
          <p:cNvPr id="15" name="Straight Arrow Connector 14">
            <a:extLst>
              <a:ext uri="{FF2B5EF4-FFF2-40B4-BE49-F238E27FC236}">
                <a16:creationId xmlns:a16="http://schemas.microsoft.com/office/drawing/2014/main" id="{4F93D959-D22E-D934-E704-A49C5F8C64AF}"/>
              </a:ext>
            </a:extLst>
          </p:cNvPr>
          <p:cNvCxnSpPr>
            <a:cxnSpLocks/>
          </p:cNvCxnSpPr>
          <p:nvPr/>
        </p:nvCxnSpPr>
        <p:spPr>
          <a:xfrm>
            <a:off x="6005945" y="5485523"/>
            <a:ext cx="570596" cy="3333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3770ECF-6BC7-4205-29B9-B8F5F283DBD1}"/>
              </a:ext>
            </a:extLst>
          </p:cNvPr>
          <p:cNvPicPr>
            <a:picLocks noChangeAspect="1"/>
          </p:cNvPicPr>
          <p:nvPr/>
        </p:nvPicPr>
        <p:blipFill rotWithShape="1">
          <a:blip r:embed="rId3"/>
          <a:srcRect l="3826" r="4320"/>
          <a:stretch/>
        </p:blipFill>
        <p:spPr>
          <a:xfrm>
            <a:off x="9331036" y="1976256"/>
            <a:ext cx="2712590" cy="4881744"/>
          </a:xfrm>
          <a:prstGeom prst="rect">
            <a:avLst/>
          </a:prstGeom>
          <a:ln>
            <a:solidFill>
              <a:schemeClr val="tx1"/>
            </a:solidFill>
          </a:ln>
        </p:spPr>
      </p:pic>
      <p:sp>
        <p:nvSpPr>
          <p:cNvPr id="18" name="Rectangle 17">
            <a:extLst>
              <a:ext uri="{FF2B5EF4-FFF2-40B4-BE49-F238E27FC236}">
                <a16:creationId xmlns:a16="http://schemas.microsoft.com/office/drawing/2014/main" id="{4ADD362D-8091-585C-41D4-8BD1F08AF803}"/>
              </a:ext>
            </a:extLst>
          </p:cNvPr>
          <p:cNvSpPr/>
          <p:nvPr/>
        </p:nvSpPr>
        <p:spPr>
          <a:xfrm>
            <a:off x="9406255" y="2493818"/>
            <a:ext cx="2597847" cy="103909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Box 18">
            <a:extLst>
              <a:ext uri="{FF2B5EF4-FFF2-40B4-BE49-F238E27FC236}">
                <a16:creationId xmlns:a16="http://schemas.microsoft.com/office/drawing/2014/main" id="{A99AD87E-5563-969F-9BE2-B285F35050E4}"/>
              </a:ext>
            </a:extLst>
          </p:cNvPr>
          <p:cNvSpPr txBox="1"/>
          <p:nvPr/>
        </p:nvSpPr>
        <p:spPr>
          <a:xfrm>
            <a:off x="9695389" y="4276733"/>
            <a:ext cx="2047868" cy="584775"/>
          </a:xfrm>
          <a:prstGeom prst="rect">
            <a:avLst/>
          </a:prstGeom>
          <a:noFill/>
        </p:spPr>
        <p:txBody>
          <a:bodyPr wrap="none" rtlCol="0">
            <a:spAutoFit/>
          </a:bodyPr>
          <a:lstStyle/>
          <a:p>
            <a:pPr algn="ctr"/>
            <a:r>
              <a:rPr lang="pt-PT" sz="1600" b="1" dirty="0">
                <a:solidFill>
                  <a:srgbClr val="0070C0"/>
                </a:solidFill>
              </a:rPr>
              <a:t>Preenchido pela pessoa </a:t>
            </a:r>
          </a:p>
          <a:p>
            <a:pPr algn="ctr"/>
            <a:r>
              <a:rPr lang="pt-PT" sz="1600" b="1" dirty="0">
                <a:solidFill>
                  <a:srgbClr val="0070C0"/>
                </a:solidFill>
              </a:rPr>
              <a:t>OBTER consentimento</a:t>
            </a:r>
          </a:p>
        </p:txBody>
      </p:sp>
      <p:cxnSp>
        <p:nvCxnSpPr>
          <p:cNvPr id="20" name="Straight Arrow Connector 19">
            <a:extLst>
              <a:ext uri="{FF2B5EF4-FFF2-40B4-BE49-F238E27FC236}">
                <a16:creationId xmlns:a16="http://schemas.microsoft.com/office/drawing/2014/main" id="{348FBC65-E480-073D-6BCD-43344C51F157}"/>
              </a:ext>
            </a:extLst>
          </p:cNvPr>
          <p:cNvCxnSpPr>
            <a:cxnSpLocks/>
            <a:stCxn id="19" idx="0"/>
          </p:cNvCxnSpPr>
          <p:nvPr/>
        </p:nvCxnSpPr>
        <p:spPr>
          <a:xfrm flipV="1">
            <a:off x="10719323" y="3553691"/>
            <a:ext cx="0" cy="72304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097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8b95e3-0832-4b78-8e75-9ac16af634b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E4BA0F-368D-4CD7-A226-569ABFE4697B}"/>
</file>

<file path=customXml/itemProps2.xml><?xml version="1.0" encoding="utf-8"?>
<ds:datastoreItem xmlns:ds="http://schemas.openxmlformats.org/officeDocument/2006/customXml" ds:itemID="{02169E72-650A-4AF3-A0EC-A22C2E293527}">
  <ds:schemaRefs>
    <ds:schemaRef ds:uri="http://schemas.microsoft.com/sharepoint/v3/contenttype/forms"/>
  </ds:schemaRefs>
</ds:datastoreItem>
</file>

<file path=customXml/itemProps3.xml><?xml version="1.0" encoding="utf-8"?>
<ds:datastoreItem xmlns:ds="http://schemas.openxmlformats.org/officeDocument/2006/customXml" ds:itemID="{C777E7CC-FD68-492A-A1D2-291581ED616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2501</TotalTime>
  <Words>1396</Words>
  <Application>Microsoft Office PowerPoint</Application>
  <PresentationFormat>Widescreen</PresentationFormat>
  <Paragraphs>110</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 O ensaio RECOVERY</vt:lpstr>
      <vt:lpstr>Consentimento informado</vt:lpstr>
      <vt:lpstr>Consentimento informado</vt:lpstr>
      <vt:lpstr>Consentimento informado</vt:lpstr>
      <vt:lpstr>Consentimento informado:  falantes de outras línguas</vt:lpstr>
      <vt:lpstr>Consentimento informado:  Direto do paciente</vt:lpstr>
      <vt:lpstr>Consentimento informado:  Com testemunha</vt:lpstr>
      <vt:lpstr>Consentimento informado:  Representante legal (1/3)</vt:lpstr>
      <vt:lpstr>Consentimento informado:  Representante legal (2/3)</vt:lpstr>
      <vt:lpstr>Consentimento informado: Representante legal (3/3)</vt:lpstr>
      <vt:lpstr>Alteração do consentimento (incluindo retirada)</vt:lpstr>
      <vt:lpstr>Consentimento informado: Resumo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151</cp:revision>
  <cp:lastPrinted>2020-03-18T19:42:16Z</cp:lastPrinted>
  <dcterms:created xsi:type="dcterms:W3CDTF">2020-03-14T13:47:38Z</dcterms:created>
  <dcterms:modified xsi:type="dcterms:W3CDTF">2025-01-15T10:35:00Z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