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1"/>
  </p:notesMasterIdLst>
  <p:handoutMasterIdLst>
    <p:handoutMasterId r:id="rId32"/>
  </p:handoutMasterIdLst>
  <p:sldIdLst>
    <p:sldId id="285" r:id="rId5"/>
    <p:sldId id="340" r:id="rId6"/>
    <p:sldId id="286" r:id="rId7"/>
    <p:sldId id="288" r:id="rId8"/>
    <p:sldId id="293" r:id="rId9"/>
    <p:sldId id="337" r:id="rId10"/>
    <p:sldId id="319" r:id="rId11"/>
    <p:sldId id="320" r:id="rId12"/>
    <p:sldId id="292" r:id="rId13"/>
    <p:sldId id="299" r:id="rId14"/>
    <p:sldId id="297" r:id="rId15"/>
    <p:sldId id="338" r:id="rId16"/>
    <p:sldId id="336" r:id="rId17"/>
    <p:sldId id="301" r:id="rId18"/>
    <p:sldId id="317" r:id="rId19"/>
    <p:sldId id="321" r:id="rId20"/>
    <p:sldId id="339" r:id="rId21"/>
    <p:sldId id="326" r:id="rId22"/>
    <p:sldId id="325" r:id="rId23"/>
    <p:sldId id="328" r:id="rId24"/>
    <p:sldId id="327" r:id="rId25"/>
    <p:sldId id="329" r:id="rId26"/>
    <p:sldId id="330" r:id="rId27"/>
    <p:sldId id="331" r:id="rId28"/>
    <p:sldId id="341" r:id="rId29"/>
    <p:sldId id="342" r:id="rId30"/>
  </p:sldIdLst>
  <p:sldSz cx="12192000" cy="6858000"/>
  <p:notesSz cx="6881813" cy="96615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31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99" autoAdjust="0"/>
    <p:restoredTop sz="94660"/>
  </p:normalViewPr>
  <p:slideViewPr>
    <p:cSldViewPr snapToGrid="0">
      <p:cViewPr varScale="1">
        <p:scale>
          <a:sx n="66" d="100"/>
          <a:sy n="66" d="100"/>
        </p:scale>
        <p:origin x="664" y="3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1" d="100"/>
          <a:sy n="61" d="100"/>
        </p:scale>
        <p:origin x="3168" y="3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841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97313" y="0"/>
            <a:ext cx="2982912" cy="484188"/>
          </a:xfrm>
          <a:prstGeom prst="rect">
            <a:avLst/>
          </a:prstGeom>
        </p:spPr>
        <p:txBody>
          <a:bodyPr vert="horz" lIns="91440" tIns="45720" rIns="91440" bIns="45720" rtlCol="0"/>
          <a:lstStyle>
            <a:lvl1pPr algn="r">
              <a:defRPr sz="1200"/>
            </a:lvl1pPr>
          </a:lstStyle>
          <a:p>
            <a:fld id="{07A89F33-88FA-4C31-8EE9-53BF7CE611CD}" type="datetimeFigureOut">
              <a:rPr lang="en-GB" smtClean="0"/>
              <a:t>12/12/2024</a:t>
            </a:fld>
            <a:endParaRPr lang="pt-PT"/>
          </a:p>
        </p:txBody>
      </p:sp>
      <p:sp>
        <p:nvSpPr>
          <p:cNvPr id="4" name="Footer Placeholder 3"/>
          <p:cNvSpPr>
            <a:spLocks noGrp="1"/>
          </p:cNvSpPr>
          <p:nvPr>
            <p:ph type="ftr" sz="quarter" idx="2"/>
          </p:nvPr>
        </p:nvSpPr>
        <p:spPr>
          <a:xfrm>
            <a:off x="0" y="9177338"/>
            <a:ext cx="2982913" cy="4841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97313" y="9177338"/>
            <a:ext cx="2982912" cy="484187"/>
          </a:xfrm>
          <a:prstGeom prst="rect">
            <a:avLst/>
          </a:prstGeom>
        </p:spPr>
        <p:txBody>
          <a:bodyPr vert="horz" lIns="91440" tIns="45720" rIns="91440" bIns="45720" rtlCol="0" anchor="b"/>
          <a:lstStyle>
            <a:lvl1pPr algn="r">
              <a:defRPr sz="1200"/>
            </a:lvl1pPr>
          </a:lstStyle>
          <a:p>
            <a:fld id="{801E312D-A67A-4254-BAD9-A34E7CF79F62}" type="slidenum">
              <a:rPr lang="en-GB" smtClean="0"/>
              <a:t>‹#›</a:t>
            </a:fld>
            <a:endParaRPr lang="pt-PT"/>
          </a:p>
        </p:txBody>
      </p:sp>
    </p:spTree>
    <p:extLst>
      <p:ext uri="{BB962C8B-B14F-4D97-AF65-F5344CB8AC3E}">
        <p14:creationId xmlns:p14="http://schemas.microsoft.com/office/powerpoint/2010/main" val="23890628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841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97313" y="0"/>
            <a:ext cx="2982912" cy="484188"/>
          </a:xfrm>
          <a:prstGeom prst="rect">
            <a:avLst/>
          </a:prstGeom>
        </p:spPr>
        <p:txBody>
          <a:bodyPr vert="horz" lIns="91440" tIns="45720" rIns="91440" bIns="45720" rtlCol="0"/>
          <a:lstStyle>
            <a:lvl1pPr algn="r">
              <a:defRPr sz="1200"/>
            </a:lvl1pPr>
          </a:lstStyle>
          <a:p>
            <a:fld id="{31150CEC-88BE-4E7C-8A2B-7B45E16C23DF}" type="datetimeFigureOut">
              <a:rPr lang="en-GB" smtClean="0"/>
              <a:t>12/12/2024</a:t>
            </a:fld>
            <a:endParaRPr lang="pt-PT" dirty="0"/>
          </a:p>
        </p:txBody>
      </p:sp>
      <p:sp>
        <p:nvSpPr>
          <p:cNvPr id="4" name="Slide Image Placeholder 3"/>
          <p:cNvSpPr>
            <a:spLocks noGrp="1" noRot="1" noChangeAspect="1"/>
          </p:cNvSpPr>
          <p:nvPr>
            <p:ph type="sldImg" idx="2"/>
          </p:nvPr>
        </p:nvSpPr>
        <p:spPr>
          <a:xfrm>
            <a:off x="544513" y="1208088"/>
            <a:ext cx="5794375" cy="32607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8975" y="4649788"/>
            <a:ext cx="5505450" cy="38036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177338"/>
            <a:ext cx="2982913" cy="4841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97313" y="9177338"/>
            <a:ext cx="2982912" cy="484187"/>
          </a:xfrm>
          <a:prstGeom prst="rect">
            <a:avLst/>
          </a:prstGeom>
        </p:spPr>
        <p:txBody>
          <a:bodyPr vert="horz" lIns="91440" tIns="45720" rIns="91440" bIns="45720" rtlCol="0" anchor="b"/>
          <a:lstStyle>
            <a:lvl1pPr algn="r">
              <a:defRPr sz="1200"/>
            </a:lvl1pPr>
          </a:lstStyle>
          <a:p>
            <a:fld id="{811C7653-B33C-4F75-9080-43DE5D58E600}" type="slidenum">
              <a:rPr lang="en-GB" smtClean="0"/>
              <a:t>‹#›</a:t>
            </a:fld>
            <a:endParaRPr lang="pt-PT" dirty="0"/>
          </a:p>
        </p:txBody>
      </p:sp>
    </p:spTree>
    <p:extLst>
      <p:ext uri="{BB962C8B-B14F-4D97-AF65-F5344CB8AC3E}">
        <p14:creationId xmlns:p14="http://schemas.microsoft.com/office/powerpoint/2010/main" val="3349859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901852"/>
            <a:ext cx="9144000" cy="2387600"/>
          </a:xfrm>
        </p:spPr>
        <p:txBody>
          <a:bodyPr anchor="b"/>
          <a:lstStyle>
            <a:lvl1pPr algn="ctr">
              <a:defRPr sz="6000">
                <a:solidFill>
                  <a:schemeClr val="tx1"/>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ACF49BA-76B6-44EE-BBED-300C86C8DDCC}" type="datetimeFigureOut">
              <a:rPr lang="en-GB" smtClean="0"/>
              <a:t>12/12/2024</a:t>
            </a:fld>
            <a:endParaRPr lang="en-GB" dirty="0"/>
          </a:p>
        </p:txBody>
      </p:sp>
      <p:sp>
        <p:nvSpPr>
          <p:cNvPr id="5" name="Footer Placeholder 4"/>
          <p:cNvSpPr>
            <a:spLocks noGrp="1"/>
          </p:cNvSpPr>
          <p:nvPr>
            <p:ph type="ftr" sz="quarter" idx="11"/>
          </p:nvPr>
        </p:nvSpPr>
        <p:spPr/>
        <p:txBody>
          <a:bodyPr/>
          <a:lstStyle/>
          <a:p>
            <a:r>
              <a:rPr lang="en-GB" dirty="0"/>
              <a:t>1</a:t>
            </a:r>
          </a:p>
        </p:txBody>
      </p:sp>
      <p:sp>
        <p:nvSpPr>
          <p:cNvPr id="6" name="Slide Number Placeholder 5"/>
          <p:cNvSpPr>
            <a:spLocks noGrp="1"/>
          </p:cNvSpPr>
          <p:nvPr>
            <p:ph type="sldNum" sz="quarter" idx="12"/>
          </p:nvPr>
        </p:nvSpPr>
        <p:spPr/>
        <p:txBody>
          <a:bodyPr/>
          <a:lstStyle>
            <a:lvl1pPr>
              <a:defRPr/>
            </a:lvl1pPr>
          </a:lstStyle>
          <a:p>
            <a:r>
              <a:rPr lang="en-GB" dirty="0"/>
              <a:t>1</a:t>
            </a:r>
          </a:p>
        </p:txBody>
      </p:sp>
    </p:spTree>
    <p:extLst>
      <p:ext uri="{BB962C8B-B14F-4D97-AF65-F5344CB8AC3E}">
        <p14:creationId xmlns:p14="http://schemas.microsoft.com/office/powerpoint/2010/main" val="3386723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ACF49BA-76B6-44EE-BBED-300C86C8DDCC}" type="datetimeFigureOut">
              <a:rPr lang="en-GB" smtClean="0"/>
              <a:t>12/12/2024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479959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ACF49BA-76B6-44EE-BBED-300C86C8DDCC}" type="datetimeFigureOut">
              <a:rPr lang="en-GB" smtClean="0"/>
              <a:t>12/12/2024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1496721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4741"/>
            <a:ext cx="10515600" cy="1325563"/>
          </a:xfrm>
        </p:spPr>
        <p:txBody>
          <a:bodyPr/>
          <a:lstStyle>
            <a:lvl1pPr>
              <a:defRPr b="1">
                <a:solidFill>
                  <a:schemeClr val="bg1"/>
                </a:solidFill>
                <a:latin typeface="+mn-lt"/>
              </a:defRPr>
            </a:lvl1pPr>
          </a:lstStyle>
          <a:p>
            <a:r>
              <a:rPr lang="en-US" dirty="0"/>
              <a:t>Click to edit Master title style</a:t>
            </a:r>
            <a:endParaRPr lang="en-GB" dirty="0"/>
          </a:p>
        </p:txBody>
      </p:sp>
      <p:sp>
        <p:nvSpPr>
          <p:cNvPr id="3" name="Content Placeholder 2"/>
          <p:cNvSpPr>
            <a:spLocks noGrp="1"/>
          </p:cNvSpPr>
          <p:nvPr>
            <p:ph idx="1"/>
          </p:nvPr>
        </p:nvSpPr>
        <p:spPr>
          <a:xfrm>
            <a:off x="504201" y="1596885"/>
            <a:ext cx="11177899" cy="458007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FACF49BA-76B6-44EE-BBED-300C86C8DDCC}" type="datetimeFigureOut">
              <a:rPr lang="en-GB" smtClean="0"/>
              <a:t>12/12/2024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2603384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normAutofit/>
          </a:bodyPr>
          <a:lstStyle>
            <a:lvl1pPr marL="0" indent="0">
              <a:buNone/>
              <a:defRPr sz="4000" b="1" cap="all" baseline="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FACF49BA-76B6-44EE-BBED-300C86C8DDCC}" type="datetimeFigureOut">
              <a:rPr lang="en-GB" smtClean="0"/>
              <a:t>12/12/2024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2006543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ACF49BA-76B6-44EE-BBED-300C86C8DDCC}" type="datetimeFigureOut">
              <a:rPr lang="en-GB" smtClean="0"/>
              <a:t>12/12/2024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1756927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ACF49BA-76B6-44EE-BBED-300C86C8DDCC}" type="datetimeFigureOut">
              <a:rPr lang="en-GB" smtClean="0"/>
              <a:t>12/12/2024</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3945957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ACF49BA-76B6-44EE-BBED-300C86C8DDCC}" type="datetimeFigureOut">
              <a:rPr lang="en-GB" smtClean="0"/>
              <a:t>12/12/2024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3634164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CF49BA-76B6-44EE-BBED-300C86C8DDCC}" type="datetimeFigureOut">
              <a:rPr lang="en-GB" smtClean="0"/>
              <a:t>12/12/2024</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1224225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ACF49BA-76B6-44EE-BBED-300C86C8DDCC}" type="datetimeFigureOut">
              <a:rPr lang="en-GB" smtClean="0"/>
              <a:t>12/12/2024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3214022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ACF49BA-76B6-44EE-BBED-300C86C8DDCC}" type="datetimeFigureOut">
              <a:rPr lang="en-GB" smtClean="0"/>
              <a:t>12/12/2024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291893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12192000" cy="1340304"/>
          </a:xfrm>
          <a:prstGeom prst="rect">
            <a:avLst/>
          </a:prstGeom>
          <a:solidFill>
            <a:srgbClr val="9E3159"/>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sp>
        <p:nvSpPr>
          <p:cNvPr id="2" name="Title Placeholder 1"/>
          <p:cNvSpPr>
            <a:spLocks noGrp="1"/>
          </p:cNvSpPr>
          <p:nvPr>
            <p:ph type="title"/>
          </p:nvPr>
        </p:nvSpPr>
        <p:spPr>
          <a:xfrm>
            <a:off x="838200" y="737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CF49BA-76B6-44EE-BBED-300C86C8DDCC}" type="datetimeFigureOut">
              <a:rPr lang="en-GB" smtClean="0"/>
              <a:t>12/12/2024</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C0CA23-4D8D-4670-B5DD-ACC4E2457EF3}" type="slidenum">
              <a:rPr lang="en-GB" smtClean="0"/>
              <a:t>‹#›</a:t>
            </a:fld>
            <a:endParaRPr lang="en-GB" dirty="0"/>
          </a:p>
        </p:txBody>
      </p:sp>
      <p:pic>
        <p:nvPicPr>
          <p:cNvPr id="8" name="Picture 7" descr="A picture containing drawing&#10;&#10;Description automatically generated">
            <a:extLst>
              <a:ext uri="{FF2B5EF4-FFF2-40B4-BE49-F238E27FC236}">
                <a16:creationId xmlns:a16="http://schemas.microsoft.com/office/drawing/2014/main" id="{D0CC1E02-2C9F-4010-9C00-8B42EAD64238}"/>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b="23645"/>
          <a:stretch/>
        </p:blipFill>
        <p:spPr>
          <a:xfrm>
            <a:off x="8581049" y="165100"/>
            <a:ext cx="2880360" cy="686547"/>
          </a:xfrm>
          <a:prstGeom prst="rect">
            <a:avLst/>
          </a:prstGeom>
        </p:spPr>
      </p:pic>
    </p:spTree>
    <p:extLst>
      <p:ext uri="{BB962C8B-B14F-4D97-AF65-F5344CB8AC3E}">
        <p14:creationId xmlns:p14="http://schemas.microsoft.com/office/powerpoint/2010/main" val="37645353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mailto:recovery@ecraid.eu"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recovery.net/"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mailto:recoverytrial@ndph.ox.ac.uk"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npeu.openclinica.io/"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386208"/>
            <a:ext cx="9144000" cy="1102986"/>
          </a:xfrm>
        </p:spPr>
        <p:txBody>
          <a:bodyPr>
            <a:normAutofit fontScale="90000"/>
          </a:bodyPr>
          <a:lstStyle/>
          <a:p>
            <a:br/>
            <a:r>
              <a:rPr lang="pt-PT" dirty="0">
                <a:solidFill>
                  <a:srgbClr val="9E3159"/>
                </a:solidFill>
                <a:latin typeface="+mn-lt"/>
              </a:rPr>
              <a:t>O ensaio RECOVERY</a:t>
            </a:r>
          </a:p>
        </p:txBody>
      </p:sp>
      <p:sp>
        <p:nvSpPr>
          <p:cNvPr id="3" name="Subtitle 2"/>
          <p:cNvSpPr>
            <a:spLocks noGrp="1"/>
          </p:cNvSpPr>
          <p:nvPr>
            <p:ph type="subTitle" idx="1"/>
          </p:nvPr>
        </p:nvSpPr>
        <p:spPr>
          <a:xfrm>
            <a:off x="1588008" y="4342194"/>
            <a:ext cx="9144000" cy="1655762"/>
          </a:xfrm>
        </p:spPr>
        <p:txBody>
          <a:bodyPr vert="horz" lIns="91440" tIns="45720" rIns="91440" bIns="45720" rtlCol="0" anchor="t">
            <a:normAutofit/>
          </a:bodyPr>
          <a:lstStyle/>
          <a:p>
            <a:r>
              <a:rPr lang="pt-PT" sz="3200" b="1" dirty="0"/>
              <a:t>Formação o Seguimento na UE</a:t>
            </a:r>
          </a:p>
          <a:p>
            <a:endParaRPr lang="pt-PT" b="1" dirty="0"/>
          </a:p>
          <a:p>
            <a:r>
              <a:rPr lang="pt-PT" sz="2000" b="1" dirty="0">
                <a:solidFill>
                  <a:schemeClr val="bg1">
                    <a:lumMod val="50000"/>
                  </a:schemeClr>
                </a:solidFill>
              </a:rPr>
              <a:t>V2.0 03/12/2024</a:t>
            </a:r>
            <a:endParaRPr lang="pt-PT" sz="2000" b="1" dirty="0">
              <a:solidFill>
                <a:schemeClr val="bg1">
                  <a:lumMod val="50000"/>
                </a:schemeClr>
              </a:solidFill>
              <a:ea typeface="Calibri"/>
              <a:cs typeface="Calibri"/>
            </a:endParaRPr>
          </a:p>
        </p:txBody>
      </p:sp>
    </p:spTree>
    <p:extLst>
      <p:ext uri="{BB962C8B-B14F-4D97-AF65-F5344CB8AC3E}">
        <p14:creationId xmlns:p14="http://schemas.microsoft.com/office/powerpoint/2010/main" val="10481019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9F5EA-4FFB-42AD-B9A4-FD8205757EE3}"/>
              </a:ext>
            </a:extLst>
          </p:cNvPr>
          <p:cNvSpPr>
            <a:spLocks noGrp="1"/>
          </p:cNvSpPr>
          <p:nvPr>
            <p:ph type="title"/>
          </p:nvPr>
        </p:nvSpPr>
        <p:spPr/>
        <p:txBody>
          <a:bodyPr/>
          <a:lstStyle/>
          <a:p>
            <a:r>
              <a:rPr lang="pt-PT"/>
              <a:t>Identificação do participante</a:t>
            </a:r>
          </a:p>
        </p:txBody>
      </p:sp>
      <p:sp>
        <p:nvSpPr>
          <p:cNvPr id="3" name="Rectangle 2"/>
          <p:cNvSpPr/>
          <p:nvPr/>
        </p:nvSpPr>
        <p:spPr>
          <a:xfrm>
            <a:off x="6536684" y="1701235"/>
            <a:ext cx="5068576" cy="3089244"/>
          </a:xfrm>
          <a:prstGeom prst="rect">
            <a:avLst/>
          </a:prstGeom>
        </p:spPr>
        <p:txBody>
          <a:bodyPr wrap="square">
            <a:spAutoFit/>
          </a:bodyPr>
          <a:lstStyle/>
          <a:p>
            <a:pPr>
              <a:lnSpc>
                <a:spcPct val="107000"/>
              </a:lnSpc>
              <a:spcAft>
                <a:spcPts val="800"/>
              </a:spcAft>
            </a:pPr>
            <a:r>
              <a:rPr lang="pt-PT" sz="2600" dirty="0">
                <a:latin typeface="Calibri" panose="020F0502020204030204" pitchFamily="34" charset="0"/>
              </a:rPr>
              <a:t>Se necessário, pode confirmar o ID do Participante com a impressão dos detalhes da randomização, ou iniciando sessão no website de randomização e clicando em ‘</a:t>
            </a:r>
            <a:r>
              <a:rPr lang="sv-SE" sz="2600" dirty="0" err="1">
                <a:latin typeface="Calibri" panose="020F0502020204030204" pitchFamily="34" charset="0"/>
              </a:rPr>
              <a:t>View</a:t>
            </a:r>
            <a:r>
              <a:rPr lang="sv-SE" sz="2600" dirty="0">
                <a:latin typeface="Calibri" panose="020F0502020204030204" pitchFamily="34" charset="0"/>
              </a:rPr>
              <a:t> recent </a:t>
            </a:r>
            <a:r>
              <a:rPr lang="sv-SE" sz="2600" dirty="0" err="1">
                <a:latin typeface="Calibri" panose="020F0502020204030204" pitchFamily="34" charset="0"/>
              </a:rPr>
              <a:t>recruitment</a:t>
            </a:r>
            <a:r>
              <a:rPr lang="sv-SE" sz="2600" dirty="0">
                <a:latin typeface="Calibri" panose="020F0502020204030204" pitchFamily="34" charset="0"/>
              </a:rPr>
              <a:t> list’ (</a:t>
            </a:r>
            <a:r>
              <a:rPr lang="pt-PT" sz="2600" dirty="0">
                <a:latin typeface="Calibri" panose="020F0502020204030204" pitchFamily="34" charset="0"/>
              </a:rPr>
              <a:t>Ver lista de recrutamento recente)</a:t>
            </a:r>
          </a:p>
        </p:txBody>
      </p:sp>
      <p:sp>
        <p:nvSpPr>
          <p:cNvPr id="11" name="TextBox 10"/>
          <p:cNvSpPr txBox="1"/>
          <p:nvPr/>
        </p:nvSpPr>
        <p:spPr>
          <a:xfrm>
            <a:off x="5350379" y="5216515"/>
            <a:ext cx="2241377" cy="923330"/>
          </a:xfrm>
          <a:prstGeom prst="rect">
            <a:avLst/>
          </a:prstGeom>
          <a:noFill/>
        </p:spPr>
        <p:txBody>
          <a:bodyPr wrap="square" rtlCol="0">
            <a:spAutoFit/>
          </a:bodyPr>
          <a:lstStyle/>
          <a:p>
            <a:r>
              <a:rPr lang="pt-PT" dirty="0"/>
              <a:t>Lista de recrutamento recente no site de randomização</a:t>
            </a:r>
          </a:p>
        </p:txBody>
      </p:sp>
      <p:pic>
        <p:nvPicPr>
          <p:cNvPr id="4" name="Picture 3"/>
          <p:cNvPicPr>
            <a:picLocks noChangeAspect="1"/>
          </p:cNvPicPr>
          <p:nvPr/>
        </p:nvPicPr>
        <p:blipFill>
          <a:blip r:embed="rId2"/>
          <a:stretch>
            <a:fillRect/>
          </a:stretch>
        </p:blipFill>
        <p:spPr>
          <a:xfrm>
            <a:off x="341033" y="1445386"/>
            <a:ext cx="3640398" cy="3668012"/>
          </a:xfrm>
          <a:prstGeom prst="rect">
            <a:avLst/>
          </a:prstGeom>
          <a:ln>
            <a:solidFill>
              <a:schemeClr val="tx1"/>
            </a:solidFill>
          </a:ln>
        </p:spPr>
      </p:pic>
      <p:pic>
        <p:nvPicPr>
          <p:cNvPr id="6" name="Picture 5"/>
          <p:cNvPicPr>
            <a:picLocks noChangeAspect="1"/>
          </p:cNvPicPr>
          <p:nvPr/>
        </p:nvPicPr>
        <p:blipFill rotWithShape="1">
          <a:blip r:embed="rId3"/>
          <a:srcRect t="2107" b="30477"/>
          <a:stretch/>
        </p:blipFill>
        <p:spPr>
          <a:xfrm>
            <a:off x="156800" y="4583201"/>
            <a:ext cx="5193579" cy="2065020"/>
          </a:xfrm>
          <a:prstGeom prst="rect">
            <a:avLst/>
          </a:prstGeom>
          <a:ln>
            <a:solidFill>
              <a:schemeClr val="tx1"/>
            </a:solidFill>
          </a:ln>
        </p:spPr>
      </p:pic>
      <p:sp>
        <p:nvSpPr>
          <p:cNvPr id="10" name="TextBox 9"/>
          <p:cNvSpPr txBox="1"/>
          <p:nvPr/>
        </p:nvSpPr>
        <p:spPr>
          <a:xfrm>
            <a:off x="4017933" y="2356062"/>
            <a:ext cx="1903090" cy="923330"/>
          </a:xfrm>
          <a:prstGeom prst="rect">
            <a:avLst/>
          </a:prstGeom>
          <a:noFill/>
        </p:spPr>
        <p:txBody>
          <a:bodyPr wrap="square" rtlCol="0">
            <a:spAutoFit/>
          </a:bodyPr>
          <a:lstStyle/>
          <a:p>
            <a:r>
              <a:rPr lang="pt-PT"/>
              <a:t>Impressão dos detalhes de randomização</a:t>
            </a:r>
          </a:p>
        </p:txBody>
      </p:sp>
    </p:spTree>
    <p:extLst>
      <p:ext uri="{BB962C8B-B14F-4D97-AF65-F5344CB8AC3E}">
        <p14:creationId xmlns:p14="http://schemas.microsoft.com/office/powerpoint/2010/main" val="16323176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234036" y="1839723"/>
            <a:ext cx="6753785" cy="4538201"/>
          </a:xfrm>
          <a:prstGeom prst="rect">
            <a:avLst/>
          </a:prstGeom>
        </p:spPr>
      </p:pic>
      <p:sp>
        <p:nvSpPr>
          <p:cNvPr id="2" name="Title 1">
            <a:extLst>
              <a:ext uri="{FF2B5EF4-FFF2-40B4-BE49-F238E27FC236}">
                <a16:creationId xmlns:a16="http://schemas.microsoft.com/office/drawing/2014/main" id="{4F5FCFB4-5898-40FE-BF87-683AC4BDFE3C}"/>
              </a:ext>
            </a:extLst>
          </p:cNvPr>
          <p:cNvSpPr>
            <a:spLocks noGrp="1"/>
          </p:cNvSpPr>
          <p:nvPr>
            <p:ph type="title"/>
          </p:nvPr>
        </p:nvSpPr>
        <p:spPr/>
        <p:txBody>
          <a:bodyPr/>
          <a:lstStyle/>
          <a:p>
            <a:r>
              <a:rPr lang="pt-PT"/>
              <a:t>Registo do Participante</a:t>
            </a:r>
          </a:p>
        </p:txBody>
      </p:sp>
      <p:sp>
        <p:nvSpPr>
          <p:cNvPr id="4" name="TextBox 3"/>
          <p:cNvSpPr txBox="1"/>
          <p:nvPr/>
        </p:nvSpPr>
        <p:spPr>
          <a:xfrm>
            <a:off x="7208801" y="1694534"/>
            <a:ext cx="4625059" cy="2554545"/>
          </a:xfrm>
          <a:prstGeom prst="rect">
            <a:avLst/>
          </a:prstGeom>
          <a:noFill/>
        </p:spPr>
        <p:txBody>
          <a:bodyPr wrap="square" rtlCol="0">
            <a:spAutoFit/>
          </a:bodyPr>
          <a:lstStyle/>
          <a:p>
            <a:r>
              <a:rPr lang="pt-PT" sz="2000" dirty="0"/>
              <a:t>No registo do participante, verá uma lista de CRF que foram criados</a:t>
            </a:r>
          </a:p>
          <a:p>
            <a:endParaRPr lang="pt-PT" sz="2000" dirty="0"/>
          </a:p>
          <a:p>
            <a:r>
              <a:rPr lang="pt-PT" sz="2000" dirty="0"/>
              <a:t>Um Formulário de seguimento em branco é criado assim que o participante é randomizado, mas não deve ser preenchido até o dia 28</a:t>
            </a:r>
          </a:p>
          <a:p>
            <a:endParaRPr lang="pt-PT" sz="2000" dirty="0"/>
          </a:p>
        </p:txBody>
      </p:sp>
      <p:sp>
        <p:nvSpPr>
          <p:cNvPr id="7" name="Oval 6"/>
          <p:cNvSpPr/>
          <p:nvPr/>
        </p:nvSpPr>
        <p:spPr>
          <a:xfrm>
            <a:off x="1198724" y="4343884"/>
            <a:ext cx="889156" cy="47957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9" name="Straight Connector 8"/>
          <p:cNvCxnSpPr/>
          <p:nvPr/>
        </p:nvCxnSpPr>
        <p:spPr>
          <a:xfrm flipV="1">
            <a:off x="2087880" y="2857500"/>
            <a:ext cx="5120921" cy="1726172"/>
          </a:xfrm>
          <a:prstGeom prst="line">
            <a:avLst/>
          </a:prstGeom>
          <a:ln>
            <a:solidFill>
              <a:srgbClr val="FF0000"/>
            </a:solidFill>
          </a:ln>
        </p:spPr>
        <p:style>
          <a:lnRef idx="1">
            <a:schemeClr val="accent2"/>
          </a:lnRef>
          <a:fillRef idx="0">
            <a:schemeClr val="accent2"/>
          </a:fillRef>
          <a:effectRef idx="0">
            <a:schemeClr val="accent2"/>
          </a:effectRef>
          <a:fontRef idx="minor">
            <a:schemeClr val="tx1"/>
          </a:fontRef>
        </p:style>
      </p:cxnSp>
      <p:pic>
        <p:nvPicPr>
          <p:cNvPr id="12" name="Picture 11"/>
          <p:cNvPicPr>
            <a:picLocks noChangeAspect="1"/>
          </p:cNvPicPr>
          <p:nvPr/>
        </p:nvPicPr>
        <p:blipFill>
          <a:blip r:embed="rId3"/>
          <a:stretch>
            <a:fillRect/>
          </a:stretch>
        </p:blipFill>
        <p:spPr>
          <a:xfrm>
            <a:off x="10854592" y="4415004"/>
            <a:ext cx="979268" cy="1369651"/>
          </a:xfrm>
          <a:prstGeom prst="rect">
            <a:avLst/>
          </a:prstGeom>
          <a:ln>
            <a:solidFill>
              <a:schemeClr val="tx1"/>
            </a:solidFill>
          </a:ln>
        </p:spPr>
      </p:pic>
      <p:sp>
        <p:nvSpPr>
          <p:cNvPr id="13" name="TextBox 12"/>
          <p:cNvSpPr txBox="1"/>
          <p:nvPr/>
        </p:nvSpPr>
        <p:spPr>
          <a:xfrm>
            <a:off x="7208800" y="4346599"/>
            <a:ext cx="3466819" cy="2215991"/>
          </a:xfrm>
          <a:prstGeom prst="rect">
            <a:avLst/>
          </a:prstGeom>
          <a:noFill/>
        </p:spPr>
        <p:txBody>
          <a:bodyPr wrap="square" rtlCol="0">
            <a:spAutoFit/>
          </a:bodyPr>
          <a:lstStyle/>
          <a:p>
            <a:r>
              <a:rPr lang="pt-PT" sz="2000" dirty="0"/>
              <a:t>Para Ver ou Editar um CRF, clique nos pontos e selecione o ícone relevante (para evitar alterações acidentais, utilize “View“ (Ver), a menos que pretenda editar)</a:t>
            </a:r>
          </a:p>
          <a:p>
            <a:endParaRPr lang="pt-PT" dirty="0"/>
          </a:p>
        </p:txBody>
      </p:sp>
      <p:sp>
        <p:nvSpPr>
          <p:cNvPr id="14" name="Oval 13"/>
          <p:cNvSpPr/>
          <p:nvPr/>
        </p:nvSpPr>
        <p:spPr>
          <a:xfrm>
            <a:off x="3238500" y="4686300"/>
            <a:ext cx="191436" cy="22604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5" name="Straight Connector 14"/>
          <p:cNvCxnSpPr>
            <a:stCxn id="14" idx="6"/>
          </p:cNvCxnSpPr>
          <p:nvPr/>
        </p:nvCxnSpPr>
        <p:spPr>
          <a:xfrm flipV="1">
            <a:off x="3429936" y="4527161"/>
            <a:ext cx="3778863" cy="272162"/>
          </a:xfrm>
          <a:prstGeom prst="line">
            <a:avLst/>
          </a:prstGeom>
          <a:ln>
            <a:solidFill>
              <a:srgbClr val="FF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8078815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31557" y="1571225"/>
            <a:ext cx="7039739" cy="4791475"/>
          </a:xfrm>
          <a:prstGeom prst="rect">
            <a:avLst/>
          </a:prstGeom>
        </p:spPr>
      </p:pic>
      <p:cxnSp>
        <p:nvCxnSpPr>
          <p:cNvPr id="9" name="Straight Connector 8"/>
          <p:cNvCxnSpPr>
            <a:stCxn id="7" idx="0"/>
          </p:cNvCxnSpPr>
          <p:nvPr/>
        </p:nvCxnSpPr>
        <p:spPr>
          <a:xfrm flipV="1">
            <a:off x="6864682" y="2407921"/>
            <a:ext cx="519098" cy="777239"/>
          </a:xfrm>
          <a:prstGeom prst="line">
            <a:avLst/>
          </a:prstGeom>
          <a:ln>
            <a:solidFill>
              <a:srgbClr val="FF0000"/>
            </a:solidFill>
          </a:ln>
        </p:spPr>
        <p:style>
          <a:lnRef idx="1">
            <a:schemeClr val="accent2"/>
          </a:lnRef>
          <a:fillRef idx="0">
            <a:schemeClr val="accent2"/>
          </a:fillRef>
          <a:effectRef idx="0">
            <a:schemeClr val="accent2"/>
          </a:effectRef>
          <a:fontRef idx="minor">
            <a:schemeClr val="tx1"/>
          </a:fontRef>
        </p:style>
      </p:cxnSp>
      <p:sp>
        <p:nvSpPr>
          <p:cNvPr id="2" name="Title 1">
            <a:extLst>
              <a:ext uri="{FF2B5EF4-FFF2-40B4-BE49-F238E27FC236}">
                <a16:creationId xmlns:a16="http://schemas.microsoft.com/office/drawing/2014/main" id="{4F5FCFB4-5898-40FE-BF87-683AC4BDFE3C}"/>
              </a:ext>
            </a:extLst>
          </p:cNvPr>
          <p:cNvSpPr>
            <a:spLocks noGrp="1"/>
          </p:cNvSpPr>
          <p:nvPr>
            <p:ph type="title"/>
          </p:nvPr>
        </p:nvSpPr>
        <p:spPr/>
        <p:txBody>
          <a:bodyPr/>
          <a:lstStyle/>
          <a:p>
            <a:r>
              <a:rPr lang="pt-PT"/>
              <a:t>Registo do Participante</a:t>
            </a:r>
          </a:p>
        </p:txBody>
      </p:sp>
      <p:sp>
        <p:nvSpPr>
          <p:cNvPr id="4" name="TextBox 3"/>
          <p:cNvSpPr txBox="1"/>
          <p:nvPr/>
        </p:nvSpPr>
        <p:spPr>
          <a:xfrm>
            <a:off x="7383780" y="2043383"/>
            <a:ext cx="4625059" cy="2862322"/>
          </a:xfrm>
          <a:prstGeom prst="rect">
            <a:avLst/>
          </a:prstGeom>
          <a:noFill/>
        </p:spPr>
        <p:txBody>
          <a:bodyPr wrap="square" rtlCol="0">
            <a:spAutoFit/>
          </a:bodyPr>
          <a:lstStyle/>
          <a:p>
            <a:r>
              <a:rPr lang="pt-PT" sz="2000" dirty="0"/>
              <a:t>Para criar um novo CRF em branco (6 meses ou Evento Adverso), clique em "Adicionar Novo"</a:t>
            </a:r>
          </a:p>
          <a:p>
            <a:endParaRPr lang="pt-PT" sz="2000" dirty="0"/>
          </a:p>
          <a:p>
            <a:r>
              <a:rPr lang="pt-PT" sz="2000" dirty="0"/>
              <a:t>Em seguida, selecione o formulário relevante e a data de preenchimento do CRF (‘Start Date’ (Data de início)) e clique em “Add Visits” (Adicionar visitas)</a:t>
            </a:r>
          </a:p>
          <a:p>
            <a:endParaRPr lang="pt-PT" sz="2000" dirty="0"/>
          </a:p>
        </p:txBody>
      </p:sp>
      <p:sp>
        <p:nvSpPr>
          <p:cNvPr id="7" name="Oval 6"/>
          <p:cNvSpPr/>
          <p:nvPr/>
        </p:nvSpPr>
        <p:spPr>
          <a:xfrm>
            <a:off x="6558068" y="3185160"/>
            <a:ext cx="613228" cy="3645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6" name="Picture 15"/>
          <p:cNvPicPr>
            <a:picLocks noChangeAspect="1"/>
          </p:cNvPicPr>
          <p:nvPr/>
        </p:nvPicPr>
        <p:blipFill>
          <a:blip r:embed="rId3"/>
          <a:stretch>
            <a:fillRect/>
          </a:stretch>
        </p:blipFill>
        <p:spPr>
          <a:xfrm>
            <a:off x="1905094" y="3408069"/>
            <a:ext cx="2105716" cy="737313"/>
          </a:xfrm>
          <a:prstGeom prst="rect">
            <a:avLst/>
          </a:prstGeom>
        </p:spPr>
      </p:pic>
    </p:spTree>
    <p:extLst>
      <p:ext uri="{BB962C8B-B14F-4D97-AF65-F5344CB8AC3E}">
        <p14:creationId xmlns:p14="http://schemas.microsoft.com/office/powerpoint/2010/main" val="2663396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295E0-A71C-4599-B141-C76240877BF4}"/>
              </a:ext>
            </a:extLst>
          </p:cNvPr>
          <p:cNvSpPr>
            <a:spLocks noGrp="1"/>
          </p:cNvSpPr>
          <p:nvPr>
            <p:ph type="title"/>
          </p:nvPr>
        </p:nvSpPr>
        <p:spPr/>
        <p:txBody>
          <a:bodyPr/>
          <a:lstStyle/>
          <a:p>
            <a:r>
              <a:rPr lang="pt-PT"/>
              <a:t>Preenchimento dos FRC</a:t>
            </a:r>
          </a:p>
        </p:txBody>
      </p:sp>
      <p:sp>
        <p:nvSpPr>
          <p:cNvPr id="3" name="TextBox 2"/>
          <p:cNvSpPr txBox="1"/>
          <p:nvPr/>
        </p:nvSpPr>
        <p:spPr>
          <a:xfrm>
            <a:off x="838200" y="2460800"/>
            <a:ext cx="8620760" cy="2308324"/>
          </a:xfrm>
          <a:prstGeom prst="rect">
            <a:avLst/>
          </a:prstGeom>
          <a:noFill/>
        </p:spPr>
        <p:txBody>
          <a:bodyPr wrap="square" rtlCol="0">
            <a:spAutoFit/>
          </a:bodyPr>
          <a:lstStyle/>
          <a:p>
            <a:r>
              <a:rPr lang="pt-PT" sz="3600" dirty="0"/>
              <a:t>Todas as perguntas sobre o seguimento e CRF de 6 meses referem-se ao</a:t>
            </a:r>
            <a:r>
              <a:rPr lang="pt-PT" sz="3600" u="sng" dirty="0"/>
              <a:t> </a:t>
            </a:r>
            <a:r>
              <a:rPr lang="pt-PT" sz="3600" dirty="0"/>
              <a:t>período</a:t>
            </a:r>
            <a:r>
              <a:rPr lang="pt-PT" sz="3600" u="sng" dirty="0"/>
              <a:t> pós-randomização </a:t>
            </a:r>
            <a:r>
              <a:rPr lang="pt-PT" sz="3600" dirty="0"/>
              <a:t>da hospitalização do participante</a:t>
            </a:r>
          </a:p>
        </p:txBody>
      </p:sp>
    </p:spTree>
    <p:extLst>
      <p:ext uri="{BB962C8B-B14F-4D97-AF65-F5344CB8AC3E}">
        <p14:creationId xmlns:p14="http://schemas.microsoft.com/office/powerpoint/2010/main" val="34001698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440073" y="1671682"/>
            <a:ext cx="5580131" cy="4893647"/>
          </a:xfrm>
          <a:prstGeom prst="rect">
            <a:avLst/>
          </a:prstGeom>
          <a:noFill/>
        </p:spPr>
        <p:txBody>
          <a:bodyPr wrap="square" rtlCol="0">
            <a:spAutoFit/>
          </a:bodyPr>
          <a:lstStyle/>
          <a:p>
            <a:pPr marL="457200" indent="-457200">
              <a:buFont typeface="Arial" panose="020B0604020202020204" pitchFamily="34" charset="0"/>
              <a:buChar char="•"/>
            </a:pPr>
            <a:r>
              <a:rPr lang="pt-PT" sz="2400" dirty="0"/>
              <a:t>Lembre-se de que o seguimento de 28 dias é preenchido utilizando o formulário "Formulário de seguimento" (não o formulário de Estado Vital de 28 dias)</a:t>
            </a:r>
          </a:p>
          <a:p>
            <a:pPr marL="457200" indent="-457200">
              <a:buFont typeface="Arial" panose="020B0604020202020204" pitchFamily="34" charset="0"/>
              <a:buChar char="•"/>
            </a:pPr>
            <a:endParaRPr lang="pt-PT" sz="2400" dirty="0"/>
          </a:p>
          <a:p>
            <a:pPr marL="457200" indent="-457200">
              <a:buFont typeface="Arial" panose="020B0604020202020204" pitchFamily="34" charset="0"/>
              <a:buChar char="•"/>
            </a:pPr>
            <a:r>
              <a:rPr lang="pt-PT" sz="2400" dirty="0"/>
              <a:t>Insira os dados selecionando uma opção ou escrevendo os dados na caixa apropriada</a:t>
            </a:r>
          </a:p>
          <a:p>
            <a:pPr marL="457200" indent="-457200">
              <a:buFont typeface="Arial" panose="020B0604020202020204" pitchFamily="34" charset="0"/>
              <a:buChar char="•"/>
            </a:pPr>
            <a:endParaRPr lang="pt-PT" sz="2400" dirty="0"/>
          </a:p>
          <a:p>
            <a:pPr marL="457200" indent="-457200">
              <a:buFont typeface="Arial" panose="020B0604020202020204" pitchFamily="34" charset="0"/>
              <a:buChar char="•"/>
            </a:pPr>
            <a:r>
              <a:rPr lang="pt-PT" sz="2400" dirty="0"/>
              <a:t>Se inserir uma data, pode utilizar o widget de calendário ou inserir no formato </a:t>
            </a:r>
            <a:r>
              <a:rPr lang="pt-PT" sz="2400" b="1" dirty="0"/>
              <a:t>AAAA-MM-DD</a:t>
            </a:r>
          </a:p>
        </p:txBody>
      </p:sp>
      <p:pic>
        <p:nvPicPr>
          <p:cNvPr id="6" name="Picture 5"/>
          <p:cNvPicPr>
            <a:picLocks noChangeAspect="1"/>
          </p:cNvPicPr>
          <p:nvPr/>
        </p:nvPicPr>
        <p:blipFill>
          <a:blip r:embed="rId2"/>
          <a:stretch>
            <a:fillRect/>
          </a:stretch>
        </p:blipFill>
        <p:spPr>
          <a:xfrm>
            <a:off x="251463" y="1340304"/>
            <a:ext cx="5631177" cy="5392355"/>
          </a:xfrm>
          <a:prstGeom prst="rect">
            <a:avLst/>
          </a:prstGeom>
        </p:spPr>
      </p:pic>
      <p:sp>
        <p:nvSpPr>
          <p:cNvPr id="8" name="Title 1">
            <a:extLst>
              <a:ext uri="{FF2B5EF4-FFF2-40B4-BE49-F238E27FC236}">
                <a16:creationId xmlns:a16="http://schemas.microsoft.com/office/drawing/2014/main" id="{431295E0-A71C-4599-B141-C76240877BF4}"/>
              </a:ext>
            </a:extLst>
          </p:cNvPr>
          <p:cNvSpPr>
            <a:spLocks noGrp="1"/>
          </p:cNvSpPr>
          <p:nvPr>
            <p:ph type="title"/>
          </p:nvPr>
        </p:nvSpPr>
        <p:spPr/>
        <p:txBody>
          <a:bodyPr/>
          <a:lstStyle/>
          <a:p>
            <a:r>
              <a:rPr lang="pt-PT"/>
              <a:t>Preenchimento dos FRC</a:t>
            </a:r>
          </a:p>
        </p:txBody>
      </p:sp>
    </p:spTree>
    <p:extLst>
      <p:ext uri="{BB962C8B-B14F-4D97-AF65-F5344CB8AC3E}">
        <p14:creationId xmlns:p14="http://schemas.microsoft.com/office/powerpoint/2010/main" val="21228238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FB3BD-E35F-4714-9E82-EA483EC339F3}"/>
              </a:ext>
            </a:extLst>
          </p:cNvPr>
          <p:cNvSpPr>
            <a:spLocks noGrp="1"/>
          </p:cNvSpPr>
          <p:nvPr>
            <p:ph type="title"/>
          </p:nvPr>
        </p:nvSpPr>
        <p:spPr/>
        <p:txBody>
          <a:bodyPr/>
          <a:lstStyle/>
          <a:p>
            <a:r>
              <a:rPr lang="pt-PT"/>
              <a:t>Mensagens de aviso</a:t>
            </a:r>
          </a:p>
        </p:txBody>
      </p:sp>
      <p:sp>
        <p:nvSpPr>
          <p:cNvPr id="6" name="TextBox 5"/>
          <p:cNvSpPr txBox="1"/>
          <p:nvPr/>
        </p:nvSpPr>
        <p:spPr>
          <a:xfrm>
            <a:off x="5886939" y="1594839"/>
            <a:ext cx="5360181" cy="4493538"/>
          </a:xfrm>
          <a:prstGeom prst="rect">
            <a:avLst/>
          </a:prstGeom>
          <a:noFill/>
        </p:spPr>
        <p:txBody>
          <a:bodyPr wrap="square" rtlCol="0">
            <a:spAutoFit/>
          </a:bodyPr>
          <a:lstStyle/>
          <a:p>
            <a:pPr marL="457200" indent="-457200">
              <a:buFont typeface="Arial" panose="020B0604020202020204" pitchFamily="34" charset="0"/>
              <a:buChar char="•"/>
            </a:pPr>
            <a:r>
              <a:rPr lang="pt-PT" sz="2600" dirty="0"/>
              <a:t>As mensagens de aviso aparecem se o valor inserido falhar numa verificação de validação</a:t>
            </a:r>
          </a:p>
          <a:p>
            <a:pPr marL="457200" indent="-457200">
              <a:buFont typeface="Arial" panose="020B0604020202020204" pitchFamily="34" charset="0"/>
              <a:buChar char="•"/>
            </a:pPr>
            <a:endParaRPr lang="pt-PT" sz="2600" dirty="0"/>
          </a:p>
          <a:p>
            <a:pPr marL="457200" indent="-457200">
              <a:buFont typeface="Arial" panose="020B0604020202020204" pitchFamily="34" charset="0"/>
              <a:buChar char="•"/>
            </a:pPr>
            <a:r>
              <a:rPr lang="pt-PT" sz="2600" dirty="0"/>
              <a:t>Neste exemplo, o ano de nascimento não corresponde à data introduzida na randomização (o ano de nascimento e o sexo são recolhidos para evitar que os dados sejam introduzidos acidentalmente para o participante errado)</a:t>
            </a:r>
          </a:p>
          <a:p>
            <a:r>
              <a:rPr lang="pt-PT"/>
              <a:t> </a:t>
            </a:r>
            <a:endParaRPr lang="pt-PT" sz="2600" b="1" dirty="0"/>
          </a:p>
        </p:txBody>
      </p:sp>
      <p:pic>
        <p:nvPicPr>
          <p:cNvPr id="4" name="Picture 3"/>
          <p:cNvPicPr>
            <a:picLocks noChangeAspect="1"/>
          </p:cNvPicPr>
          <p:nvPr/>
        </p:nvPicPr>
        <p:blipFill>
          <a:blip r:embed="rId2"/>
          <a:stretch>
            <a:fillRect/>
          </a:stretch>
        </p:blipFill>
        <p:spPr>
          <a:xfrm>
            <a:off x="227075" y="1462758"/>
            <a:ext cx="5370812" cy="5283482"/>
          </a:xfrm>
          <a:prstGeom prst="rect">
            <a:avLst/>
          </a:prstGeom>
        </p:spPr>
      </p:pic>
    </p:spTree>
    <p:extLst>
      <p:ext uri="{BB962C8B-B14F-4D97-AF65-F5344CB8AC3E}">
        <p14:creationId xmlns:p14="http://schemas.microsoft.com/office/powerpoint/2010/main" val="17128254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220927" y="1772863"/>
            <a:ext cx="5209073" cy="4343457"/>
          </a:xfrm>
        </p:spPr>
        <p:txBody>
          <a:bodyPr>
            <a:normAutofit fontScale="85000" lnSpcReduction="20000"/>
          </a:bodyPr>
          <a:lstStyle/>
          <a:p>
            <a:r>
              <a:rPr lang="pt-PT" sz="2600" dirty="0"/>
              <a:t>No CRF de seguimento, selecione todos os tratamentos listados que o paciente recebeu (para o ensaio ou como parte dos cuidados de rotina)</a:t>
            </a:r>
          </a:p>
          <a:p>
            <a:endParaRPr lang="pt-PT" sz="2600" dirty="0"/>
          </a:p>
          <a:p>
            <a:r>
              <a:rPr lang="pt-PT" sz="2600" dirty="0"/>
              <a:t>Inclua apenas o tratamento do estudo RECOVERY alocado se este tiver sido efetivamente administrado ao paciente</a:t>
            </a:r>
          </a:p>
          <a:p>
            <a:pPr marL="0" indent="0">
              <a:buNone/>
            </a:pPr>
            <a:endParaRPr lang="pt-PT" sz="2600" dirty="0"/>
          </a:p>
          <a:p>
            <a:r>
              <a:rPr lang="pt-PT" sz="2600" dirty="0"/>
              <a:t>Certifique-se de que regista qualquer utilização de tratamentos não pertencentes ao ensaio (por exemplo, oseltamivir) em participantes aos quais não foi atribuído esse tratamento</a:t>
            </a:r>
          </a:p>
        </p:txBody>
      </p:sp>
      <p:pic>
        <p:nvPicPr>
          <p:cNvPr id="3" name="Picture 2"/>
          <p:cNvPicPr>
            <a:picLocks noChangeAspect="1"/>
          </p:cNvPicPr>
          <p:nvPr/>
        </p:nvPicPr>
        <p:blipFill>
          <a:blip r:embed="rId2"/>
          <a:stretch>
            <a:fillRect/>
          </a:stretch>
        </p:blipFill>
        <p:spPr>
          <a:xfrm>
            <a:off x="242960" y="1432559"/>
            <a:ext cx="5370104" cy="5167219"/>
          </a:xfrm>
          <a:prstGeom prst="rect">
            <a:avLst/>
          </a:prstGeom>
        </p:spPr>
      </p:pic>
      <p:sp>
        <p:nvSpPr>
          <p:cNvPr id="7" name="Title 1">
            <a:extLst>
              <a:ext uri="{FF2B5EF4-FFF2-40B4-BE49-F238E27FC236}">
                <a16:creationId xmlns:a16="http://schemas.microsoft.com/office/drawing/2014/main" id="{431295E0-A71C-4599-B141-C76240877BF4}"/>
              </a:ext>
            </a:extLst>
          </p:cNvPr>
          <p:cNvSpPr txBox="1">
            <a:spLocks/>
          </p:cNvSpPr>
          <p:nvPr/>
        </p:nvSpPr>
        <p:spPr>
          <a:xfrm>
            <a:off x="990600" y="16714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r>
              <a:rPr lang="pt-PT"/>
              <a:t>Preenchimento dos FRC</a:t>
            </a:r>
          </a:p>
        </p:txBody>
      </p:sp>
    </p:spTree>
    <p:extLst>
      <p:ext uri="{BB962C8B-B14F-4D97-AF65-F5344CB8AC3E}">
        <p14:creationId xmlns:p14="http://schemas.microsoft.com/office/powerpoint/2010/main" val="6536116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21167" y="1661103"/>
            <a:ext cx="10360193" cy="4343457"/>
          </a:xfrm>
        </p:spPr>
        <p:txBody>
          <a:bodyPr>
            <a:normAutofit lnSpcReduction="10000"/>
          </a:bodyPr>
          <a:lstStyle/>
          <a:p>
            <a:r>
              <a:rPr lang="pt-PT" sz="2600" dirty="0"/>
              <a:t>Outras questões nos CRF relacionam-se com os principais resultados dos ensaios, resultados de segurança e testes de SARS-CoV-2 e gripe</a:t>
            </a:r>
          </a:p>
          <a:p>
            <a:endParaRPr lang="pt-PT" sz="2600" dirty="0"/>
          </a:p>
          <a:p>
            <a:r>
              <a:rPr lang="pt-PT" sz="2600" dirty="0"/>
              <a:t>Os resultados dos testes de função renal e hepática são registados no CRF de seguimento se eles foram feitos para cuidados de rotina (estas não são amostras de investigação, portanto, se eles não foram tomados para cuidados de rotina, marque “Not done” (não feito))</a:t>
            </a:r>
          </a:p>
          <a:p>
            <a:endParaRPr lang="pt-PT" sz="2600" dirty="0"/>
          </a:p>
          <a:p>
            <a:r>
              <a:rPr lang="pt-PT" sz="2600" dirty="0"/>
              <a:t>Esperamos que as perguntas do CRF sejam autoexplicativas, mas envie um e-mail para a equipa do ensaio se precisar de esclarecimentos (</a:t>
            </a:r>
            <a:r>
              <a:rPr lang="pt-PT" sz="2600" dirty="0">
                <a:hlinkClick r:id="rId2"/>
              </a:rPr>
              <a:t>recovery@ecraid.eu</a:t>
            </a:r>
            <a:r>
              <a:rPr lang="pt-PT" sz="2600" dirty="0"/>
              <a:t>) </a:t>
            </a:r>
          </a:p>
        </p:txBody>
      </p:sp>
      <p:sp>
        <p:nvSpPr>
          <p:cNvPr id="7" name="Title 1">
            <a:extLst>
              <a:ext uri="{FF2B5EF4-FFF2-40B4-BE49-F238E27FC236}">
                <a16:creationId xmlns:a16="http://schemas.microsoft.com/office/drawing/2014/main" id="{431295E0-A71C-4599-B141-C76240877BF4}"/>
              </a:ext>
            </a:extLst>
          </p:cNvPr>
          <p:cNvSpPr txBox="1">
            <a:spLocks/>
          </p:cNvSpPr>
          <p:nvPr/>
        </p:nvSpPr>
        <p:spPr>
          <a:xfrm>
            <a:off x="990600" y="16714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r>
              <a:rPr lang="pt-PT"/>
              <a:t>Preenchimento dos FRC</a:t>
            </a:r>
          </a:p>
        </p:txBody>
      </p:sp>
    </p:spTree>
    <p:extLst>
      <p:ext uri="{BB962C8B-B14F-4D97-AF65-F5344CB8AC3E}">
        <p14:creationId xmlns:p14="http://schemas.microsoft.com/office/powerpoint/2010/main" val="28774588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Concluir a introdução de dados</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09892" y="1667363"/>
            <a:ext cx="5198626" cy="4579938"/>
          </a:xfrm>
        </p:spPr>
      </p:pic>
      <p:sp>
        <p:nvSpPr>
          <p:cNvPr id="5" name="TextBox 4"/>
          <p:cNvSpPr txBox="1"/>
          <p:nvPr/>
        </p:nvSpPr>
        <p:spPr>
          <a:xfrm>
            <a:off x="7152751" y="3110946"/>
            <a:ext cx="4421298" cy="2893100"/>
          </a:xfrm>
          <a:prstGeom prst="rect">
            <a:avLst/>
          </a:prstGeom>
          <a:noFill/>
        </p:spPr>
        <p:txBody>
          <a:bodyPr wrap="square" rtlCol="0">
            <a:spAutoFit/>
          </a:bodyPr>
          <a:lstStyle/>
          <a:p>
            <a:pPr marL="457200" indent="-457200">
              <a:buFont typeface="Arial" panose="020B0604020202020204" pitchFamily="34" charset="0"/>
              <a:buChar char="•"/>
            </a:pPr>
            <a:r>
              <a:rPr lang="pt-PT" sz="2600" dirty="0"/>
              <a:t>Para concluir a introdução de dados num CRF, prima o botão </a:t>
            </a:r>
            <a:r>
              <a:rPr lang="pt-PT" sz="2600" b="1" dirty="0"/>
              <a:t>Complete </a:t>
            </a:r>
            <a:r>
              <a:rPr lang="pt-PT" sz="2600" dirty="0"/>
              <a:t>(Concluir)</a:t>
            </a:r>
          </a:p>
          <a:p>
            <a:pPr marL="457200" indent="-457200">
              <a:buFont typeface="Arial" panose="020B0604020202020204" pitchFamily="34" charset="0"/>
              <a:buChar char="•"/>
            </a:pPr>
            <a:endParaRPr lang="pt-PT" sz="2600" dirty="0"/>
          </a:p>
          <a:p>
            <a:pPr marL="457200" indent="-457200">
              <a:buFont typeface="Arial" panose="020B0604020202020204" pitchFamily="34" charset="0"/>
              <a:buChar char="•"/>
            </a:pPr>
            <a:r>
              <a:rPr lang="pt-PT" sz="2600" dirty="0"/>
              <a:t>Em seguida, </a:t>
            </a:r>
            <a:r>
              <a:rPr lang="pt-PT" sz="2600" b="1" dirty="0" err="1"/>
              <a:t>Confirm</a:t>
            </a:r>
            <a:r>
              <a:rPr lang="pt-PT" sz="2600" b="1" dirty="0"/>
              <a:t> </a:t>
            </a:r>
            <a:r>
              <a:rPr lang="pt-PT" sz="2600" dirty="0"/>
              <a:t>(Confirme</a:t>
            </a:r>
            <a:r>
              <a:rPr lang="pt-PT" dirty="0"/>
              <a:t> ) </a:t>
            </a:r>
          </a:p>
          <a:p>
            <a:endParaRPr lang="pt-PT" sz="2600" dirty="0"/>
          </a:p>
        </p:txBody>
      </p:sp>
    </p:spTree>
    <p:extLst>
      <p:ext uri="{BB962C8B-B14F-4D97-AF65-F5344CB8AC3E}">
        <p14:creationId xmlns:p14="http://schemas.microsoft.com/office/powerpoint/2010/main" val="41243696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Mensagem de erro</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09892" y="1737702"/>
            <a:ext cx="5198626" cy="4579938"/>
          </a:xfrm>
        </p:spPr>
      </p:pic>
      <p:sp>
        <p:nvSpPr>
          <p:cNvPr id="6" name="Rectangle 5"/>
          <p:cNvSpPr/>
          <p:nvPr/>
        </p:nvSpPr>
        <p:spPr>
          <a:xfrm>
            <a:off x="7015089" y="2781176"/>
            <a:ext cx="4914314" cy="3293209"/>
          </a:xfrm>
          <a:prstGeom prst="rect">
            <a:avLst/>
          </a:prstGeom>
        </p:spPr>
        <p:txBody>
          <a:bodyPr wrap="square">
            <a:spAutoFit/>
          </a:bodyPr>
          <a:lstStyle/>
          <a:p>
            <a:pPr marL="457200" indent="-457200">
              <a:buFont typeface="Arial" panose="020B0604020202020204" pitchFamily="34" charset="0"/>
              <a:buChar char="•"/>
            </a:pPr>
            <a:r>
              <a:rPr lang="pt-PT" sz="2600" dirty="0">
                <a:latin typeface="Calibri" panose="020F0502020204030204" pitchFamily="34" charset="0"/>
              </a:rPr>
              <a:t>Se aparecer uma mensagem de alerta, é devido a um erro com os dados introduzidos. </a:t>
            </a:r>
          </a:p>
          <a:p>
            <a:pPr marL="457200" indent="-457200">
              <a:buFont typeface="Arial" panose="020B0604020202020204" pitchFamily="34" charset="0"/>
              <a:buChar char="•"/>
            </a:pPr>
            <a:endParaRPr lang="pt-PT" sz="2600" dirty="0">
              <a:latin typeface="Calibri" panose="020F0502020204030204" pitchFamily="34" charset="0"/>
              <a:ea typeface="Calibri" panose="020F0502020204030204" pitchFamily="34" charset="0"/>
              <a:cs typeface="Times New Roman" panose="02020603050405020304" pitchFamily="18" charset="0"/>
            </a:endParaRPr>
          </a:p>
          <a:p>
            <a:pPr marL="457200" indent="-457200">
              <a:buFont typeface="Arial" panose="020B0604020202020204" pitchFamily="34" charset="0"/>
              <a:buChar char="•"/>
            </a:pPr>
            <a:r>
              <a:rPr lang="pt-PT" sz="2600" dirty="0">
                <a:latin typeface="Calibri" panose="020F0502020204030204" pitchFamily="34" charset="0"/>
              </a:rPr>
              <a:t>Se os dados introduzidos não apresentarem erros, esta mensagem não aparecerá. Para resolver o erro, clique em </a:t>
            </a:r>
            <a:r>
              <a:rPr lang="pt-PT" sz="2600" b="1" dirty="0">
                <a:latin typeface="Calibri" panose="020F0502020204030204" pitchFamily="34" charset="0"/>
              </a:rPr>
              <a:t>ok</a:t>
            </a:r>
            <a:r>
              <a:rPr lang="pt-PT" sz="2600" dirty="0">
                <a:latin typeface="Calibri" panose="020F0502020204030204" pitchFamily="34" charset="0"/>
              </a:rPr>
              <a:t>.</a:t>
            </a:r>
            <a:endParaRPr lang="pt-PT" sz="2600" dirty="0"/>
          </a:p>
        </p:txBody>
      </p:sp>
    </p:spTree>
    <p:extLst>
      <p:ext uri="{BB962C8B-B14F-4D97-AF65-F5344CB8AC3E}">
        <p14:creationId xmlns:p14="http://schemas.microsoft.com/office/powerpoint/2010/main" val="7619096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741"/>
            <a:ext cx="7723909" cy="1325563"/>
          </a:xfrm>
        </p:spPr>
        <p:txBody>
          <a:bodyPr>
            <a:normAutofit/>
          </a:bodyPr>
          <a:lstStyle/>
          <a:p>
            <a:r>
              <a:rPr lang="pt-PT" dirty="0"/>
              <a:t>Recolha de dados de seguimento</a:t>
            </a:r>
          </a:p>
        </p:txBody>
      </p:sp>
      <p:sp>
        <p:nvSpPr>
          <p:cNvPr id="3" name="Content Placeholder 2">
            <a:extLst>
              <a:ext uri="{FF2B5EF4-FFF2-40B4-BE49-F238E27FC236}">
                <a16:creationId xmlns:a16="http://schemas.microsoft.com/office/drawing/2014/main" id="{F782FFF2-07C1-4D1E-916A-E6DA4AE0DC32}"/>
              </a:ext>
            </a:extLst>
          </p:cNvPr>
          <p:cNvSpPr>
            <a:spLocks noGrp="1"/>
          </p:cNvSpPr>
          <p:nvPr>
            <p:ph idx="1"/>
          </p:nvPr>
        </p:nvSpPr>
        <p:spPr>
          <a:xfrm>
            <a:off x="380117" y="1501127"/>
            <a:ext cx="11253083" cy="5356873"/>
          </a:xfrm>
        </p:spPr>
        <p:txBody>
          <a:bodyPr>
            <a:normAutofit fontScale="70000" lnSpcReduction="20000"/>
          </a:bodyPr>
          <a:lstStyle/>
          <a:p>
            <a:r>
              <a:rPr lang="pt-PT" dirty="0"/>
              <a:t>Existem dois pontos de recolha de dados de seguimento no RECOVERY na UE</a:t>
            </a:r>
          </a:p>
          <a:p>
            <a:pPr lvl="1"/>
            <a:r>
              <a:rPr lang="pt-PT" dirty="0"/>
              <a:t>28 dias após a randomização</a:t>
            </a:r>
          </a:p>
          <a:p>
            <a:pPr lvl="1"/>
            <a:r>
              <a:rPr lang="pt-PT" dirty="0"/>
              <a:t>6 meses após a randomização</a:t>
            </a:r>
          </a:p>
          <a:p>
            <a:endParaRPr lang="pt-PT" dirty="0"/>
          </a:p>
          <a:p>
            <a:r>
              <a:rPr lang="pt-PT" dirty="0"/>
              <a:t>Os dados recolhidos no tempo indicado são registados num único formulário online, onde é utilizado o sistema OpenClinica</a:t>
            </a:r>
          </a:p>
          <a:p>
            <a:endParaRPr lang="pt-PT" dirty="0"/>
          </a:p>
          <a:p>
            <a:r>
              <a:rPr lang="pt-PT" dirty="0"/>
              <a:t>Os formulários de seguimento de amostra e de acontecimentos adversos encontram-se na página web “Follow-Up” (Seguimento) (</a:t>
            </a:r>
            <a:r>
              <a:rPr lang="pt-PT" dirty="0">
                <a:hlinkClick r:id="rId2"/>
              </a:rPr>
              <a:t>www.recovery.net</a:t>
            </a:r>
            <a:r>
              <a:rPr lang="pt-PT" dirty="0"/>
              <a:t>) </a:t>
            </a:r>
          </a:p>
          <a:p>
            <a:pPr lvl="1"/>
            <a:endParaRPr lang="pt-PT" dirty="0"/>
          </a:p>
          <a:p>
            <a:pPr marL="285750" indent="-285750"/>
            <a:r>
              <a:rPr lang="pt-PT" dirty="0"/>
              <a:t>Espera-se que o seguimento possa ser concluído de forma fiável apenas a partir dos seus registos médicos, e pode fazê-lo sem contactar o participante/familiar</a:t>
            </a:r>
          </a:p>
          <a:p>
            <a:pPr marL="742950" lvl="1" indent="-285750"/>
            <a:r>
              <a:rPr lang="pt-PT" dirty="0"/>
              <a:t>Observe que isso requer informações confiáveis sobre morte e readmissão no hospital (portanto, os registos devem cobrir o(s) hospital(is) esperado(s) em que o paciente possa ser admitido)</a:t>
            </a:r>
          </a:p>
          <a:p>
            <a:pPr marL="742950" lvl="1" indent="-285750"/>
            <a:endParaRPr lang="pt-PT" dirty="0"/>
          </a:p>
          <a:p>
            <a:pPr marL="285750" indent="-285750"/>
            <a:r>
              <a:rPr lang="pt-PT" dirty="0"/>
              <a:t>Se não conseguir preencher os formulários de forma fiável utilizando apenas os registos médicos do paciente, o participante/familiar deve ser contactado para obter mais informações</a:t>
            </a:r>
          </a:p>
          <a:p>
            <a:pPr marL="742950" lvl="1" indent="-285750"/>
            <a:r>
              <a:rPr lang="pt-PT" dirty="0"/>
              <a:t>Neste caso, deveriam ter sido instruídos previamente a esperar o contacto da equipa de investigação</a:t>
            </a:r>
          </a:p>
          <a:p>
            <a:pPr marL="742950" lvl="1" indent="-285750"/>
            <a:r>
              <a:rPr lang="pt-PT" dirty="0"/>
              <a:t>Depois de falar com o participante/familiar (ou repetidos esforços falhados), preencha o formulário da melhor forma possível</a:t>
            </a:r>
          </a:p>
        </p:txBody>
      </p:sp>
    </p:spTree>
    <p:extLst>
      <p:ext uri="{BB962C8B-B14F-4D97-AF65-F5344CB8AC3E}">
        <p14:creationId xmlns:p14="http://schemas.microsoft.com/office/powerpoint/2010/main" val="37472417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Resolver um erro</a:t>
            </a:r>
          </a:p>
        </p:txBody>
      </p:sp>
      <p:sp>
        <p:nvSpPr>
          <p:cNvPr id="3" name="Content Placeholder 2"/>
          <p:cNvSpPr>
            <a:spLocks noGrp="1"/>
          </p:cNvSpPr>
          <p:nvPr>
            <p:ph idx="1"/>
          </p:nvPr>
        </p:nvSpPr>
        <p:spPr>
          <a:xfrm>
            <a:off x="6935372" y="2670590"/>
            <a:ext cx="4817066" cy="2574388"/>
          </a:xfrm>
        </p:spPr>
        <p:txBody>
          <a:bodyPr>
            <a:normAutofit fontScale="92500" lnSpcReduction="10000"/>
          </a:bodyPr>
          <a:lstStyle/>
          <a:p>
            <a:r>
              <a:rPr lang="pt-PT"/>
              <a:t>Se os dados foram inseridos incorretamente, edite o valor inserido.</a:t>
            </a:r>
          </a:p>
          <a:p>
            <a:r>
              <a:rPr lang="pt-PT"/>
              <a:t>Se o valor estiver correto, precisa de realizar uma </a:t>
            </a:r>
            <a:r>
              <a:rPr lang="pt-PT" b="1"/>
              <a:t>consulta</a:t>
            </a:r>
            <a:r>
              <a:rPr lang="pt-PT"/>
              <a:t>, para fazer isso clique no pequeno </a:t>
            </a:r>
            <a:r>
              <a:rPr lang="pt-PT" b="1"/>
              <a:t>balão de fala</a:t>
            </a:r>
            <a:r>
              <a:rPr lang="pt-PT"/>
              <a:t>.</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1494" y="1738606"/>
            <a:ext cx="5037919" cy="4438357"/>
          </a:xfrm>
          <a:prstGeom prst="rect">
            <a:avLst/>
          </a:prstGeom>
        </p:spPr>
      </p:pic>
    </p:spTree>
    <p:extLst>
      <p:ext uri="{BB962C8B-B14F-4D97-AF65-F5344CB8AC3E}">
        <p14:creationId xmlns:p14="http://schemas.microsoft.com/office/powerpoint/2010/main" val="13989981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Adicionar uma consulta</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09892" y="1709567"/>
            <a:ext cx="5198626" cy="4579938"/>
          </a:xfrm>
        </p:spPr>
      </p:pic>
      <p:sp>
        <p:nvSpPr>
          <p:cNvPr id="5" name="Rectangle 4"/>
          <p:cNvSpPr/>
          <p:nvPr/>
        </p:nvSpPr>
        <p:spPr>
          <a:xfrm>
            <a:off x="7186613" y="2382559"/>
            <a:ext cx="4329112" cy="3693319"/>
          </a:xfrm>
          <a:prstGeom prst="rect">
            <a:avLst/>
          </a:prstGeom>
        </p:spPr>
        <p:txBody>
          <a:bodyPr wrap="square">
            <a:spAutoFit/>
          </a:bodyPr>
          <a:lstStyle/>
          <a:p>
            <a:pPr marL="457200" indent="-457200">
              <a:buFont typeface="Arial" panose="020B0604020202020204" pitchFamily="34" charset="0"/>
              <a:buChar char="•"/>
            </a:pPr>
            <a:r>
              <a:rPr lang="pt-PT" sz="2600" dirty="0"/>
              <a:t>Prima o botão </a:t>
            </a:r>
            <a:r>
              <a:rPr lang="pt-PT" sz="2600" b="1" dirty="0"/>
              <a:t>New </a:t>
            </a:r>
            <a:r>
              <a:rPr lang="pt-PT" sz="2600" dirty="0"/>
              <a:t>(Novo) ao lado de </a:t>
            </a:r>
            <a:r>
              <a:rPr lang="pt-PT" sz="2600" b="1" dirty="0" err="1"/>
              <a:t>Queries</a:t>
            </a:r>
            <a:r>
              <a:rPr lang="pt-PT" sz="2600" b="1" dirty="0"/>
              <a:t> </a:t>
            </a:r>
            <a:r>
              <a:rPr lang="pt-PT" sz="2600" dirty="0"/>
              <a:t>(Consultas) e, na caixa de texto, forneça algumas informações. </a:t>
            </a:r>
          </a:p>
          <a:p>
            <a:pPr marL="457200" indent="-457200">
              <a:buFont typeface="Arial" panose="020B0604020202020204" pitchFamily="34" charset="0"/>
              <a:buChar char="•"/>
            </a:pPr>
            <a:endParaRPr lang="pt-PT" sz="2600" dirty="0">
              <a:ea typeface="Calibri" panose="020F0502020204030204" pitchFamily="34" charset="0"/>
              <a:cs typeface="Times New Roman" panose="02020603050405020304" pitchFamily="18" charset="0"/>
            </a:endParaRPr>
          </a:p>
          <a:p>
            <a:pPr marL="457200" indent="-457200">
              <a:buFont typeface="Arial" panose="020B0604020202020204" pitchFamily="34" charset="0"/>
              <a:buChar char="•"/>
            </a:pPr>
            <a:r>
              <a:rPr lang="pt-PT" sz="2600" dirty="0"/>
              <a:t>Para salvar a consulta, clique em </a:t>
            </a:r>
            <a:r>
              <a:rPr lang="pt-PT" sz="2600" b="1" dirty="0" err="1"/>
              <a:t>Add</a:t>
            </a:r>
            <a:r>
              <a:rPr lang="pt-PT" sz="2600" b="1" dirty="0"/>
              <a:t> </a:t>
            </a:r>
            <a:r>
              <a:rPr lang="pt-PT" sz="2600" b="1" dirty="0" err="1"/>
              <a:t>Query</a:t>
            </a:r>
            <a:r>
              <a:rPr lang="pt-PT" sz="2600" b="1" dirty="0"/>
              <a:t> </a:t>
            </a:r>
            <a:r>
              <a:rPr lang="pt-PT" sz="2600" dirty="0"/>
              <a:t>(Adicionar Consulta).</a:t>
            </a:r>
          </a:p>
        </p:txBody>
      </p:sp>
    </p:spTree>
    <p:extLst>
      <p:ext uri="{BB962C8B-B14F-4D97-AF65-F5344CB8AC3E}">
        <p14:creationId xmlns:p14="http://schemas.microsoft.com/office/powerpoint/2010/main" val="22700467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Edição administrativa</a:t>
            </a:r>
          </a:p>
        </p:txBody>
      </p:sp>
      <p:grpSp>
        <p:nvGrpSpPr>
          <p:cNvPr id="7" name="Group 6"/>
          <p:cNvGrpSpPr/>
          <p:nvPr/>
        </p:nvGrpSpPr>
        <p:grpSpPr>
          <a:xfrm>
            <a:off x="6988125" y="1751769"/>
            <a:ext cx="4365674" cy="2642070"/>
            <a:chOff x="6988125" y="1751769"/>
            <a:chExt cx="4365674" cy="2642070"/>
          </a:xfrm>
        </p:grpSpPr>
        <p:sp>
          <p:nvSpPr>
            <p:cNvPr id="5" name="Rectangle 4"/>
            <p:cNvSpPr/>
            <p:nvPr/>
          </p:nvSpPr>
          <p:spPr>
            <a:xfrm>
              <a:off x="6988125" y="1751769"/>
              <a:ext cx="4365674" cy="2642070"/>
            </a:xfrm>
            <a:prstGeom prst="rect">
              <a:avLst/>
            </a:prstGeom>
          </p:spPr>
          <p:txBody>
            <a:bodyPr wrap="square">
              <a:spAutoFit/>
            </a:bodyPr>
            <a:lstStyle/>
            <a:p>
              <a:pPr marL="457200" indent="-457200">
                <a:lnSpc>
                  <a:spcPct val="107000"/>
                </a:lnSpc>
                <a:spcAft>
                  <a:spcPts val="800"/>
                </a:spcAft>
                <a:buFont typeface="Arial" panose="020B0604020202020204" pitchFamily="34" charset="0"/>
                <a:buChar char="•"/>
              </a:pPr>
              <a:r>
                <a:rPr lang="pt-PT" sz="2600" dirty="0">
                  <a:latin typeface="Calibri" panose="020F0502020204030204" pitchFamily="34" charset="0"/>
                </a:rPr>
                <a:t>Se por algum motivo precisar de alterar os dados depois de a entrada de dados estar concluída, pode fazer isso abrindo o CRF no modo de </a:t>
              </a:r>
              <a:r>
                <a:rPr lang="pt-PT" sz="2600" b="1" dirty="0">
                  <a:latin typeface="Calibri" panose="020F0502020204030204" pitchFamily="34" charset="0"/>
                </a:rPr>
                <a:t>Edição</a:t>
              </a:r>
              <a:r>
                <a:rPr lang="pt-PT" sz="2600" dirty="0">
                  <a:latin typeface="Calibri" panose="020F0502020204030204" pitchFamily="34" charset="0"/>
                </a:rPr>
                <a:t>. </a:t>
              </a:r>
            </a:p>
          </p:txBody>
        </p:sp>
        <p:pic>
          <p:nvPicPr>
            <p:cNvPr id="6" name="Picture 5"/>
            <p:cNvPicPr>
              <a:picLocks noChangeAspect="1"/>
            </p:cNvPicPr>
            <p:nvPr/>
          </p:nvPicPr>
          <p:blipFill>
            <a:blip r:embed="rId2"/>
            <a:stretch>
              <a:fillRect/>
            </a:stretch>
          </p:blipFill>
          <p:spPr>
            <a:xfrm>
              <a:off x="10788600" y="3851158"/>
              <a:ext cx="565199" cy="515329"/>
            </a:xfrm>
            <a:prstGeom prst="rect">
              <a:avLst/>
            </a:prstGeom>
          </p:spPr>
        </p:pic>
      </p:grpSp>
      <p:pic>
        <p:nvPicPr>
          <p:cNvPr id="8" name="Picture 7"/>
          <p:cNvPicPr>
            <a:picLocks noChangeAspect="1"/>
          </p:cNvPicPr>
          <p:nvPr/>
        </p:nvPicPr>
        <p:blipFill>
          <a:blip r:embed="rId3"/>
          <a:stretch>
            <a:fillRect/>
          </a:stretch>
        </p:blipFill>
        <p:spPr>
          <a:xfrm>
            <a:off x="234036" y="1839723"/>
            <a:ext cx="6753785" cy="4538201"/>
          </a:xfrm>
          <a:prstGeom prst="rect">
            <a:avLst/>
          </a:prstGeom>
        </p:spPr>
      </p:pic>
      <p:sp>
        <p:nvSpPr>
          <p:cNvPr id="9" name="Oval 8"/>
          <p:cNvSpPr/>
          <p:nvPr/>
        </p:nvSpPr>
        <p:spPr>
          <a:xfrm>
            <a:off x="3223260" y="5875020"/>
            <a:ext cx="190500" cy="2514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1" name="Straight Connector 10"/>
          <p:cNvCxnSpPr/>
          <p:nvPr/>
        </p:nvCxnSpPr>
        <p:spPr>
          <a:xfrm flipV="1">
            <a:off x="3413760" y="2057400"/>
            <a:ext cx="3574061" cy="393192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06276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Motivo da alteração</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1952" y="1794303"/>
            <a:ext cx="5238026" cy="4614649"/>
          </a:xfrm>
          <a:prstGeom prst="rect">
            <a:avLst/>
          </a:prstGeom>
        </p:spPr>
      </p:pic>
      <p:sp>
        <p:nvSpPr>
          <p:cNvPr id="5" name="Rectangle 4"/>
          <p:cNvSpPr/>
          <p:nvPr/>
        </p:nvSpPr>
        <p:spPr>
          <a:xfrm>
            <a:off x="6912658" y="2483686"/>
            <a:ext cx="4647028" cy="3293209"/>
          </a:xfrm>
          <a:prstGeom prst="rect">
            <a:avLst/>
          </a:prstGeom>
        </p:spPr>
        <p:txBody>
          <a:bodyPr wrap="square">
            <a:spAutoFit/>
          </a:bodyPr>
          <a:lstStyle/>
          <a:p>
            <a:pPr marL="457200" indent="-457200">
              <a:buFont typeface="Arial" panose="020B0604020202020204" pitchFamily="34" charset="0"/>
              <a:buChar char="•"/>
            </a:pPr>
            <a:r>
              <a:rPr lang="pt-PT" sz="2600" dirty="0">
                <a:latin typeface="Calibri" panose="020F0502020204030204" pitchFamily="34" charset="0"/>
              </a:rPr>
              <a:t>Clicar no botão </a:t>
            </a:r>
            <a:r>
              <a:rPr lang="pt-PT" sz="2600" b="1" dirty="0" err="1">
                <a:latin typeface="Calibri" panose="020F0502020204030204" pitchFamily="34" charset="0"/>
              </a:rPr>
              <a:t>Edit</a:t>
            </a:r>
            <a:r>
              <a:rPr lang="pt-PT" sz="2600" b="1" dirty="0">
                <a:latin typeface="Calibri" panose="020F0502020204030204" pitchFamily="34" charset="0"/>
              </a:rPr>
              <a:t> </a:t>
            </a:r>
            <a:r>
              <a:rPr lang="pt-PT" sz="2600" dirty="0">
                <a:latin typeface="Calibri" panose="020F0502020204030204" pitchFamily="34" charset="0"/>
              </a:rPr>
              <a:t>(Editar) abrirá o formulário e permitirá que altere os dados. </a:t>
            </a:r>
          </a:p>
          <a:p>
            <a:pPr marL="457200" indent="-457200">
              <a:buFont typeface="Arial" panose="020B0604020202020204" pitchFamily="34" charset="0"/>
              <a:buChar char="•"/>
            </a:pPr>
            <a:endParaRPr lang="pt-PT" sz="2600" dirty="0">
              <a:latin typeface="Calibri" panose="020F0502020204030204" pitchFamily="34" charset="0"/>
              <a:ea typeface="Calibri" panose="020F0502020204030204" pitchFamily="34" charset="0"/>
              <a:cs typeface="Times New Roman" panose="02020603050405020304" pitchFamily="18" charset="0"/>
            </a:endParaRPr>
          </a:p>
          <a:p>
            <a:pPr marL="457200" indent="-457200">
              <a:buFont typeface="Arial" panose="020B0604020202020204" pitchFamily="34" charset="0"/>
              <a:buChar char="•"/>
            </a:pPr>
            <a:r>
              <a:rPr lang="pt-PT" sz="2600" dirty="0">
                <a:latin typeface="Calibri" panose="020F0502020204030204" pitchFamily="34" charset="0"/>
              </a:rPr>
              <a:t>Se alterar os dados, ser-lhe-á pedido que apresente um motivo para a alteração. </a:t>
            </a:r>
            <a:endParaRPr lang="pt-PT" sz="2600" dirty="0"/>
          </a:p>
        </p:txBody>
      </p:sp>
    </p:spTree>
    <p:extLst>
      <p:ext uri="{BB962C8B-B14F-4D97-AF65-F5344CB8AC3E}">
        <p14:creationId xmlns:p14="http://schemas.microsoft.com/office/powerpoint/2010/main" val="13788529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Ver dados</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09892" y="1808041"/>
            <a:ext cx="5198626" cy="4579938"/>
          </a:xfrm>
        </p:spPr>
      </p:pic>
      <p:grpSp>
        <p:nvGrpSpPr>
          <p:cNvPr id="7" name="Group 6"/>
          <p:cNvGrpSpPr/>
          <p:nvPr/>
        </p:nvGrpSpPr>
        <p:grpSpPr>
          <a:xfrm>
            <a:off x="6959991" y="2860311"/>
            <a:ext cx="5076838" cy="2316532"/>
            <a:chOff x="6959991" y="2911607"/>
            <a:chExt cx="4393809" cy="2316532"/>
          </a:xfrm>
        </p:grpSpPr>
        <p:sp>
          <p:nvSpPr>
            <p:cNvPr id="5" name="Rectangle 4"/>
            <p:cNvSpPr/>
            <p:nvPr/>
          </p:nvSpPr>
          <p:spPr>
            <a:xfrm>
              <a:off x="6959991" y="2911607"/>
              <a:ext cx="4393809" cy="2316532"/>
            </a:xfrm>
            <a:prstGeom prst="rect">
              <a:avLst/>
            </a:prstGeom>
          </p:spPr>
          <p:txBody>
            <a:bodyPr wrap="square">
              <a:spAutoFit/>
            </a:bodyPr>
            <a:lstStyle/>
            <a:p>
              <a:pPr marL="457200" indent="-457200">
                <a:lnSpc>
                  <a:spcPct val="107000"/>
                </a:lnSpc>
                <a:spcAft>
                  <a:spcPts val="800"/>
                </a:spcAft>
                <a:buFont typeface="Arial" panose="020B0604020202020204" pitchFamily="34" charset="0"/>
                <a:buChar char="•"/>
              </a:pPr>
              <a:r>
                <a:rPr lang="pt-PT" sz="2600" dirty="0">
                  <a:latin typeface="Calibri" panose="020F0502020204030204" pitchFamily="34" charset="0"/>
                </a:rPr>
                <a:t>Se quiser visualizar os dados que foram inseridos, clique no botão </a:t>
              </a:r>
              <a:r>
                <a:rPr lang="pt-PT" sz="2600" b="1" dirty="0" err="1">
                  <a:latin typeface="Calibri" panose="020F0502020204030204" pitchFamily="34" charset="0"/>
                </a:rPr>
                <a:t>View</a:t>
              </a:r>
              <a:r>
                <a:rPr lang="pt-PT" sz="2600" dirty="0">
                  <a:latin typeface="Calibri" panose="020F0502020204030204" pitchFamily="34" charset="0"/>
                </a:rPr>
                <a:t> (Ver) </a:t>
              </a:r>
            </a:p>
            <a:p>
              <a:pPr marL="457200" indent="-457200">
                <a:lnSpc>
                  <a:spcPct val="107000"/>
                </a:lnSpc>
                <a:spcAft>
                  <a:spcPts val="800"/>
                </a:spcAft>
                <a:buFont typeface="Arial" panose="020B0604020202020204" pitchFamily="34" charset="0"/>
                <a:buChar char="•"/>
              </a:pPr>
              <a:r>
                <a:rPr lang="pt-PT" sz="2600" dirty="0">
                  <a:latin typeface="Calibri" panose="020F0502020204030204" pitchFamily="34" charset="0"/>
                </a:rPr>
                <a:t>Isso abrirá o FRC no modo apenas leitura.</a:t>
              </a:r>
              <a:endParaRPr lang="pt-PT" sz="2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a:blip r:embed="rId3"/>
            <a:stretch>
              <a:fillRect/>
            </a:stretch>
          </p:blipFill>
          <p:spPr>
            <a:xfrm>
              <a:off x="8750677" y="3808484"/>
              <a:ext cx="522777" cy="522777"/>
            </a:xfrm>
            <a:prstGeom prst="rect">
              <a:avLst/>
            </a:prstGeom>
          </p:spPr>
        </p:pic>
      </p:grpSp>
    </p:spTree>
    <p:extLst>
      <p:ext uri="{BB962C8B-B14F-4D97-AF65-F5344CB8AC3E}">
        <p14:creationId xmlns:p14="http://schemas.microsoft.com/office/powerpoint/2010/main" val="36595560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06207" y="1492704"/>
            <a:ext cx="11299993" cy="5344160"/>
          </a:xfrm>
        </p:spPr>
        <p:txBody>
          <a:bodyPr>
            <a:normAutofit fontScale="77500" lnSpcReduction="20000"/>
          </a:bodyPr>
          <a:lstStyle/>
          <a:p>
            <a:r>
              <a:rPr lang="pt-PT" sz="2600" dirty="0"/>
              <a:t>O Investigador Principal deve assegurar que tem conhecimento de quaisquer Suspeitas de Reações Adversas Graves (SSAR) relacionadas com um tratamento do estudo</a:t>
            </a:r>
          </a:p>
          <a:p>
            <a:endParaRPr lang="pt-PT" sz="2600" dirty="0"/>
          </a:p>
          <a:p>
            <a:r>
              <a:rPr lang="pt-PT" sz="2600" dirty="0"/>
              <a:t>Apenas as SSAR precisam de ser descritas no RECOVERY, ou seja, eventos adversos que:</a:t>
            </a:r>
          </a:p>
          <a:p>
            <a:pPr lvl="1">
              <a:spcBef>
                <a:spcPts val="600"/>
              </a:spcBef>
            </a:pPr>
            <a:r>
              <a:rPr lang="pt-PT" dirty="0"/>
              <a:t>Acredita-se com probabilidade razoável estarem relacionados a um tratamento de estudo, </a:t>
            </a:r>
            <a:r>
              <a:rPr lang="pt-PT" b="1" dirty="0"/>
              <a:t>E</a:t>
            </a:r>
          </a:p>
          <a:p>
            <a:pPr lvl="1">
              <a:spcBef>
                <a:spcPts val="600"/>
              </a:spcBef>
              <a:spcAft>
                <a:spcPts val="600"/>
              </a:spcAft>
            </a:pPr>
            <a:r>
              <a:rPr lang="pt-PT" dirty="0"/>
              <a:t>Graves, ou seja, i) com risco de vida, ii) que exija hospitalização ou prolongamento da hospitalização, iii) que resulte em incapacidade ou incapacidade persistente ou significativa, iv) que resulte em anomalia congénita ou malformação congénita, ou v) eventos importantes que possam pôr em risco o participante ou requeiram intervenção para prevenir um dos resultados listados</a:t>
            </a:r>
          </a:p>
          <a:p>
            <a:endParaRPr lang="pt-PT" sz="2600" dirty="0"/>
          </a:p>
          <a:p>
            <a:r>
              <a:rPr lang="pt-PT" sz="2600" dirty="0"/>
              <a:t>Outros acontecimentos não requerem notificação, mesmo que relacionados com o tratamento do estudo</a:t>
            </a:r>
          </a:p>
          <a:p>
            <a:endParaRPr lang="pt-PT" sz="2600" dirty="0"/>
          </a:p>
          <a:p>
            <a:r>
              <a:rPr lang="pt-PT" sz="2600" dirty="0"/>
              <a:t>O Investigador Principal determina se um evento é notificável (se não estiver disponível, devem nomear outro médico para avaliar possíveis SSAR na sua ausência)</a:t>
            </a:r>
          </a:p>
          <a:p>
            <a:endParaRPr lang="pt-PT" sz="2600" dirty="0"/>
          </a:p>
          <a:p>
            <a:r>
              <a:rPr lang="pt-PT" sz="2600" dirty="0"/>
              <a:t>Mais informações sobre os critérios para relatórios SSAR podem ser encontradas na secção 4 do protocolo principal</a:t>
            </a:r>
          </a:p>
        </p:txBody>
      </p:sp>
      <p:sp>
        <p:nvSpPr>
          <p:cNvPr id="7" name="Title 1">
            <a:extLst>
              <a:ext uri="{FF2B5EF4-FFF2-40B4-BE49-F238E27FC236}">
                <a16:creationId xmlns:a16="http://schemas.microsoft.com/office/drawing/2014/main" id="{431295E0-A71C-4599-B141-C76240877BF4}"/>
              </a:ext>
            </a:extLst>
          </p:cNvPr>
          <p:cNvSpPr txBox="1">
            <a:spLocks/>
          </p:cNvSpPr>
          <p:nvPr/>
        </p:nvSpPr>
        <p:spPr>
          <a:xfrm>
            <a:off x="990600" y="16714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r>
              <a:rPr lang="pt-PT"/>
              <a:t>Relatórios de segurança</a:t>
            </a:r>
          </a:p>
        </p:txBody>
      </p:sp>
    </p:spTree>
    <p:extLst>
      <p:ext uri="{BB962C8B-B14F-4D97-AF65-F5344CB8AC3E}">
        <p14:creationId xmlns:p14="http://schemas.microsoft.com/office/powerpoint/2010/main" val="15721204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87487" y="1579823"/>
            <a:ext cx="10985033" cy="4983537"/>
          </a:xfrm>
        </p:spPr>
        <p:txBody>
          <a:bodyPr vert="horz" lIns="91440" tIns="45720" rIns="91440" bIns="45720" rtlCol="0" anchor="t">
            <a:normAutofit fontScale="92500" lnSpcReduction="10000"/>
          </a:bodyPr>
          <a:lstStyle/>
          <a:p>
            <a:r>
              <a:rPr lang="pt-PT" sz="2600" dirty="0"/>
              <a:t>Se for identificada uma SSAR, o Gabinete Central de Coordenação (GCC) deve ser notificado em inglês por e-mail (</a:t>
            </a:r>
            <a:r>
              <a:rPr lang="pt-PT" sz="2600" dirty="0">
                <a:hlinkClick r:id="rId2"/>
              </a:rPr>
              <a:t>recoverytrial@ndph.ox.ac.uk</a:t>
            </a:r>
            <a:r>
              <a:rPr lang="pt-PT" sz="2600" dirty="0"/>
              <a:t>) ou telefone (+44 800 138 5451) no prazo de 24 horas após o investigador tomar conhecimento</a:t>
            </a:r>
          </a:p>
          <a:p>
            <a:endParaRPr lang="pt-PT" sz="2600" dirty="0"/>
          </a:p>
          <a:p>
            <a:r>
              <a:rPr lang="pt-PT" sz="2600" dirty="0"/>
              <a:t>Um formulário de Evento Adverso também deve ser criado no OpenClinica, que recolhe dados essenciais para avaliação e possível notificação adicional pelo GCC</a:t>
            </a:r>
          </a:p>
          <a:p>
            <a:endParaRPr lang="pt-PT" sz="2600" dirty="0"/>
          </a:p>
          <a:p>
            <a:r>
              <a:rPr lang="pt-PT" sz="2600" dirty="0"/>
              <a:t>Entre em contacto com o GCC no endereço de e-mail acima se tiver alguma dúvida sobre o processo de denúncia</a:t>
            </a:r>
          </a:p>
          <a:p>
            <a:endParaRPr lang="pt-PT" sz="2600" dirty="0">
              <a:ea typeface="Calibri" panose="020F0502020204030204"/>
              <a:cs typeface="Calibri" panose="020F0502020204030204"/>
            </a:endParaRPr>
          </a:p>
          <a:p>
            <a:r>
              <a:rPr lang="pt-PT" sz="2600" dirty="0"/>
              <a:t>Além dos relatórios de SSAR, todos os membros da equipa do estudo devem notificar imediatamente o IP se tomarem conhecimento de qualquer problema que possa constituir um perigo para a saúde ou segurança dos participantes no estudo (e o IP notificará imediatamente o GCC se concordarem com esta avaliação)</a:t>
            </a:r>
          </a:p>
        </p:txBody>
      </p:sp>
      <p:sp>
        <p:nvSpPr>
          <p:cNvPr id="7" name="Title 1">
            <a:extLst>
              <a:ext uri="{FF2B5EF4-FFF2-40B4-BE49-F238E27FC236}">
                <a16:creationId xmlns:a16="http://schemas.microsoft.com/office/drawing/2014/main" id="{431295E0-A71C-4599-B141-C76240877BF4}"/>
              </a:ext>
            </a:extLst>
          </p:cNvPr>
          <p:cNvSpPr txBox="1">
            <a:spLocks/>
          </p:cNvSpPr>
          <p:nvPr/>
        </p:nvSpPr>
        <p:spPr>
          <a:xfrm>
            <a:off x="990600" y="16714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r>
              <a:rPr lang="pt-PT"/>
              <a:t>Relatórios de segurança</a:t>
            </a:r>
          </a:p>
        </p:txBody>
      </p:sp>
    </p:spTree>
    <p:extLst>
      <p:ext uri="{BB962C8B-B14F-4D97-AF65-F5344CB8AC3E}">
        <p14:creationId xmlns:p14="http://schemas.microsoft.com/office/powerpoint/2010/main" val="27728889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t-PT"/>
              <a:t>OpenClinica</a:t>
            </a:r>
          </a:p>
        </p:txBody>
      </p:sp>
      <p:sp>
        <p:nvSpPr>
          <p:cNvPr id="3" name="Content Placeholder 2">
            <a:extLst>
              <a:ext uri="{FF2B5EF4-FFF2-40B4-BE49-F238E27FC236}">
                <a16:creationId xmlns:a16="http://schemas.microsoft.com/office/drawing/2014/main" id="{F782FFF2-07C1-4D1E-916A-E6DA4AE0DC32}"/>
              </a:ext>
            </a:extLst>
          </p:cNvPr>
          <p:cNvSpPr>
            <a:spLocks noGrp="1"/>
          </p:cNvSpPr>
          <p:nvPr>
            <p:ph idx="1"/>
          </p:nvPr>
        </p:nvSpPr>
        <p:spPr>
          <a:xfrm>
            <a:off x="380117" y="1501127"/>
            <a:ext cx="11496923" cy="5245113"/>
          </a:xfrm>
        </p:spPr>
        <p:txBody>
          <a:bodyPr>
            <a:normAutofit fontScale="92500" lnSpcReduction="20000"/>
          </a:bodyPr>
          <a:lstStyle/>
          <a:p>
            <a:r>
              <a:rPr lang="pt-PT" dirty="0"/>
              <a:t>OpenClinica é um sistema de gestão de dados clínicos utilizado para recolher dados de seguimento no RECOVERY</a:t>
            </a:r>
          </a:p>
          <a:p>
            <a:pPr lvl="1"/>
            <a:r>
              <a:rPr lang="pt-PT" dirty="0"/>
              <a:t>O acesso é feito através de um browser da web (compatível com Chrome, Firefox ou Internet Explorer)</a:t>
            </a:r>
          </a:p>
          <a:p>
            <a:pPr lvl="1"/>
            <a:endParaRPr lang="pt-PT" dirty="0"/>
          </a:p>
          <a:p>
            <a:pPr marL="285750" indent="-285750"/>
            <a:r>
              <a:rPr lang="pt-PT" dirty="0"/>
              <a:t>Os registos dos participantes são criados no OpenClinica automaticamente quando um paciente é randomizado (portanto, o OpenClinica não precisa de ser utilizado até que um formulário de seguimento tenha de ser preenchido)</a:t>
            </a:r>
          </a:p>
          <a:p>
            <a:pPr lvl="1"/>
            <a:endParaRPr lang="pt-PT" dirty="0"/>
          </a:p>
          <a:p>
            <a:r>
              <a:rPr lang="pt-PT" dirty="0"/>
              <a:t>Os formulários podem ser exibidos no idioma nacional apropriado, mas infelizmente a interface OpenClinica só está disponível em inglês de momento</a:t>
            </a:r>
          </a:p>
          <a:p>
            <a:endParaRPr lang="pt-PT" dirty="0"/>
          </a:p>
          <a:p>
            <a:r>
              <a:rPr lang="pt-PT" dirty="0"/>
              <a:t>Ao inserir texto, </a:t>
            </a:r>
            <a:r>
              <a:rPr lang="pt-PT" b="1" dirty="0"/>
              <a:t>insira em inglês</a:t>
            </a:r>
            <a:r>
              <a:rPr lang="pt-PT" dirty="0"/>
              <a:t>, mesmo visualizando o formulário noutro idioma (o texto geralmente é necessário apenas para eventos adversos ou para responder a perguntas) </a:t>
            </a:r>
          </a:p>
        </p:txBody>
      </p:sp>
    </p:spTree>
    <p:extLst>
      <p:ext uri="{BB962C8B-B14F-4D97-AF65-F5344CB8AC3E}">
        <p14:creationId xmlns:p14="http://schemas.microsoft.com/office/powerpoint/2010/main" val="24163950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Definições do OpenClinica</a:t>
            </a:r>
          </a:p>
        </p:txBody>
      </p:sp>
      <p:sp>
        <p:nvSpPr>
          <p:cNvPr id="3" name="Content Placeholder 2"/>
          <p:cNvSpPr>
            <a:spLocks noGrp="1"/>
          </p:cNvSpPr>
          <p:nvPr>
            <p:ph idx="1"/>
          </p:nvPr>
        </p:nvSpPr>
        <p:spPr>
          <a:xfrm>
            <a:off x="504201" y="1596885"/>
            <a:ext cx="11177899" cy="4732478"/>
          </a:xfrm>
        </p:spPr>
        <p:txBody>
          <a:bodyPr>
            <a:normAutofit fontScale="92500" lnSpcReduction="20000"/>
          </a:bodyPr>
          <a:lstStyle/>
          <a:p>
            <a:r>
              <a:rPr lang="pt-PT" b="1" dirty="0" err="1"/>
              <a:t>Study</a:t>
            </a:r>
            <a:r>
              <a:rPr lang="pt-PT" b="1" dirty="0"/>
              <a:t> </a:t>
            </a:r>
            <a:r>
              <a:rPr lang="pt-PT" dirty="0"/>
              <a:t>(Estudo) – refere-se ao ensaio, neste caso, RECOVERY</a:t>
            </a:r>
            <a:endParaRPr lang="pt-PT" dirty="0">
              <a:highlight>
                <a:srgbClr val="FFFF00"/>
              </a:highlight>
            </a:endParaRPr>
          </a:p>
          <a:p>
            <a:pPr lvl="1"/>
            <a:endParaRPr lang="pt-PT" dirty="0">
              <a:highlight>
                <a:srgbClr val="FFFF00"/>
              </a:highlight>
            </a:endParaRPr>
          </a:p>
          <a:p>
            <a:r>
              <a:rPr lang="pt-PT" b="1" dirty="0" err="1"/>
              <a:t>Participant</a:t>
            </a:r>
            <a:r>
              <a:rPr lang="pt-PT" b="1" dirty="0"/>
              <a:t> </a:t>
            </a:r>
            <a:r>
              <a:rPr lang="pt-PT" dirty="0"/>
              <a:t>(Participante) – este é um paciente dentro do estudo</a:t>
            </a:r>
            <a:endParaRPr lang="pt-PT" dirty="0">
              <a:highlight>
                <a:srgbClr val="FFFF00"/>
              </a:highlight>
            </a:endParaRPr>
          </a:p>
          <a:p>
            <a:pPr lvl="1"/>
            <a:endParaRPr lang="pt-PT" dirty="0">
              <a:highlight>
                <a:srgbClr val="FFFF00"/>
              </a:highlight>
            </a:endParaRPr>
          </a:p>
          <a:p>
            <a:r>
              <a:rPr lang="sv-SE" b="1" dirty="0"/>
              <a:t>Event or Study Event </a:t>
            </a:r>
            <a:r>
              <a:rPr lang="sv-SE" dirty="0"/>
              <a:t>(</a:t>
            </a:r>
            <a:r>
              <a:rPr lang="pt-PT" dirty="0"/>
              <a:t>Evento ou Evento do Estudo) – refere-se a um ponto de recolha de dados, como seguimento ou eventos adversos</a:t>
            </a:r>
            <a:endParaRPr lang="pt-PT" dirty="0">
              <a:highlight>
                <a:srgbClr val="FFFF00"/>
              </a:highlight>
            </a:endParaRPr>
          </a:p>
          <a:p>
            <a:pPr lvl="1"/>
            <a:endParaRPr lang="pt-PT" dirty="0">
              <a:highlight>
                <a:srgbClr val="FFFF00"/>
              </a:highlight>
            </a:endParaRPr>
          </a:p>
          <a:p>
            <a:r>
              <a:rPr lang="pt-PT" b="1" dirty="0"/>
              <a:t>CRF </a:t>
            </a:r>
            <a:r>
              <a:rPr lang="pt-PT" dirty="0"/>
              <a:t>(Caderno electrónico de recolha de dados) – Case Report Form, um formulário usado para recolher e registar dados para um evento do estudo</a:t>
            </a:r>
            <a:endParaRPr lang="pt-PT" dirty="0">
              <a:highlight>
                <a:srgbClr val="FFFF00"/>
              </a:highlight>
            </a:endParaRPr>
          </a:p>
          <a:p>
            <a:pPr lvl="1"/>
            <a:endParaRPr lang="pt-PT" dirty="0">
              <a:highlight>
                <a:srgbClr val="FFFF00"/>
              </a:highlight>
            </a:endParaRPr>
          </a:p>
          <a:p>
            <a:r>
              <a:rPr lang="pt-PT" b="1" dirty="0" err="1"/>
              <a:t>Queries</a:t>
            </a:r>
            <a:r>
              <a:rPr lang="pt-PT" b="1" dirty="0"/>
              <a:t> </a:t>
            </a:r>
            <a:r>
              <a:rPr lang="pt-PT" dirty="0"/>
              <a:t>(Consultas) –</a:t>
            </a:r>
            <a:r>
              <a:rPr lang="pt-PT" b="1" dirty="0"/>
              <a:t> </a:t>
            </a:r>
            <a:r>
              <a:rPr lang="pt-PT" dirty="0"/>
              <a:t>são consultas ou anotações para itens de dados em que um valor que foi inserido não é o esperado (criado pela equipa do local ou pelo centro de coordenação). Algumas queries são geradas automaticamente se um resultado necessitar ser verificado.</a:t>
            </a:r>
            <a:endParaRPr lang="pt-PT" dirty="0">
              <a:highlight>
                <a:srgbClr val="FFFF00"/>
              </a:highlight>
            </a:endParaRPr>
          </a:p>
          <a:p>
            <a:pPr lvl="1"/>
            <a:endParaRPr lang="pt-PT" dirty="0"/>
          </a:p>
        </p:txBody>
      </p:sp>
    </p:spTree>
    <p:extLst>
      <p:ext uri="{BB962C8B-B14F-4D97-AF65-F5344CB8AC3E}">
        <p14:creationId xmlns:p14="http://schemas.microsoft.com/office/powerpoint/2010/main" val="42476785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BE5C4-71FA-45D9-A14A-E5444904503A}"/>
              </a:ext>
            </a:extLst>
          </p:cNvPr>
          <p:cNvSpPr>
            <a:spLocks noGrp="1"/>
          </p:cNvSpPr>
          <p:nvPr>
            <p:ph type="title"/>
          </p:nvPr>
        </p:nvSpPr>
        <p:spPr/>
        <p:txBody>
          <a:bodyPr/>
          <a:lstStyle/>
          <a:p>
            <a:r>
              <a:rPr lang="pt-PT"/>
              <a:t>Página de início de sessão</a:t>
            </a:r>
          </a:p>
        </p:txBody>
      </p:sp>
      <p:pic>
        <p:nvPicPr>
          <p:cNvPr id="5" name="Content Placeholder 4" descr="A screenshot of a social media post&#10;&#10;Description automatically generated">
            <a:extLst>
              <a:ext uri="{FF2B5EF4-FFF2-40B4-BE49-F238E27FC236}">
                <a16:creationId xmlns:a16="http://schemas.microsoft.com/office/drawing/2014/main" id="{99F26C8F-40CE-4689-ABBF-675F1D99E2E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5086" y="1731413"/>
            <a:ext cx="5742011" cy="4579938"/>
          </a:xfrm>
        </p:spPr>
      </p:pic>
      <p:sp>
        <p:nvSpPr>
          <p:cNvPr id="3" name="TextBox 2"/>
          <p:cNvSpPr txBox="1"/>
          <p:nvPr/>
        </p:nvSpPr>
        <p:spPr>
          <a:xfrm>
            <a:off x="6911339" y="2830162"/>
            <a:ext cx="4670475" cy="2092881"/>
          </a:xfrm>
          <a:prstGeom prst="rect">
            <a:avLst/>
          </a:prstGeom>
          <a:noFill/>
        </p:spPr>
        <p:txBody>
          <a:bodyPr wrap="square" rtlCol="0">
            <a:spAutoFit/>
          </a:bodyPr>
          <a:lstStyle/>
          <a:p>
            <a:r>
              <a:rPr lang="pt-PT" sz="2600" dirty="0"/>
              <a:t>URL: </a:t>
            </a:r>
            <a:r>
              <a:rPr lang="pt-PT" sz="2600" dirty="0">
                <a:hlinkClick r:id="rId3"/>
              </a:rPr>
              <a:t>https://npeu.openclinica.io</a:t>
            </a:r>
            <a:endParaRPr lang="pt-PT" sz="2600" dirty="0"/>
          </a:p>
          <a:p>
            <a:endParaRPr lang="pt-PT" sz="2600" dirty="0"/>
          </a:p>
          <a:p>
            <a:r>
              <a:rPr lang="pt-PT" sz="2600" dirty="0"/>
              <a:t>Ser-lhe-á enviado um e-mail com um convite, que incluirá as suas credenciais de início de sessão</a:t>
            </a:r>
          </a:p>
        </p:txBody>
      </p:sp>
    </p:spTree>
    <p:extLst>
      <p:ext uri="{BB962C8B-B14F-4D97-AF65-F5344CB8AC3E}">
        <p14:creationId xmlns:p14="http://schemas.microsoft.com/office/powerpoint/2010/main" val="10662554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38100" y="1373560"/>
            <a:ext cx="7894320" cy="5474270"/>
            <a:chOff x="-906780" y="119445"/>
            <a:chExt cx="9602032" cy="6658473"/>
          </a:xfrm>
        </p:grpSpPr>
        <p:grpSp>
          <p:nvGrpSpPr>
            <p:cNvPr id="16" name="Group 15"/>
            <p:cNvGrpSpPr/>
            <p:nvPr/>
          </p:nvGrpSpPr>
          <p:grpSpPr>
            <a:xfrm>
              <a:off x="-906780" y="119445"/>
              <a:ext cx="9602032" cy="6658473"/>
              <a:chOff x="-906780" y="119445"/>
              <a:chExt cx="9602032" cy="6658473"/>
            </a:xfrm>
          </p:grpSpPr>
          <p:pic>
            <p:nvPicPr>
              <p:cNvPr id="24" name="Picture 23"/>
              <p:cNvPicPr>
                <a:picLocks noChangeAspect="1"/>
              </p:cNvPicPr>
              <p:nvPr/>
            </p:nvPicPr>
            <p:blipFill>
              <a:blip r:embed="rId2"/>
              <a:stretch>
                <a:fillRect/>
              </a:stretch>
            </p:blipFill>
            <p:spPr>
              <a:xfrm>
                <a:off x="-906780" y="119445"/>
                <a:ext cx="9602032" cy="6561389"/>
              </a:xfrm>
              <a:prstGeom prst="rect">
                <a:avLst/>
              </a:prstGeom>
            </p:spPr>
          </p:pic>
          <p:sp>
            <p:nvSpPr>
              <p:cNvPr id="25" name="Rectangle 24"/>
              <p:cNvSpPr/>
              <p:nvPr/>
            </p:nvSpPr>
            <p:spPr>
              <a:xfrm flipV="1">
                <a:off x="101846" y="1264920"/>
                <a:ext cx="8585786" cy="5512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grpSp>
        <p:grpSp>
          <p:nvGrpSpPr>
            <p:cNvPr id="17" name="Group 16"/>
            <p:cNvGrpSpPr>
              <a:grpSpLocks noChangeAspect="1"/>
            </p:cNvGrpSpPr>
            <p:nvPr/>
          </p:nvGrpSpPr>
          <p:grpSpPr>
            <a:xfrm>
              <a:off x="101846" y="1278326"/>
              <a:ext cx="5125474" cy="4919851"/>
              <a:chOff x="4184313" y="585368"/>
              <a:chExt cx="6242498" cy="5992062"/>
            </a:xfrm>
          </p:grpSpPr>
          <p:pic>
            <p:nvPicPr>
              <p:cNvPr id="18" name="Picture 17"/>
              <p:cNvPicPr>
                <a:picLocks noChangeAspect="1"/>
              </p:cNvPicPr>
              <p:nvPr/>
            </p:nvPicPr>
            <p:blipFill rotWithShape="1">
              <a:blip r:embed="rId3"/>
              <a:srcRect l="88711"/>
              <a:stretch/>
            </p:blipFill>
            <p:spPr>
              <a:xfrm>
                <a:off x="9220200" y="585369"/>
                <a:ext cx="1206611" cy="5992061"/>
              </a:xfrm>
              <a:prstGeom prst="rect">
                <a:avLst/>
              </a:prstGeom>
            </p:spPr>
          </p:pic>
          <p:pic>
            <p:nvPicPr>
              <p:cNvPr id="19" name="Picture 18"/>
              <p:cNvPicPr>
                <a:picLocks noChangeAspect="1"/>
              </p:cNvPicPr>
              <p:nvPr/>
            </p:nvPicPr>
            <p:blipFill rotWithShape="1">
              <a:blip r:embed="rId3"/>
              <a:srcRect t="277" r="86517"/>
              <a:stretch/>
            </p:blipFill>
            <p:spPr>
              <a:xfrm>
                <a:off x="4184313" y="601980"/>
                <a:ext cx="1442831" cy="5975448"/>
              </a:xfrm>
              <a:prstGeom prst="rect">
                <a:avLst/>
              </a:prstGeom>
            </p:spPr>
          </p:pic>
          <p:pic>
            <p:nvPicPr>
              <p:cNvPr id="20" name="Picture 19"/>
              <p:cNvPicPr>
                <a:picLocks noChangeAspect="1"/>
              </p:cNvPicPr>
              <p:nvPr/>
            </p:nvPicPr>
            <p:blipFill rotWithShape="1">
              <a:blip r:embed="rId3"/>
              <a:srcRect l="20343" t="404" r="74168"/>
              <a:stretch/>
            </p:blipFill>
            <p:spPr>
              <a:xfrm>
                <a:off x="5613395" y="609600"/>
                <a:ext cx="586741" cy="5967828"/>
              </a:xfrm>
              <a:prstGeom prst="rect">
                <a:avLst/>
              </a:prstGeom>
            </p:spPr>
          </p:pic>
          <p:pic>
            <p:nvPicPr>
              <p:cNvPr id="21" name="Picture 20"/>
              <p:cNvPicPr>
                <a:picLocks noChangeAspect="1"/>
              </p:cNvPicPr>
              <p:nvPr/>
            </p:nvPicPr>
            <p:blipFill rotWithShape="1">
              <a:blip r:embed="rId3"/>
              <a:srcRect l="37168" r="56701"/>
              <a:stretch/>
            </p:blipFill>
            <p:spPr>
              <a:xfrm>
                <a:off x="6192350" y="585368"/>
                <a:ext cx="655321" cy="5992061"/>
              </a:xfrm>
              <a:prstGeom prst="rect">
                <a:avLst/>
              </a:prstGeom>
            </p:spPr>
          </p:pic>
          <p:pic>
            <p:nvPicPr>
              <p:cNvPr id="22" name="Picture 21"/>
              <p:cNvPicPr>
                <a:picLocks noChangeAspect="1"/>
              </p:cNvPicPr>
              <p:nvPr/>
            </p:nvPicPr>
            <p:blipFill rotWithShape="1">
              <a:blip r:embed="rId3"/>
              <a:srcRect l="50071" r="44154"/>
              <a:stretch/>
            </p:blipFill>
            <p:spPr>
              <a:xfrm>
                <a:off x="6833755" y="585368"/>
                <a:ext cx="617221" cy="5992061"/>
              </a:xfrm>
              <a:prstGeom prst="rect">
                <a:avLst/>
              </a:prstGeom>
            </p:spPr>
          </p:pic>
          <p:pic>
            <p:nvPicPr>
              <p:cNvPr id="23" name="Picture 22"/>
              <p:cNvPicPr>
                <a:picLocks noChangeAspect="1"/>
              </p:cNvPicPr>
              <p:nvPr/>
            </p:nvPicPr>
            <p:blipFill rotWithShape="1">
              <a:blip r:embed="rId3"/>
              <a:srcRect l="61050" r="22196"/>
              <a:stretch/>
            </p:blipFill>
            <p:spPr>
              <a:xfrm>
                <a:off x="7429499" y="585369"/>
                <a:ext cx="1790701" cy="5992061"/>
              </a:xfrm>
              <a:prstGeom prst="rect">
                <a:avLst/>
              </a:prstGeom>
            </p:spPr>
          </p:pic>
        </p:grpSp>
      </p:grpSp>
      <p:sp>
        <p:nvSpPr>
          <p:cNvPr id="2" name="Title 1"/>
          <p:cNvSpPr>
            <a:spLocks noGrp="1"/>
          </p:cNvSpPr>
          <p:nvPr>
            <p:ph type="title"/>
          </p:nvPr>
        </p:nvSpPr>
        <p:spPr/>
        <p:txBody>
          <a:bodyPr/>
          <a:lstStyle/>
          <a:p>
            <a:r>
              <a:rPr lang="pt-PT"/>
              <a:t>Matriz de Participantes</a:t>
            </a:r>
          </a:p>
        </p:txBody>
      </p:sp>
      <p:sp>
        <p:nvSpPr>
          <p:cNvPr id="4" name="Rectangle 2"/>
          <p:cNvSpPr>
            <a:spLocks noChangeArrowheads="1"/>
          </p:cNvSpPr>
          <p:nvPr/>
        </p:nvSpPr>
        <p:spPr bwMode="auto">
          <a:xfrm>
            <a:off x="1500997" y="6034503"/>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5" name="TextBox 4"/>
          <p:cNvSpPr txBox="1"/>
          <p:nvPr/>
        </p:nvSpPr>
        <p:spPr>
          <a:xfrm>
            <a:off x="5081256" y="1951494"/>
            <a:ext cx="7110744" cy="4801314"/>
          </a:xfrm>
          <a:prstGeom prst="rect">
            <a:avLst/>
          </a:prstGeom>
          <a:noFill/>
        </p:spPr>
        <p:txBody>
          <a:bodyPr wrap="square" rtlCol="0">
            <a:spAutoFit/>
          </a:bodyPr>
          <a:lstStyle/>
          <a:p>
            <a:pPr marL="285750" indent="-285750">
              <a:buFont typeface="Arial" panose="020B0604020202020204" pitchFamily="34" charset="0"/>
              <a:buChar char="•"/>
            </a:pPr>
            <a:r>
              <a:rPr lang="pt-PT" dirty="0"/>
              <a:t>Navegue utilizando a barra de navegação</a:t>
            </a:r>
          </a:p>
          <a:p>
            <a:pPr marL="742950" lvl="1" indent="-285750">
              <a:buFont typeface="Arial" panose="020B0604020202020204" pitchFamily="34" charset="0"/>
              <a:buChar char="•"/>
            </a:pPr>
            <a:r>
              <a:rPr lang="pt-PT" b="1" dirty="0" err="1"/>
              <a:t>Home</a:t>
            </a:r>
            <a:r>
              <a:rPr lang="pt-PT" b="1" dirty="0"/>
              <a:t> </a:t>
            </a:r>
            <a:r>
              <a:rPr lang="pt-PT" dirty="0"/>
              <a:t>(Início) leva-o para a página inicial do seu local (não utilizado)</a:t>
            </a:r>
          </a:p>
          <a:p>
            <a:pPr marL="742950" lvl="1" indent="-285750">
              <a:buFont typeface="Arial" panose="020B0604020202020204" pitchFamily="34" charset="0"/>
              <a:buChar char="•"/>
            </a:pPr>
            <a:r>
              <a:rPr lang="en-GB" b="1" dirty="0"/>
              <a:t>Participant matrix  </a:t>
            </a:r>
            <a:r>
              <a:rPr lang="en-GB" dirty="0"/>
              <a:t>(</a:t>
            </a:r>
            <a:r>
              <a:rPr lang="pt-PT" dirty="0"/>
              <a:t>A matriz de participantes) exibe uma tabela de todos os participantes no seu local </a:t>
            </a:r>
          </a:p>
          <a:p>
            <a:pPr marL="742950" lvl="1" indent="-285750">
              <a:buFont typeface="Arial" panose="020B0604020202020204" pitchFamily="34" charset="0"/>
              <a:buChar char="•"/>
            </a:pPr>
            <a:r>
              <a:rPr lang="pt-PT" b="1" dirty="0" err="1"/>
              <a:t>Queries</a:t>
            </a:r>
            <a:r>
              <a:rPr lang="pt-PT" b="1" dirty="0"/>
              <a:t> </a:t>
            </a:r>
            <a:r>
              <a:rPr lang="pt-PT" dirty="0"/>
              <a:t>(Consultas) exibe uma tabela de todas as consultas no seu local</a:t>
            </a:r>
          </a:p>
          <a:p>
            <a:pPr marL="285750" indent="-285750">
              <a:buFont typeface="Arial" panose="020B0604020202020204" pitchFamily="34" charset="0"/>
              <a:buChar char="•"/>
            </a:pPr>
            <a:r>
              <a:rPr lang="pt-PT" dirty="0"/>
              <a:t>Quando um paciente é randomizado, os seus dados iniciais são automaticamente adicionados a dois CRF:</a:t>
            </a:r>
          </a:p>
          <a:p>
            <a:pPr marL="742950" lvl="1" indent="-285750">
              <a:buFont typeface="Arial" panose="020B0604020202020204" pitchFamily="34" charset="0"/>
              <a:buChar char="•"/>
            </a:pPr>
            <a:r>
              <a:rPr lang="pt-PT" dirty="0"/>
              <a:t>Um formulário de "Randomização" (que pode ser potencialmente modificado se for cometido um erro) e também</a:t>
            </a:r>
          </a:p>
          <a:p>
            <a:pPr marL="742950" lvl="1" indent="-285750">
              <a:buFont typeface="Arial" panose="020B0604020202020204" pitchFamily="34" charset="0"/>
              <a:buChar char="•"/>
            </a:pPr>
            <a:r>
              <a:rPr lang="pt-PT" dirty="0"/>
              <a:t>Um formulário de "Entrada" (uma versão bloqueada dos dados de entrada que não pode ser modificada)</a:t>
            </a:r>
          </a:p>
          <a:p>
            <a:pPr marL="285750" indent="-285750">
              <a:buFont typeface="Arial" panose="020B0604020202020204" pitchFamily="34" charset="0"/>
              <a:buChar char="•"/>
            </a:pPr>
            <a:r>
              <a:rPr lang="pt-PT" b="1" dirty="0"/>
              <a:t>Nunca</a:t>
            </a:r>
            <a:r>
              <a:rPr lang="pt-PT" dirty="0"/>
              <a:t> precisa de adicionar um novo participante no </a:t>
            </a:r>
            <a:r>
              <a:rPr lang="pt-PT" dirty="0" err="1"/>
              <a:t>OpenClinica</a:t>
            </a:r>
            <a:r>
              <a:rPr lang="pt-PT" dirty="0"/>
              <a:t>, então não utilize este botão</a:t>
            </a:r>
          </a:p>
          <a:p>
            <a:pPr marL="742950" lvl="1" indent="-285750">
              <a:buFont typeface="Arial" panose="020B0604020202020204" pitchFamily="34" charset="0"/>
              <a:buChar char="•"/>
            </a:pPr>
            <a:r>
              <a:rPr lang="pt-PT" dirty="0"/>
              <a:t>Contacte a equipa do ensaio se não conseguir encontrar um participante que espera ver</a:t>
            </a:r>
          </a:p>
        </p:txBody>
      </p:sp>
      <p:sp>
        <p:nvSpPr>
          <p:cNvPr id="7" name="Oval 6"/>
          <p:cNvSpPr/>
          <p:nvPr/>
        </p:nvSpPr>
        <p:spPr>
          <a:xfrm>
            <a:off x="5483653" y="1652198"/>
            <a:ext cx="1465788" cy="1613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9" name="Straight Connector 8"/>
          <p:cNvCxnSpPr>
            <a:stCxn id="7" idx="4"/>
          </p:cNvCxnSpPr>
          <p:nvPr/>
        </p:nvCxnSpPr>
        <p:spPr>
          <a:xfrm>
            <a:off x="6216547" y="1813560"/>
            <a:ext cx="237593" cy="21009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3322320" y="2179319"/>
            <a:ext cx="715119" cy="15822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4" name="Straight Connector 13"/>
          <p:cNvCxnSpPr>
            <a:stCxn id="13" idx="6"/>
          </p:cNvCxnSpPr>
          <p:nvPr/>
        </p:nvCxnSpPr>
        <p:spPr>
          <a:xfrm>
            <a:off x="4037439" y="2258434"/>
            <a:ext cx="2017780" cy="351059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95059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Matriz de Participantes</a:t>
            </a:r>
          </a:p>
        </p:txBody>
      </p:sp>
      <p:sp>
        <p:nvSpPr>
          <p:cNvPr id="4" name="Rectangle 2"/>
          <p:cNvSpPr>
            <a:spLocks noChangeArrowheads="1"/>
          </p:cNvSpPr>
          <p:nvPr/>
        </p:nvSpPr>
        <p:spPr bwMode="auto">
          <a:xfrm>
            <a:off x="1500997" y="6034503"/>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grpSp>
        <p:nvGrpSpPr>
          <p:cNvPr id="18" name="Group 17"/>
          <p:cNvGrpSpPr>
            <a:grpSpLocks noChangeAspect="1"/>
          </p:cNvGrpSpPr>
          <p:nvPr/>
        </p:nvGrpSpPr>
        <p:grpSpPr>
          <a:xfrm>
            <a:off x="38100" y="1373560"/>
            <a:ext cx="7894320" cy="5474270"/>
            <a:chOff x="-906780" y="119445"/>
            <a:chExt cx="9602032" cy="6658473"/>
          </a:xfrm>
        </p:grpSpPr>
        <p:grpSp>
          <p:nvGrpSpPr>
            <p:cNvPr id="17" name="Group 16"/>
            <p:cNvGrpSpPr/>
            <p:nvPr/>
          </p:nvGrpSpPr>
          <p:grpSpPr>
            <a:xfrm>
              <a:off x="-906780" y="119445"/>
              <a:ext cx="9602032" cy="6658473"/>
              <a:chOff x="-906780" y="119445"/>
              <a:chExt cx="9602032" cy="6658473"/>
            </a:xfrm>
          </p:grpSpPr>
          <p:pic>
            <p:nvPicPr>
              <p:cNvPr id="7" name="Picture 6"/>
              <p:cNvPicPr>
                <a:picLocks noChangeAspect="1"/>
              </p:cNvPicPr>
              <p:nvPr/>
            </p:nvPicPr>
            <p:blipFill>
              <a:blip r:embed="rId2"/>
              <a:stretch>
                <a:fillRect/>
              </a:stretch>
            </p:blipFill>
            <p:spPr>
              <a:xfrm>
                <a:off x="-906780" y="119445"/>
                <a:ext cx="9602032" cy="6561389"/>
              </a:xfrm>
              <a:prstGeom prst="rect">
                <a:avLst/>
              </a:prstGeom>
            </p:spPr>
          </p:pic>
          <p:sp>
            <p:nvSpPr>
              <p:cNvPr id="16" name="Rectangle 15"/>
              <p:cNvSpPr/>
              <p:nvPr/>
            </p:nvSpPr>
            <p:spPr>
              <a:xfrm flipV="1">
                <a:off x="101846" y="1264920"/>
                <a:ext cx="8585786" cy="5512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grpSp>
        <p:grpSp>
          <p:nvGrpSpPr>
            <p:cNvPr id="15" name="Group 14"/>
            <p:cNvGrpSpPr>
              <a:grpSpLocks noChangeAspect="1"/>
            </p:cNvGrpSpPr>
            <p:nvPr/>
          </p:nvGrpSpPr>
          <p:grpSpPr>
            <a:xfrm>
              <a:off x="101846" y="1278326"/>
              <a:ext cx="5125474" cy="4919851"/>
              <a:chOff x="4184313" y="585368"/>
              <a:chExt cx="6242498" cy="5992062"/>
            </a:xfrm>
          </p:grpSpPr>
          <p:pic>
            <p:nvPicPr>
              <p:cNvPr id="8" name="Picture 7"/>
              <p:cNvPicPr>
                <a:picLocks noChangeAspect="1"/>
              </p:cNvPicPr>
              <p:nvPr/>
            </p:nvPicPr>
            <p:blipFill rotWithShape="1">
              <a:blip r:embed="rId3"/>
              <a:srcRect l="88711"/>
              <a:stretch/>
            </p:blipFill>
            <p:spPr>
              <a:xfrm>
                <a:off x="9220200" y="585369"/>
                <a:ext cx="1206611" cy="5992061"/>
              </a:xfrm>
              <a:prstGeom prst="rect">
                <a:avLst/>
              </a:prstGeom>
            </p:spPr>
          </p:pic>
          <p:pic>
            <p:nvPicPr>
              <p:cNvPr id="9" name="Picture 8"/>
              <p:cNvPicPr>
                <a:picLocks noChangeAspect="1"/>
              </p:cNvPicPr>
              <p:nvPr/>
            </p:nvPicPr>
            <p:blipFill rotWithShape="1">
              <a:blip r:embed="rId3"/>
              <a:srcRect t="277" r="86517"/>
              <a:stretch/>
            </p:blipFill>
            <p:spPr>
              <a:xfrm>
                <a:off x="4184313" y="601980"/>
                <a:ext cx="1442831" cy="5975448"/>
              </a:xfrm>
              <a:prstGeom prst="rect">
                <a:avLst/>
              </a:prstGeom>
            </p:spPr>
          </p:pic>
          <p:pic>
            <p:nvPicPr>
              <p:cNvPr id="10" name="Picture 9"/>
              <p:cNvPicPr>
                <a:picLocks noChangeAspect="1"/>
              </p:cNvPicPr>
              <p:nvPr/>
            </p:nvPicPr>
            <p:blipFill rotWithShape="1">
              <a:blip r:embed="rId3"/>
              <a:srcRect l="20343" t="404" r="74168"/>
              <a:stretch/>
            </p:blipFill>
            <p:spPr>
              <a:xfrm>
                <a:off x="5613395" y="609600"/>
                <a:ext cx="586741" cy="5967828"/>
              </a:xfrm>
              <a:prstGeom prst="rect">
                <a:avLst/>
              </a:prstGeom>
            </p:spPr>
          </p:pic>
          <p:pic>
            <p:nvPicPr>
              <p:cNvPr id="11" name="Picture 10"/>
              <p:cNvPicPr>
                <a:picLocks noChangeAspect="1"/>
              </p:cNvPicPr>
              <p:nvPr/>
            </p:nvPicPr>
            <p:blipFill rotWithShape="1">
              <a:blip r:embed="rId3"/>
              <a:srcRect l="37168" r="56701"/>
              <a:stretch/>
            </p:blipFill>
            <p:spPr>
              <a:xfrm>
                <a:off x="6192350" y="585368"/>
                <a:ext cx="655321" cy="5992061"/>
              </a:xfrm>
              <a:prstGeom prst="rect">
                <a:avLst/>
              </a:prstGeom>
            </p:spPr>
          </p:pic>
          <p:pic>
            <p:nvPicPr>
              <p:cNvPr id="12" name="Picture 11"/>
              <p:cNvPicPr>
                <a:picLocks noChangeAspect="1"/>
              </p:cNvPicPr>
              <p:nvPr/>
            </p:nvPicPr>
            <p:blipFill rotWithShape="1">
              <a:blip r:embed="rId3"/>
              <a:srcRect l="50071" r="44154"/>
              <a:stretch/>
            </p:blipFill>
            <p:spPr>
              <a:xfrm>
                <a:off x="6833755" y="585368"/>
                <a:ext cx="617221" cy="5992061"/>
              </a:xfrm>
              <a:prstGeom prst="rect">
                <a:avLst/>
              </a:prstGeom>
            </p:spPr>
          </p:pic>
          <p:pic>
            <p:nvPicPr>
              <p:cNvPr id="13" name="Picture 12"/>
              <p:cNvPicPr>
                <a:picLocks noChangeAspect="1"/>
              </p:cNvPicPr>
              <p:nvPr/>
            </p:nvPicPr>
            <p:blipFill rotWithShape="1">
              <a:blip r:embed="rId3"/>
              <a:srcRect l="61050" r="22196"/>
              <a:stretch/>
            </p:blipFill>
            <p:spPr>
              <a:xfrm>
                <a:off x="7429499" y="585369"/>
                <a:ext cx="1790701" cy="5992061"/>
              </a:xfrm>
              <a:prstGeom prst="rect">
                <a:avLst/>
              </a:prstGeom>
            </p:spPr>
          </p:pic>
        </p:grpSp>
      </p:grpSp>
      <p:sp>
        <p:nvSpPr>
          <p:cNvPr id="5" name="Rectangle 4"/>
          <p:cNvSpPr/>
          <p:nvPr/>
        </p:nvSpPr>
        <p:spPr>
          <a:xfrm>
            <a:off x="5056900" y="1888526"/>
            <a:ext cx="7135100" cy="5078313"/>
          </a:xfrm>
          <a:prstGeom prst="rect">
            <a:avLst/>
          </a:prstGeom>
        </p:spPr>
        <p:txBody>
          <a:bodyPr wrap="square">
            <a:spAutoFit/>
          </a:bodyPr>
          <a:lstStyle/>
          <a:p>
            <a:pPr marL="457200" indent="-457200">
              <a:buFont typeface="Arial" panose="020B0604020202020204" pitchFamily="34" charset="0"/>
              <a:buChar char="•"/>
            </a:pPr>
            <a:r>
              <a:rPr lang="pt-PT" sz="2000" dirty="0"/>
              <a:t>Cada linha corresponde a um participante, com ID de Participante (número do estudo) na primeira coluna com um prefixo "CV_"</a:t>
            </a:r>
          </a:p>
          <a:p>
            <a:pPr marL="457200" indent="-457200">
              <a:buFont typeface="Arial" panose="020B0604020202020204" pitchFamily="34" charset="0"/>
              <a:buChar char="•"/>
            </a:pPr>
            <a:r>
              <a:rPr lang="pt-PT" sz="2000" dirty="0"/>
              <a:t>As colunas subsequentes contêm FRC</a:t>
            </a:r>
          </a:p>
          <a:p>
            <a:pPr marL="457200" indent="-457200">
              <a:buFont typeface="Arial" panose="020B0604020202020204" pitchFamily="34" charset="0"/>
              <a:buChar char="•"/>
            </a:pPr>
            <a:endParaRPr lang="pt-PT" sz="2400" dirty="0"/>
          </a:p>
          <a:p>
            <a:pPr marL="457200" indent="-457200">
              <a:buFont typeface="Arial" panose="020B0604020202020204" pitchFamily="34" charset="0"/>
              <a:buChar char="•"/>
            </a:pPr>
            <a:r>
              <a:rPr lang="pt-PT" sz="2000" dirty="0"/>
              <a:t>Os CRF utilizados para a introdução de dados na UE são:</a:t>
            </a:r>
          </a:p>
          <a:p>
            <a:pPr marL="914400" lvl="1" indent="-457200">
              <a:buFont typeface="Arial" panose="020B0604020202020204" pitchFamily="34" charset="0"/>
              <a:buChar char="•"/>
            </a:pPr>
            <a:r>
              <a:rPr lang="pt-PT" sz="2000" dirty="0"/>
              <a:t>"</a:t>
            </a:r>
            <a:r>
              <a:rPr lang="sv-SE" sz="2000" dirty="0" err="1"/>
              <a:t>Follow-up</a:t>
            </a:r>
            <a:r>
              <a:rPr lang="pt-PT" sz="2000" dirty="0"/>
              <a:t>"</a:t>
            </a:r>
            <a:r>
              <a:rPr lang="sv-SE" sz="2000" dirty="0"/>
              <a:t> (</a:t>
            </a:r>
            <a:r>
              <a:rPr lang="pt-PT" sz="2000" dirty="0"/>
              <a:t>seguimento): O formulário de seguimento principal, preenchido no (ou logo a seguir ao) dia 28</a:t>
            </a:r>
          </a:p>
          <a:p>
            <a:pPr marL="914400" lvl="1" indent="-457200">
              <a:buFont typeface="Arial" panose="020B0604020202020204" pitchFamily="34" charset="0"/>
              <a:buChar char="•"/>
            </a:pPr>
            <a:r>
              <a:rPr lang="pt-PT" sz="2000" dirty="0"/>
              <a:t>"</a:t>
            </a:r>
            <a:r>
              <a:rPr lang="sv-SE" sz="2000" dirty="0"/>
              <a:t>6 </a:t>
            </a:r>
            <a:r>
              <a:rPr lang="sv-SE" sz="2000" dirty="0" err="1"/>
              <a:t>Month</a:t>
            </a:r>
            <a:r>
              <a:rPr lang="sv-SE" sz="2000" dirty="0"/>
              <a:t> </a:t>
            </a:r>
            <a:r>
              <a:rPr lang="sv-SE" sz="2000" dirty="0" err="1"/>
              <a:t>Follow-up</a:t>
            </a:r>
            <a:r>
              <a:rPr lang="pt-PT" sz="2000" dirty="0"/>
              <a:t>"</a:t>
            </a:r>
            <a:r>
              <a:rPr lang="sv-SE" sz="2000" dirty="0"/>
              <a:t> (</a:t>
            </a:r>
            <a:r>
              <a:rPr lang="pt-PT" sz="2000" dirty="0"/>
              <a:t>seguimento de 6 meses): seguimento de 6 meses</a:t>
            </a:r>
          </a:p>
          <a:p>
            <a:pPr marL="914400" lvl="1" indent="-457200">
              <a:buFont typeface="Arial" panose="020B0604020202020204" pitchFamily="34" charset="0"/>
              <a:buChar char="•"/>
            </a:pPr>
            <a:r>
              <a:rPr lang="sv-SE" sz="2000" dirty="0" err="1"/>
              <a:t>Adverse</a:t>
            </a:r>
            <a:r>
              <a:rPr lang="sv-SE" sz="2000" dirty="0"/>
              <a:t> Events(</a:t>
            </a:r>
            <a:r>
              <a:rPr lang="pt-PT" sz="2000" dirty="0"/>
              <a:t>Eventos adversos): Para utilização no caso de Suspeita de Reação Adversa Grave</a:t>
            </a:r>
          </a:p>
          <a:p>
            <a:pPr marL="457200" indent="-457200">
              <a:buFont typeface="Arial" panose="020B0604020202020204" pitchFamily="34" charset="0"/>
              <a:buChar char="•"/>
            </a:pPr>
            <a:r>
              <a:rPr lang="pt-PT" sz="2000" dirty="0"/>
              <a:t>A "</a:t>
            </a:r>
            <a:r>
              <a:rPr lang="sv-SE" sz="2000" dirty="0"/>
              <a:t>Sponsor </a:t>
            </a:r>
            <a:r>
              <a:rPr lang="sv-SE" sz="2000" dirty="0" err="1"/>
              <a:t>Assessment</a:t>
            </a:r>
            <a:r>
              <a:rPr lang="pt-PT" sz="2000" dirty="0"/>
              <a:t>"</a:t>
            </a:r>
            <a:r>
              <a:rPr lang="sv-SE" sz="2000" dirty="0"/>
              <a:t> (</a:t>
            </a:r>
            <a:r>
              <a:rPr lang="pt-PT" sz="2000" dirty="0"/>
              <a:t>Avaliação do Promotor), o "</a:t>
            </a:r>
            <a:r>
              <a:rPr lang="en-GB" sz="2000" dirty="0"/>
              <a:t>28 Day Vital Status</a:t>
            </a:r>
            <a:r>
              <a:rPr lang="pt-PT" sz="2000" dirty="0"/>
              <a:t>"</a:t>
            </a:r>
            <a:r>
              <a:rPr lang="en-GB" sz="2000" dirty="0"/>
              <a:t> (</a:t>
            </a:r>
            <a:r>
              <a:rPr lang="pt-PT" sz="2000" dirty="0"/>
              <a:t>Estado Vital de 28 Dias) e quaisquer outros CRF que figurem nesta matriz não são utilizados para a introdução de dados na UE</a:t>
            </a:r>
          </a:p>
        </p:txBody>
      </p:sp>
    </p:spTree>
    <p:extLst>
      <p:ext uri="{BB962C8B-B14F-4D97-AF65-F5344CB8AC3E}">
        <p14:creationId xmlns:p14="http://schemas.microsoft.com/office/powerpoint/2010/main" val="38303836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a:grpSpLocks noChangeAspect="1"/>
          </p:cNvGrpSpPr>
          <p:nvPr/>
        </p:nvGrpSpPr>
        <p:grpSpPr>
          <a:xfrm>
            <a:off x="38100" y="1373560"/>
            <a:ext cx="7894320" cy="5474270"/>
            <a:chOff x="-906780" y="119445"/>
            <a:chExt cx="9602032" cy="6658473"/>
          </a:xfrm>
        </p:grpSpPr>
        <p:grpSp>
          <p:nvGrpSpPr>
            <p:cNvPr id="14" name="Group 13"/>
            <p:cNvGrpSpPr/>
            <p:nvPr/>
          </p:nvGrpSpPr>
          <p:grpSpPr>
            <a:xfrm>
              <a:off x="-906780" y="119445"/>
              <a:ext cx="9602032" cy="6658473"/>
              <a:chOff x="-906780" y="119445"/>
              <a:chExt cx="9602032" cy="6658473"/>
            </a:xfrm>
          </p:grpSpPr>
          <p:pic>
            <p:nvPicPr>
              <p:cNvPr id="22" name="Picture 21"/>
              <p:cNvPicPr>
                <a:picLocks noChangeAspect="1"/>
              </p:cNvPicPr>
              <p:nvPr/>
            </p:nvPicPr>
            <p:blipFill>
              <a:blip r:embed="rId2"/>
              <a:stretch>
                <a:fillRect/>
              </a:stretch>
            </p:blipFill>
            <p:spPr>
              <a:xfrm>
                <a:off x="-906780" y="119445"/>
                <a:ext cx="9602032" cy="6561389"/>
              </a:xfrm>
              <a:prstGeom prst="rect">
                <a:avLst/>
              </a:prstGeom>
            </p:spPr>
          </p:pic>
          <p:sp>
            <p:nvSpPr>
              <p:cNvPr id="23" name="Rectangle 22"/>
              <p:cNvSpPr/>
              <p:nvPr/>
            </p:nvSpPr>
            <p:spPr>
              <a:xfrm flipV="1">
                <a:off x="101846" y="1264920"/>
                <a:ext cx="8585786" cy="5512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grpSp>
        <p:grpSp>
          <p:nvGrpSpPr>
            <p:cNvPr id="15" name="Group 14"/>
            <p:cNvGrpSpPr>
              <a:grpSpLocks noChangeAspect="1"/>
            </p:cNvGrpSpPr>
            <p:nvPr/>
          </p:nvGrpSpPr>
          <p:grpSpPr>
            <a:xfrm>
              <a:off x="101846" y="1278326"/>
              <a:ext cx="5125474" cy="4919851"/>
              <a:chOff x="4184313" y="585368"/>
              <a:chExt cx="6242498" cy="5992062"/>
            </a:xfrm>
          </p:grpSpPr>
          <p:pic>
            <p:nvPicPr>
              <p:cNvPr id="16" name="Picture 15"/>
              <p:cNvPicPr>
                <a:picLocks noChangeAspect="1"/>
              </p:cNvPicPr>
              <p:nvPr/>
            </p:nvPicPr>
            <p:blipFill rotWithShape="1">
              <a:blip r:embed="rId3"/>
              <a:srcRect l="88711"/>
              <a:stretch/>
            </p:blipFill>
            <p:spPr>
              <a:xfrm>
                <a:off x="9220200" y="585369"/>
                <a:ext cx="1206611" cy="5992061"/>
              </a:xfrm>
              <a:prstGeom prst="rect">
                <a:avLst/>
              </a:prstGeom>
            </p:spPr>
          </p:pic>
          <p:pic>
            <p:nvPicPr>
              <p:cNvPr id="17" name="Picture 16"/>
              <p:cNvPicPr>
                <a:picLocks noChangeAspect="1"/>
              </p:cNvPicPr>
              <p:nvPr/>
            </p:nvPicPr>
            <p:blipFill rotWithShape="1">
              <a:blip r:embed="rId3"/>
              <a:srcRect t="277" r="86517"/>
              <a:stretch/>
            </p:blipFill>
            <p:spPr>
              <a:xfrm>
                <a:off x="4184313" y="601980"/>
                <a:ext cx="1442831" cy="5975448"/>
              </a:xfrm>
              <a:prstGeom prst="rect">
                <a:avLst/>
              </a:prstGeom>
            </p:spPr>
          </p:pic>
          <p:pic>
            <p:nvPicPr>
              <p:cNvPr id="18" name="Picture 17"/>
              <p:cNvPicPr>
                <a:picLocks noChangeAspect="1"/>
              </p:cNvPicPr>
              <p:nvPr/>
            </p:nvPicPr>
            <p:blipFill rotWithShape="1">
              <a:blip r:embed="rId3"/>
              <a:srcRect l="20343" t="404" r="74168"/>
              <a:stretch/>
            </p:blipFill>
            <p:spPr>
              <a:xfrm>
                <a:off x="5613395" y="609600"/>
                <a:ext cx="586741" cy="5967828"/>
              </a:xfrm>
              <a:prstGeom prst="rect">
                <a:avLst/>
              </a:prstGeom>
            </p:spPr>
          </p:pic>
          <p:pic>
            <p:nvPicPr>
              <p:cNvPr id="19" name="Picture 18"/>
              <p:cNvPicPr>
                <a:picLocks noChangeAspect="1"/>
              </p:cNvPicPr>
              <p:nvPr/>
            </p:nvPicPr>
            <p:blipFill rotWithShape="1">
              <a:blip r:embed="rId3"/>
              <a:srcRect l="37168" r="56701"/>
              <a:stretch/>
            </p:blipFill>
            <p:spPr>
              <a:xfrm>
                <a:off x="6192350" y="585368"/>
                <a:ext cx="655321" cy="5992061"/>
              </a:xfrm>
              <a:prstGeom prst="rect">
                <a:avLst/>
              </a:prstGeom>
            </p:spPr>
          </p:pic>
          <p:pic>
            <p:nvPicPr>
              <p:cNvPr id="20" name="Picture 19"/>
              <p:cNvPicPr>
                <a:picLocks noChangeAspect="1"/>
              </p:cNvPicPr>
              <p:nvPr/>
            </p:nvPicPr>
            <p:blipFill rotWithShape="1">
              <a:blip r:embed="rId3"/>
              <a:srcRect l="50071" r="44154"/>
              <a:stretch/>
            </p:blipFill>
            <p:spPr>
              <a:xfrm>
                <a:off x="6833755" y="585368"/>
                <a:ext cx="617221" cy="5992061"/>
              </a:xfrm>
              <a:prstGeom prst="rect">
                <a:avLst/>
              </a:prstGeom>
            </p:spPr>
          </p:pic>
          <p:pic>
            <p:nvPicPr>
              <p:cNvPr id="21" name="Picture 20"/>
              <p:cNvPicPr>
                <a:picLocks noChangeAspect="1"/>
              </p:cNvPicPr>
              <p:nvPr/>
            </p:nvPicPr>
            <p:blipFill rotWithShape="1">
              <a:blip r:embed="rId3"/>
              <a:srcRect l="61050" r="22196"/>
              <a:stretch/>
            </p:blipFill>
            <p:spPr>
              <a:xfrm>
                <a:off x="7429499" y="585369"/>
                <a:ext cx="1790701" cy="5992061"/>
              </a:xfrm>
              <a:prstGeom prst="rect">
                <a:avLst/>
              </a:prstGeom>
            </p:spPr>
          </p:pic>
        </p:grpSp>
      </p:grpSp>
      <p:sp>
        <p:nvSpPr>
          <p:cNvPr id="2" name="Title 1"/>
          <p:cNvSpPr>
            <a:spLocks noGrp="1"/>
          </p:cNvSpPr>
          <p:nvPr>
            <p:ph type="title"/>
          </p:nvPr>
        </p:nvSpPr>
        <p:spPr/>
        <p:txBody>
          <a:bodyPr/>
          <a:lstStyle/>
          <a:p>
            <a:r>
              <a:rPr lang="pt-PT"/>
              <a:t>Estados de entrada de dados</a:t>
            </a:r>
          </a:p>
        </p:txBody>
      </p:sp>
      <p:sp>
        <p:nvSpPr>
          <p:cNvPr id="4" name="Rectangle 2"/>
          <p:cNvSpPr>
            <a:spLocks noChangeArrowheads="1"/>
          </p:cNvSpPr>
          <p:nvPr/>
        </p:nvSpPr>
        <p:spPr bwMode="auto">
          <a:xfrm>
            <a:off x="1500997" y="6034503"/>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grpSp>
        <p:nvGrpSpPr>
          <p:cNvPr id="11" name="Group 10"/>
          <p:cNvGrpSpPr/>
          <p:nvPr/>
        </p:nvGrpSpPr>
        <p:grpSpPr>
          <a:xfrm>
            <a:off x="6084003" y="2904838"/>
            <a:ext cx="6057049" cy="2571207"/>
            <a:chOff x="6960703" y="2372893"/>
            <a:chExt cx="5714797" cy="2571207"/>
          </a:xfrm>
        </p:grpSpPr>
        <p:grpSp>
          <p:nvGrpSpPr>
            <p:cNvPr id="9" name="Group 8"/>
            <p:cNvGrpSpPr/>
            <p:nvPr/>
          </p:nvGrpSpPr>
          <p:grpSpPr>
            <a:xfrm>
              <a:off x="6960703" y="2372893"/>
              <a:ext cx="5714797" cy="2554545"/>
              <a:chOff x="6960703" y="2139868"/>
              <a:chExt cx="5714797" cy="2554545"/>
            </a:xfrm>
          </p:grpSpPr>
          <p:sp>
            <p:nvSpPr>
              <p:cNvPr id="5" name="Rectangle 4"/>
              <p:cNvSpPr/>
              <p:nvPr/>
            </p:nvSpPr>
            <p:spPr>
              <a:xfrm>
                <a:off x="7466853" y="2139868"/>
                <a:ext cx="5208647" cy="2554545"/>
              </a:xfrm>
              <a:prstGeom prst="rect">
                <a:avLst/>
              </a:prstGeom>
            </p:spPr>
            <p:txBody>
              <a:bodyPr wrap="square">
                <a:spAutoFit/>
              </a:bodyPr>
              <a:lstStyle/>
              <a:p>
                <a:r>
                  <a:rPr lang="pt-PT" sz="2000" dirty="0"/>
                  <a:t>Introdução de dados concluída</a:t>
                </a:r>
              </a:p>
              <a:p>
                <a:endParaRPr lang="pt-PT" sz="2000" dirty="0"/>
              </a:p>
              <a:p>
                <a:r>
                  <a:rPr lang="pt-PT" sz="2000" dirty="0"/>
                  <a:t>Entrada de dados iniciada, mas não marcada como concluída</a:t>
                </a:r>
              </a:p>
              <a:p>
                <a:endParaRPr lang="pt-PT" sz="2000" dirty="0"/>
              </a:p>
              <a:p>
                <a:r>
                  <a:rPr lang="pt-PT" sz="2000" dirty="0"/>
                  <a:t>"Evento programado"</a:t>
                </a:r>
              </a:p>
              <a:p>
                <a:endParaRPr lang="pt-PT" sz="2000" dirty="0"/>
              </a:p>
              <a:p>
                <a:r>
                  <a:rPr lang="pt-PT" sz="2000" dirty="0"/>
                  <a:t>"Evento não programado"</a:t>
                </a:r>
              </a:p>
            </p:txBody>
          </p:sp>
          <p:pic>
            <p:nvPicPr>
              <p:cNvPr id="3" name="Picture 2"/>
              <p:cNvPicPr>
                <a:picLocks noChangeAspect="1"/>
              </p:cNvPicPr>
              <p:nvPr/>
            </p:nvPicPr>
            <p:blipFill>
              <a:blip r:embed="rId4"/>
              <a:stretch>
                <a:fillRect/>
              </a:stretch>
            </p:blipFill>
            <p:spPr>
              <a:xfrm>
                <a:off x="7001630" y="2139868"/>
                <a:ext cx="484829" cy="453550"/>
              </a:xfrm>
              <a:prstGeom prst="rect">
                <a:avLst/>
              </a:prstGeom>
            </p:spPr>
          </p:pic>
          <p:pic>
            <p:nvPicPr>
              <p:cNvPr id="7" name="Picture 6"/>
              <p:cNvPicPr>
                <a:picLocks noChangeAspect="1"/>
              </p:cNvPicPr>
              <p:nvPr/>
            </p:nvPicPr>
            <p:blipFill>
              <a:blip r:embed="rId5"/>
              <a:stretch>
                <a:fillRect/>
              </a:stretch>
            </p:blipFill>
            <p:spPr>
              <a:xfrm>
                <a:off x="6984500" y="3675027"/>
                <a:ext cx="490487" cy="413848"/>
              </a:xfrm>
              <a:prstGeom prst="rect">
                <a:avLst/>
              </a:prstGeom>
            </p:spPr>
          </p:pic>
          <p:pic>
            <p:nvPicPr>
              <p:cNvPr id="8" name="Picture 7"/>
              <p:cNvPicPr>
                <a:picLocks noChangeAspect="1"/>
              </p:cNvPicPr>
              <p:nvPr/>
            </p:nvPicPr>
            <p:blipFill>
              <a:blip r:embed="rId6"/>
              <a:stretch>
                <a:fillRect/>
              </a:stretch>
            </p:blipFill>
            <p:spPr>
              <a:xfrm>
                <a:off x="6960703" y="2746749"/>
                <a:ext cx="503661" cy="440703"/>
              </a:xfrm>
              <a:prstGeom prst="rect">
                <a:avLst/>
              </a:prstGeom>
            </p:spPr>
          </p:pic>
        </p:grpSp>
        <p:pic>
          <p:nvPicPr>
            <p:cNvPr id="10" name="Picture 9"/>
            <p:cNvPicPr>
              <a:picLocks noChangeAspect="1"/>
            </p:cNvPicPr>
            <p:nvPr/>
          </p:nvPicPr>
          <p:blipFill>
            <a:blip r:embed="rId7"/>
            <a:stretch>
              <a:fillRect/>
            </a:stretch>
          </p:blipFill>
          <p:spPr>
            <a:xfrm>
              <a:off x="7008488" y="4478348"/>
              <a:ext cx="474220" cy="465752"/>
            </a:xfrm>
            <a:prstGeom prst="rect">
              <a:avLst/>
            </a:prstGeom>
          </p:spPr>
        </p:pic>
      </p:grpSp>
      <p:sp>
        <p:nvSpPr>
          <p:cNvPr id="24" name="TextBox 23"/>
          <p:cNvSpPr txBox="1"/>
          <p:nvPr/>
        </p:nvSpPr>
        <p:spPr>
          <a:xfrm>
            <a:off x="6068853" y="1979014"/>
            <a:ext cx="4455060" cy="707886"/>
          </a:xfrm>
          <a:prstGeom prst="rect">
            <a:avLst/>
          </a:prstGeom>
          <a:noFill/>
        </p:spPr>
        <p:txBody>
          <a:bodyPr wrap="square" rtlCol="0">
            <a:spAutoFit/>
          </a:bodyPr>
          <a:lstStyle/>
          <a:p>
            <a:r>
              <a:rPr lang="pt-PT" sz="2000" dirty="0"/>
              <a:t>Os ícones na tabela indicam o estado de entrada de dados de CRF:</a:t>
            </a:r>
          </a:p>
        </p:txBody>
      </p:sp>
      <p:sp>
        <p:nvSpPr>
          <p:cNvPr id="25" name="TextBox 24"/>
          <p:cNvSpPr txBox="1"/>
          <p:nvPr/>
        </p:nvSpPr>
        <p:spPr>
          <a:xfrm>
            <a:off x="6106709" y="5526671"/>
            <a:ext cx="6072201" cy="1323439"/>
          </a:xfrm>
          <a:prstGeom prst="rect">
            <a:avLst/>
          </a:prstGeom>
          <a:noFill/>
        </p:spPr>
        <p:txBody>
          <a:bodyPr wrap="square" rtlCol="0">
            <a:spAutoFit/>
          </a:bodyPr>
          <a:lstStyle/>
          <a:p>
            <a:r>
              <a:rPr lang="pt-PT" sz="2000" b="1" dirty="0"/>
              <a:t>No entanto</a:t>
            </a:r>
            <a:r>
              <a:rPr lang="pt-PT" sz="2000" dirty="0"/>
              <a:t>, no RECOVERY, ignore a distinção "programado" e "não programado" e preencha os formulários de seguimento quando tiverem de ser entregues, aos 28 dias e 6 meses</a:t>
            </a:r>
          </a:p>
        </p:txBody>
      </p:sp>
    </p:spTree>
    <p:extLst>
      <p:ext uri="{BB962C8B-B14F-4D97-AF65-F5344CB8AC3E}">
        <p14:creationId xmlns:p14="http://schemas.microsoft.com/office/powerpoint/2010/main" val="31754433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Encontrar um participante</a:t>
            </a:r>
          </a:p>
        </p:txBody>
      </p:sp>
      <p:pic>
        <p:nvPicPr>
          <p:cNvPr id="5" name="Content Placeholder 4">
            <a:extLst>
              <a:ext uri="{FF2B5EF4-FFF2-40B4-BE49-F238E27FC236}">
                <a16:creationId xmlns:a16="http://schemas.microsoft.com/office/drawing/2014/main" id="{CE960F78-571E-4F3D-89A2-1C888F5E1CE4}"/>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84151" y="1625160"/>
            <a:ext cx="5198626" cy="4579938"/>
          </a:xfrm>
        </p:spPr>
      </p:pic>
      <p:sp>
        <p:nvSpPr>
          <p:cNvPr id="3" name="Oval 2"/>
          <p:cNvSpPr/>
          <p:nvPr/>
        </p:nvSpPr>
        <p:spPr>
          <a:xfrm>
            <a:off x="1311964" y="2151201"/>
            <a:ext cx="879991" cy="2938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p:cNvSpPr txBox="1"/>
          <p:nvPr/>
        </p:nvSpPr>
        <p:spPr>
          <a:xfrm>
            <a:off x="7231264" y="2011492"/>
            <a:ext cx="4960735" cy="4524315"/>
          </a:xfrm>
          <a:prstGeom prst="rect">
            <a:avLst/>
          </a:prstGeom>
          <a:noFill/>
        </p:spPr>
        <p:txBody>
          <a:bodyPr wrap="square" rtlCol="0">
            <a:spAutoFit/>
          </a:bodyPr>
          <a:lstStyle/>
          <a:p>
            <a:r>
              <a:rPr lang="pt-PT" sz="2400" dirty="0"/>
              <a:t>Encontre um participante introduzindo o respetivo ID utilizando a caixa no canto superior esquerdo ou a caixa ID do Participante</a:t>
            </a:r>
          </a:p>
          <a:p>
            <a:endParaRPr lang="pt-PT" sz="2400" dirty="0"/>
          </a:p>
          <a:p>
            <a:r>
              <a:rPr lang="pt-PT" sz="2400" dirty="0"/>
              <a:t>Abra o registo clicando no ID ou no botão Ver</a:t>
            </a:r>
          </a:p>
          <a:p>
            <a:endParaRPr lang="pt-PT" sz="2400" dirty="0"/>
          </a:p>
          <a:p>
            <a:r>
              <a:rPr lang="pt-PT" sz="2400" dirty="0"/>
              <a:t>Embora os CRF possam ser acedidos diretamente a partir da matriz, abra primeiro o registo do participante para reduzir os erros de identificação </a:t>
            </a:r>
          </a:p>
        </p:txBody>
      </p:sp>
      <p:sp>
        <p:nvSpPr>
          <p:cNvPr id="6" name="Oval 5"/>
          <p:cNvSpPr/>
          <p:nvPr/>
        </p:nvSpPr>
        <p:spPr>
          <a:xfrm>
            <a:off x="1892144" y="2621764"/>
            <a:ext cx="539988" cy="2361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8" name="Straight Connector 7"/>
          <p:cNvCxnSpPr/>
          <p:nvPr/>
        </p:nvCxnSpPr>
        <p:spPr>
          <a:xfrm flipV="1">
            <a:off x="2432132" y="2336908"/>
            <a:ext cx="4799133" cy="402913"/>
          </a:xfrm>
          <a:prstGeom prst="line">
            <a:avLst/>
          </a:prstGeom>
          <a:ln>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0" name="Straight Connector 9"/>
          <p:cNvCxnSpPr/>
          <p:nvPr/>
        </p:nvCxnSpPr>
        <p:spPr>
          <a:xfrm>
            <a:off x="2240665" y="2298113"/>
            <a:ext cx="4990600" cy="38795"/>
          </a:xfrm>
          <a:prstGeom prst="line">
            <a:avLst/>
          </a:prstGeom>
          <a:ln>
            <a:solidFill>
              <a:srgbClr val="FF0000"/>
            </a:solidFill>
          </a:ln>
        </p:spPr>
        <p:style>
          <a:lnRef idx="1">
            <a:schemeClr val="accent2"/>
          </a:lnRef>
          <a:fillRef idx="0">
            <a:schemeClr val="accent2"/>
          </a:fillRef>
          <a:effectRef idx="0">
            <a:schemeClr val="accent2"/>
          </a:effectRef>
          <a:fontRef idx="minor">
            <a:schemeClr val="tx1"/>
          </a:fontRef>
        </p:style>
      </p:cxnSp>
      <p:pic>
        <p:nvPicPr>
          <p:cNvPr id="13" name="Picture 12"/>
          <p:cNvPicPr>
            <a:picLocks noChangeAspect="1"/>
          </p:cNvPicPr>
          <p:nvPr/>
        </p:nvPicPr>
        <p:blipFill>
          <a:blip r:embed="rId3"/>
          <a:stretch>
            <a:fillRect/>
          </a:stretch>
        </p:blipFill>
        <p:spPr>
          <a:xfrm>
            <a:off x="8670957" y="4273649"/>
            <a:ext cx="411299" cy="380833"/>
          </a:xfrm>
          <a:prstGeom prst="rect">
            <a:avLst/>
          </a:prstGeom>
        </p:spPr>
      </p:pic>
      <p:sp>
        <p:nvSpPr>
          <p:cNvPr id="14" name="Oval 13"/>
          <p:cNvSpPr/>
          <p:nvPr/>
        </p:nvSpPr>
        <p:spPr>
          <a:xfrm>
            <a:off x="1835746" y="3090126"/>
            <a:ext cx="531470" cy="1612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p:cNvSpPr/>
          <p:nvPr/>
        </p:nvSpPr>
        <p:spPr>
          <a:xfrm>
            <a:off x="3887730" y="3095211"/>
            <a:ext cx="191467" cy="19950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6" name="Straight Connector 15"/>
          <p:cNvCxnSpPr>
            <a:stCxn id="14" idx="6"/>
          </p:cNvCxnSpPr>
          <p:nvPr/>
        </p:nvCxnSpPr>
        <p:spPr>
          <a:xfrm>
            <a:off x="2367216" y="3170762"/>
            <a:ext cx="4864049" cy="923232"/>
          </a:xfrm>
          <a:prstGeom prst="line">
            <a:avLst/>
          </a:prstGeom>
          <a:ln>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2" name="Straight Connector 21"/>
          <p:cNvCxnSpPr>
            <a:stCxn id="15" idx="6"/>
          </p:cNvCxnSpPr>
          <p:nvPr/>
        </p:nvCxnSpPr>
        <p:spPr>
          <a:xfrm>
            <a:off x="4079197" y="3194964"/>
            <a:ext cx="3152068" cy="899030"/>
          </a:xfrm>
          <a:prstGeom prst="line">
            <a:avLst/>
          </a:prstGeom>
          <a:ln>
            <a:solidFill>
              <a:srgbClr val="FF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685692398"/>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E315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916FEED5D5053469AFB61F4CDE271DB" ma:contentTypeVersion="18" ma:contentTypeDescription="Create a new document." ma:contentTypeScope="" ma:versionID="3abab5b2bfc8b550b6a7c0fb3096d50d">
  <xsd:schema xmlns:xsd="http://www.w3.org/2001/XMLSchema" xmlns:xs="http://www.w3.org/2001/XMLSchema" xmlns:p="http://schemas.microsoft.com/office/2006/metadata/properties" xmlns:ns2="137f62fc-0309-469d-96f8-244e1f51aa13" xmlns:ns3="aca37e2d-a12b-47b7-9c3c-40d22df3b50a" targetNamespace="http://schemas.microsoft.com/office/2006/metadata/properties" ma:root="true" ma:fieldsID="2a0fc1677ac5988bc095db029d83c96f" ns2:_="" ns3:_="">
    <xsd:import namespace="137f62fc-0309-469d-96f8-244e1f51aa13"/>
    <xsd:import namespace="aca37e2d-a12b-47b7-9c3c-40d22df3b50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lcf76f155ced4ddcb4097134ff3c332f" minOccurs="0"/>
                <xsd:element ref="ns3:TaxCatchAll"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7f62fc-0309-469d-96f8-244e1f51aa1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1eeb44a9-b924-44d0-8ed9-f8b504a4bac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ca37e2d-a12b-47b7-9c3c-40d22df3b50a"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bf63c6bd-ffe2-4ed4-86e9-cbc11843f189}" ma:internalName="TaxCatchAll" ma:showField="CatchAllData" ma:web="aca37e2d-a12b-47b7-9c3c-40d22df3b50a">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aca37e2d-a12b-47b7-9c3c-40d22df3b50a" xsi:nil="true"/>
    <lcf76f155ced4ddcb4097134ff3c332f xmlns="137f62fc-0309-469d-96f8-244e1f51aa1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C7D5102-6E43-4B21-8687-6A1964089AD5}">
  <ds:schemaRefs>
    <ds:schemaRef ds:uri="http://schemas.microsoft.com/sharepoint/v3/contenttype/forms"/>
  </ds:schemaRefs>
</ds:datastoreItem>
</file>

<file path=customXml/itemProps2.xml><?xml version="1.0" encoding="utf-8"?>
<ds:datastoreItem xmlns:ds="http://schemas.openxmlformats.org/officeDocument/2006/customXml" ds:itemID="{71B0F3DA-D205-44B2-8A97-BBA4ADC03FF1}"/>
</file>

<file path=customXml/itemProps3.xml><?xml version="1.0" encoding="utf-8"?>
<ds:datastoreItem xmlns:ds="http://schemas.openxmlformats.org/officeDocument/2006/customXml" ds:itemID="{8A09B6D2-EE26-4003-AC07-3F78FA9B962C}">
  <ds:schemaRefs>
    <ds:schemaRef ds:uri="http://purl.org/dc/terms/"/>
    <ds:schemaRef ds:uri="http://www.w3.org/XML/1998/namespace"/>
    <ds:schemaRef ds:uri="http://schemas.microsoft.com/office/2006/metadata/properties"/>
    <ds:schemaRef ds:uri="http://purl.org/dc/elements/1.1/"/>
    <ds:schemaRef ds:uri="http://schemas.microsoft.com/office/2006/documentManagement/types"/>
    <ds:schemaRef ds:uri="137f62fc-0309-469d-96f8-244e1f51aa13"/>
    <ds:schemaRef ds:uri="http://schemas.microsoft.com/office/infopath/2007/PartnerControls"/>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3815</TotalTime>
  <Words>1992</Words>
  <Application>Microsoft Office PowerPoint</Application>
  <PresentationFormat>Widescreen</PresentationFormat>
  <Paragraphs>159</Paragraphs>
  <Slides>26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26</vt:i4>
      </vt:variant>
    </vt:vector>
  </HeadingPairs>
  <TitlesOfParts>
    <vt:vector size="29" baseType="lpstr">
      <vt:lpstr>Arial</vt:lpstr>
      <vt:lpstr>Calibri</vt:lpstr>
      <vt:lpstr>Office Theme</vt:lpstr>
      <vt:lpstr> O ensaio RECOVERY</vt:lpstr>
      <vt:lpstr>Recolha de dados de seguimento</vt:lpstr>
      <vt:lpstr>OpenClinica</vt:lpstr>
      <vt:lpstr>Definições do OpenClinica</vt:lpstr>
      <vt:lpstr>Página de início de sessão</vt:lpstr>
      <vt:lpstr>Matriz de Participantes</vt:lpstr>
      <vt:lpstr>Matriz de Participantes</vt:lpstr>
      <vt:lpstr>Estados de entrada de dados</vt:lpstr>
      <vt:lpstr>Encontrar um participante</vt:lpstr>
      <vt:lpstr>Identificação do participante</vt:lpstr>
      <vt:lpstr>Registo do Participante</vt:lpstr>
      <vt:lpstr>Registo do Participante</vt:lpstr>
      <vt:lpstr>Preenchimento dos FRC</vt:lpstr>
      <vt:lpstr>Preenchimento dos FRC</vt:lpstr>
      <vt:lpstr>Mensagens de aviso</vt:lpstr>
      <vt:lpstr>PowerPoint Presentation</vt:lpstr>
      <vt:lpstr>PowerPoint Presentation</vt:lpstr>
      <vt:lpstr>Concluir a introdução de dados</vt:lpstr>
      <vt:lpstr>Mensagem de erro</vt:lpstr>
      <vt:lpstr>Resolver um erro</vt:lpstr>
      <vt:lpstr>Adicionar uma consulta</vt:lpstr>
      <vt:lpstr>Edição administrativa</vt:lpstr>
      <vt:lpstr>Motivo da alteração</vt:lpstr>
      <vt:lpstr>Ver dados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Randomised Evaluation of COVID-19 Therapies: the RECOVERY trial</dc:title>
  <dc:creator>Richard Haynes</dc:creator>
  <cp:lastModifiedBy>Barbosa Sousa Gouveia, S.I. (Sofia)</cp:lastModifiedBy>
  <cp:revision>173</cp:revision>
  <cp:lastPrinted>2020-03-18T19:42:16Z</cp:lastPrinted>
  <dcterms:created xsi:type="dcterms:W3CDTF">2020-03-14T13:47:38Z</dcterms:created>
  <dcterms:modified xsi:type="dcterms:W3CDTF">2024-12-12T10:15:18Z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0x0101006916FEED5D5053469AFB61F4CDE271DB</vt:lpwstr>
  </property>
</Properties>
</file>