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24"/>
  </p:notesMasterIdLst>
  <p:sldIdLst>
    <p:sldId id="285" r:id="rId5"/>
    <p:sldId id="404" r:id="rId6"/>
    <p:sldId id="421" r:id="rId7"/>
    <p:sldId id="405" r:id="rId8"/>
    <p:sldId id="406" r:id="rId9"/>
    <p:sldId id="407" r:id="rId10"/>
    <p:sldId id="419" r:id="rId11"/>
    <p:sldId id="408" r:id="rId12"/>
    <p:sldId id="420" r:id="rId13"/>
    <p:sldId id="409" r:id="rId14"/>
    <p:sldId id="410" r:id="rId15"/>
    <p:sldId id="411" r:id="rId16"/>
    <p:sldId id="412" r:id="rId17"/>
    <p:sldId id="413" r:id="rId18"/>
    <p:sldId id="414" r:id="rId19"/>
    <p:sldId id="415" r:id="rId20"/>
    <p:sldId id="416" r:id="rId21"/>
    <p:sldId id="422" r:id="rId22"/>
    <p:sldId id="417" r:id="rId23"/>
  </p:sldIdLst>
  <p:sldSz cx="12192000" cy="6858000"/>
  <p:notesSz cx="6881813" cy="9661525"/>
  <p:custDataLst>
    <p:tags r:id="rId2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3159"/>
    <a:srgbClr val="FFFF00"/>
    <a:srgbClr val="D67C9C"/>
    <a:srgbClr val="5B9BD5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F5EB122-3AB0-47B9-BDB1-5F50A3B63E5F}" v="7" dt="2024-12-03T16:11:01.989"/>
    <p1510:client id="{C1FFDDAB-FC5E-4BFC-A6AD-27719869A20B}" v="248" dt="2024-12-03T15:27:36.63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horzBarState="maximized">
    <p:restoredLeft sz="5091" autoAdjust="0"/>
    <p:restoredTop sz="94660"/>
  </p:normalViewPr>
  <p:slideViewPr>
    <p:cSldViewPr snapToGrid="0">
      <p:cViewPr varScale="1">
        <p:scale>
          <a:sx n="66" d="100"/>
          <a:sy n="66" d="100"/>
        </p:scale>
        <p:origin x="976" y="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gs" Target="tags/tag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Relationship Id="rId30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84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7313" y="0"/>
            <a:ext cx="2982912" cy="484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83E3B0-3F8F-4144-9128-8DC37F70D4BB}" type="datetimeFigureOut">
              <a:rPr lang="en-GB" smtClean="0"/>
              <a:t>12/12/2024</a:t>
            </a:fld>
            <a:endParaRPr lang="pt-P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544513" y="1208088"/>
            <a:ext cx="5794375" cy="3260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649788"/>
            <a:ext cx="5505450" cy="38036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77338"/>
            <a:ext cx="2982913" cy="484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7313" y="9177338"/>
            <a:ext cx="2982912" cy="484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F77EF8-089B-45D6-AA64-69C68296A4B9}" type="slidenum">
              <a:rPr lang="en-GB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703646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901852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8D573-BEF0-433C-95C0-6F593153F242}" type="datetime1">
              <a:rPr lang="en-GB" smtClean="0"/>
              <a:t>12/12/2024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386723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2C28D-D420-4E6C-BB0E-D61B826EC205}" type="datetime1">
              <a:rPr lang="en-GB" smtClean="0"/>
              <a:t>12/12/2024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9959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988DE-4B63-48BD-89F1-7300EE44DC85}" type="datetime1">
              <a:rPr lang="en-GB" smtClean="0"/>
              <a:t>12/12/2024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6721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10515600" cy="1325563"/>
          </a:xfrm>
        </p:spPr>
        <p:txBody>
          <a:bodyPr/>
          <a:lstStyle>
            <a:lvl1pPr>
              <a:defRPr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201" y="1596885"/>
            <a:ext cx="11177899" cy="458007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96193-FD2E-4291-B32F-22833BF173C0}" type="datetime1">
              <a:rPr lang="en-GB" smtClean="0"/>
              <a:t>12/12/2024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3384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4000" b="1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C04AE-0A98-44FB-9270-E8A29F6F01A7}" type="datetime1">
              <a:rPr lang="en-GB" smtClean="0"/>
              <a:t>12/12/2024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6543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D16FC-66E8-4A8B-8122-5AD7216E77E1}" type="datetime1">
              <a:rPr lang="en-GB" smtClean="0"/>
              <a:t>12/12/2024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6927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B9A69-4727-4B21-9343-EBD5B541818F}" type="datetime1">
              <a:rPr lang="en-GB" smtClean="0"/>
              <a:t>12/12/2024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5957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E5D64-8312-4901-9887-A14CD884CA09}" type="datetime1">
              <a:rPr lang="en-GB" smtClean="0"/>
              <a:t>12/12/2024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4164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63BD4-7175-4A27-9DD7-F989B3697026}" type="datetime1">
              <a:rPr lang="en-GB" smtClean="0"/>
              <a:t>12/12/2024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4225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7C038-0605-4FA2-818E-3B9A81B84825}" type="datetime1">
              <a:rPr lang="en-GB" smtClean="0"/>
              <a:t>12/12/2024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4022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7A382-8C8A-4DF6-9EAB-D20431C14A14}" type="datetime1">
              <a:rPr lang="en-GB" smtClean="0"/>
              <a:t>12/12/2024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893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340304"/>
          </a:xfrm>
          <a:prstGeom prst="rect">
            <a:avLst/>
          </a:prstGeom>
          <a:solidFill>
            <a:srgbClr val="9E3159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737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36F1D7-F504-4A0F-B728-68B342E307A9}" type="datetime1">
              <a:rPr lang="en-GB" smtClean="0"/>
              <a:t>12/12/2024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A picture containing drawing&#10;&#10;Description automatically generated">
            <a:extLst>
              <a:ext uri="{FF2B5EF4-FFF2-40B4-BE49-F238E27FC236}">
                <a16:creationId xmlns:a16="http://schemas.microsoft.com/office/drawing/2014/main" id="{66DB40D0-4D2B-47FB-81BB-D6B0222AF52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565"/>
          <a:stretch/>
        </p:blipFill>
        <p:spPr>
          <a:xfrm>
            <a:off x="9045073" y="220571"/>
            <a:ext cx="2880360" cy="705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4535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ecoverytrial.net/for-site-staff/site-set-up-1/safety-reports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mailto:recovery@ecraid.eu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ma.europa.eu/en/human-regulatory-overview/research-and-development/clinical-trials-human-medicines/clinical-trials-regulation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697480"/>
            <a:ext cx="9144000" cy="1193800"/>
          </a:xfrm>
        </p:spPr>
        <p:txBody>
          <a:bodyPr>
            <a:normAutofit/>
          </a:bodyPr>
          <a:lstStyle/>
          <a:p>
            <a:r>
              <a:rPr lang="pt-PT" b="1" dirty="0">
                <a:solidFill>
                  <a:srgbClr val="9E3159"/>
                </a:solidFill>
                <a:latin typeface="+mn-lt"/>
              </a:rPr>
              <a:t>O ensaio RECOVERY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69626"/>
            <a:ext cx="9144000" cy="165576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PT" sz="3200" b="1" dirty="0"/>
              <a:t>Formação para Investigadores Principais da UE</a:t>
            </a:r>
          </a:p>
          <a:p>
            <a:endParaRPr lang="pt-PT" b="1" dirty="0"/>
          </a:p>
          <a:p>
            <a:r>
              <a:rPr lang="pt-PT" sz="2000" b="1" dirty="0">
                <a:solidFill>
                  <a:schemeClr val="bg1">
                    <a:lumMod val="50000"/>
                  </a:schemeClr>
                </a:solidFill>
              </a:rPr>
              <a:t>V2.0 03/12/2024</a:t>
            </a:r>
            <a:endParaRPr lang="pt-PT" sz="2000" b="1" dirty="0">
              <a:solidFill>
                <a:schemeClr val="bg1">
                  <a:lumMod val="50000"/>
                </a:schemeClr>
              </a:solidFill>
              <a:ea typeface="Calibri"/>
              <a:cs typeface="Calibri"/>
            </a:endParaRPr>
          </a:p>
          <a:p>
            <a:endParaRPr lang="pt-PT" b="1" dirty="0"/>
          </a:p>
        </p:txBody>
      </p:sp>
    </p:spTree>
    <p:extLst>
      <p:ext uri="{BB962C8B-B14F-4D97-AF65-F5344CB8AC3E}">
        <p14:creationId xmlns:p14="http://schemas.microsoft.com/office/powerpoint/2010/main" val="9610185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Identificação e convite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/>
              <a:t>O IP deve assegurar a existência de um processo no seu local para identificar potenciais participantes</a:t>
            </a:r>
          </a:p>
          <a:p>
            <a:pPr lvl="1"/>
            <a:r>
              <a:rPr lang="pt-PT"/>
              <a:t>Por exemplo, revisão regular de admissões médicas com PAC ou gripe, ou ligação com testes laboratoriais de microbiologia da gripe</a:t>
            </a:r>
          </a:p>
          <a:p>
            <a:pPr lvl="1"/>
            <a:endParaRPr lang="pt-PT" dirty="0"/>
          </a:p>
          <a:p>
            <a:r>
              <a:rPr lang="pt-PT"/>
              <a:t>Manter o recrutamento é uma boa forma de garantir a qualidade nos locais, uma vez que a familiaridade do pessoal com os procedimentos melhorará e os erros serão reduzidos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10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816348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Consentimento informado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PT"/>
              <a:t>O consentimento informado por escrito é necessário para todos os pacientes antes de qualquer procedimento específico do ensaio</a:t>
            </a:r>
          </a:p>
          <a:p>
            <a:endParaRPr lang="pt-PT" dirty="0"/>
          </a:p>
          <a:p>
            <a:r>
              <a:rPr lang="pt-PT"/>
              <a:t>O formulário de consentimento pode ser assinado por</a:t>
            </a:r>
          </a:p>
          <a:p>
            <a:pPr lvl="1"/>
            <a:r>
              <a:rPr lang="pt-PT"/>
              <a:t>O paciente</a:t>
            </a:r>
          </a:p>
          <a:p>
            <a:pPr lvl="1"/>
            <a:r>
              <a:rPr lang="pt-PT"/>
              <a:t>Uma testemunha (se o paciente tiver capacidade, mas não conseguir assinar fisicamente), ou</a:t>
            </a:r>
          </a:p>
          <a:p>
            <a:pPr lvl="1"/>
            <a:r>
              <a:rPr lang="pt-PT"/>
              <a:t>Um representante legal (se o paciente não tiver capacidade)</a:t>
            </a:r>
          </a:p>
          <a:p>
            <a:pPr marL="457200" lvl="1" indent="0">
              <a:buNone/>
            </a:pPr>
            <a:endParaRPr lang="pt-PT" dirty="0"/>
          </a:p>
          <a:p>
            <a:r>
              <a:rPr lang="pt-PT"/>
              <a:t>Para obter mais informações, consulte o módulo de formação sobre o Consentimento Informado da UE</a:t>
            </a:r>
          </a:p>
          <a:p>
            <a:pPr lvl="1"/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11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447411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Randomização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201" y="1596884"/>
            <a:ext cx="11240759" cy="4854715"/>
          </a:xfrm>
        </p:spPr>
        <p:txBody>
          <a:bodyPr>
            <a:normAutofit fontScale="92500" lnSpcReduction="10000"/>
          </a:bodyPr>
          <a:lstStyle/>
          <a:p>
            <a:r>
              <a:rPr lang="pt-PT"/>
              <a:t>A avaliação da elegibilidade deve ser feita por uma pessoa qualificada a nível médico com formação e conhecimentos adequados em matéria de ME (e contraindicações). </a:t>
            </a:r>
          </a:p>
          <a:p>
            <a:r>
              <a:rPr lang="pt-PT"/>
              <a:t>Esta avaliação deve ser feita em discussão com o médico do paciente e documentada nos registos médicos.</a:t>
            </a:r>
          </a:p>
          <a:p>
            <a:r>
              <a:rPr lang="pt-PT"/>
              <a:t>A randomização pode ser conduzida por um membro da equipa de investigação (não necessariamente pela pessoa que obteve o consentimento ou avaliou a elegibilidade).</a:t>
            </a:r>
          </a:p>
          <a:p>
            <a:r>
              <a:rPr lang="pt-PT"/>
              <a:t>A pessoa que preenche o formulário de randomização deve ter concluído a formação específica do ensaio sobre este tema e confirmar que o consentimento foi obtido.</a:t>
            </a:r>
          </a:p>
          <a:p>
            <a:r>
              <a:rPr lang="pt-PT"/>
              <a:t>Deve ser desenvolvido um método fiável para informar os médicos dos participantes sobre a(s) atribuição(ões) Randomizada(s)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12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45346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Acompanhamento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/>
              <a:t>O IP deve nomear indivíduos com formação apropriada (incluindo formação específica do ensaio sobre este tópico) que receberão contas no OpenClinica para preencher formulários de relatório de caso de acompanhamento</a:t>
            </a:r>
          </a:p>
          <a:p>
            <a:endParaRPr lang="pt-PT" dirty="0"/>
          </a:p>
          <a:p>
            <a:r>
              <a:rPr lang="pt-PT"/>
              <a:t>O IP é responsável por garantir que o pessoal do local tenha acesso aos registos médicos relevantes ao preencher esses formulários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13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467500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Relatórios de segurança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/>
              <a:t>O protocolo do RECOVERY exige que os Eventos Adversos Graves (EAS) que o IP acredita estarem relacionados "com probabilidade razoável" ao(s) tratamento(s) em estudo devem ser notificados</a:t>
            </a:r>
          </a:p>
          <a:p>
            <a:pPr lvl="1"/>
            <a:r>
              <a:rPr lang="pt-PT"/>
              <a:t>Outros EAS não exigem a apresentação de relatórios</a:t>
            </a:r>
          </a:p>
          <a:p>
            <a:pPr lvl="1"/>
            <a:endParaRPr lang="pt-PT" dirty="0"/>
          </a:p>
          <a:p>
            <a:r>
              <a:rPr lang="pt-PT"/>
              <a:t>Definição de acontecimento adverso "grave":</a:t>
            </a:r>
          </a:p>
          <a:p>
            <a:pPr lvl="1"/>
            <a:r>
              <a:rPr lang="pt-PT"/>
              <a:t>Fatal ou que represente risco de vida</a:t>
            </a:r>
          </a:p>
          <a:p>
            <a:pPr lvl="1"/>
            <a:r>
              <a:rPr lang="pt-PT"/>
              <a:t>Requer ou prolonga a hospitalização</a:t>
            </a:r>
          </a:p>
          <a:p>
            <a:pPr lvl="1"/>
            <a:r>
              <a:rPr lang="pt-PT"/>
              <a:t>Resulta em incapacidade ou incapacidade persistente ou significativa</a:t>
            </a:r>
          </a:p>
          <a:p>
            <a:pPr lvl="1"/>
            <a:r>
              <a:rPr lang="pt-PT"/>
              <a:t>Resulta em anomalia congénita ou malformação congénita</a:t>
            </a:r>
          </a:p>
          <a:p>
            <a:pPr lvl="1"/>
            <a:r>
              <a:rPr lang="pt-PT"/>
              <a:t>Outro acontecimento médico importante na opinião do IP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14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694866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Relatórios de segurança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201" y="1596885"/>
            <a:ext cx="11362679" cy="4580078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pt-PT"/>
              <a:t>Para que um acontecimento adverso seja considerado uma reação adversa requer (de acordo com as orientações "CT-3" da Comissão Europeia) "</a:t>
            </a:r>
            <a:r>
              <a:rPr lang="pt-PT" i="1"/>
              <a:t>uma possibilidade razoável de uma relação causal entre o acontecimento e o ME. Isto significa que existem factos (provas) ou argumentos que sugerem uma relação causal</a:t>
            </a:r>
            <a:r>
              <a:rPr lang="pt-PT"/>
              <a:t>". </a:t>
            </a:r>
          </a:p>
          <a:p>
            <a:endParaRPr lang="pt-PT" dirty="0"/>
          </a:p>
          <a:p>
            <a:r>
              <a:rPr lang="pt-PT"/>
              <a:t>Os EAS que se acredita estarem relacionados com o tratamento do estudo (suspeita de reações adversas graves, SSAR) devem ser notificados no prazo de 24 horas após o IP ter tomado conhecimento</a:t>
            </a:r>
          </a:p>
          <a:p>
            <a:pPr lvl="1"/>
            <a:r>
              <a:rPr lang="pt-PT"/>
              <a:t>Pode ser útil discutir o acontecimento adverso com o GCC/CCR para garantir que são fornecidas informações suficientes para apoiar a notificação subsequente (aos reguladores, ao comité de ética, etc.)</a:t>
            </a:r>
          </a:p>
          <a:p>
            <a:pPr lvl="1"/>
            <a:endParaRPr lang="pt-PT" dirty="0">
              <a:ea typeface="Calibri" panose="020F0502020204030204"/>
              <a:cs typeface="Calibri" panose="020F0502020204030204"/>
            </a:endParaRPr>
          </a:p>
          <a:p>
            <a:r>
              <a:rPr lang="pt-PT"/>
              <a:t>Os dados de contacto do GCC encontram-se na página do país relevante do site </a:t>
            </a:r>
          </a:p>
          <a:p>
            <a:pPr lvl="1"/>
            <a:endParaRPr lang="pt-PT" dirty="0">
              <a:ea typeface="Calibri" panose="020F0502020204030204"/>
              <a:cs typeface="Calibri" panose="020F0502020204030204"/>
            </a:endParaRPr>
          </a:p>
          <a:p>
            <a:pPr marL="457200" lvl="1" indent="0">
              <a:buNone/>
            </a:pPr>
            <a:endParaRPr lang="pt-PT" dirty="0">
              <a:ea typeface="Calibri" panose="020F0502020204030204"/>
              <a:cs typeface="Calibri" panose="020F050202020403020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15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781031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Relatórios de segurança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201" y="1596885"/>
            <a:ext cx="11177899" cy="5026767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pt-PT"/>
              <a:t>O GCC avaliará a "expectativa" do acontecimento com base nas informações de segurança de referência para o(s) ME</a:t>
            </a:r>
          </a:p>
          <a:p>
            <a:endParaRPr lang="pt-PT" dirty="0"/>
          </a:p>
          <a:p>
            <a:r>
              <a:rPr lang="pt-PT"/>
              <a:t>Se for "inesperado", o GCC reportará uma SUSAR</a:t>
            </a:r>
          </a:p>
          <a:p>
            <a:endParaRPr lang="pt-PT" dirty="0"/>
          </a:p>
          <a:p>
            <a:r>
              <a:rPr lang="pt-PT"/>
              <a:t>Todas as informações sobre SUSAR no RECOVERY são disponibilizadas aos IP no </a:t>
            </a:r>
            <a:r>
              <a:rPr lang="pt-PT" dirty="0">
                <a:hlinkClick r:id="rId2"/>
              </a:rPr>
              <a:t>site do ensaio</a:t>
            </a:r>
            <a:r>
              <a:rPr lang="pt-PT"/>
              <a:t> (atualizado trimestralmente)</a:t>
            </a:r>
          </a:p>
          <a:p>
            <a:endParaRPr lang="pt-PT" dirty="0">
              <a:ea typeface="Calibri" panose="020F0502020204030204"/>
              <a:cs typeface="Calibri" panose="020F0502020204030204"/>
            </a:endParaRPr>
          </a:p>
          <a:p>
            <a:r>
              <a:rPr lang="pt-PT" dirty="0">
                <a:latin typeface="Calibri"/>
              </a:rPr>
              <a:t>Todos os membros da equipa do estudo devem notificar imediatamente o IP se tomarem conhecimento de qualquer outra questão que possa constituir um perigo para a saúde ou segurança dos participantes no estudo, e o IP deve notificar imediatamente o GCC se concordarem com esta avaliação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16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686426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Desvios de protocolo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PT"/>
              <a:t>O IP pode tomar conhecimento de um potencial desvio de protocolo ou o Centro de Coordenação Regional (CCR) pode identificá-lo a partir de informações recebidas do local</a:t>
            </a:r>
          </a:p>
          <a:p>
            <a:endParaRPr lang="pt-PT" dirty="0"/>
          </a:p>
          <a:p>
            <a:r>
              <a:rPr lang="pt-PT"/>
              <a:t>Todos os potenciais desvios de protocolo devem ser reportados ao CCR (e-mail </a:t>
            </a:r>
            <a:r>
              <a:rPr lang="pt-PT" dirty="0">
                <a:hlinkClick r:id="rId2"/>
              </a:rPr>
              <a:t>recovery@ecraid.eu</a:t>
            </a:r>
            <a:r>
              <a:rPr lang="pt-PT"/>
              <a:t>), onde serão registados e revistos para determinar ações futuras</a:t>
            </a:r>
          </a:p>
          <a:p>
            <a:endParaRPr lang="pt-PT" dirty="0"/>
          </a:p>
          <a:p>
            <a:r>
              <a:rPr lang="pt-PT"/>
              <a:t>O IP pode ser solicitado a preencher uma nota de arquivo para documentar o desvio do protocolo e quaisquer ações corretivas e preventivas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17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760104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Arquivo do Local do Investigador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PT"/>
              <a:t>O índice do Arquivo do Local de Investigação do RECOVERY da UE deve ser utilizado para organizar o Arquivo do Local de Investigação</a:t>
            </a:r>
          </a:p>
          <a:p>
            <a:endParaRPr lang="pt-PT" dirty="0"/>
          </a:p>
          <a:p>
            <a:r>
              <a:rPr lang="pt-PT"/>
              <a:t>A maioria dos documentos do ensaio está disponível no site, e estes não precisam ser duplicados em papel no Arquivo do Local de Investigação</a:t>
            </a:r>
          </a:p>
          <a:p>
            <a:endParaRPr lang="pt-PT" dirty="0"/>
          </a:p>
          <a:p>
            <a:r>
              <a:rPr lang="pt-PT"/>
              <a:t>Outros documentos serão mantidos em papel no Arquivo do Local de Investigação, ou podem ser mantidos noutros locais seguros claramente documentados</a:t>
            </a:r>
          </a:p>
          <a:p>
            <a:endParaRPr lang="pt-PT" dirty="0"/>
          </a:p>
          <a:p>
            <a:r>
              <a:rPr lang="pt-PT"/>
              <a:t>Se os documentos do Arquivo do Local de Investigação forem armazenados eletronicamente, devem estar acessíveis sempre que necessário e o histórico de versões do documento deve ser claro (se aplicável)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18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15990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Obrigado!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/>
              <a:t>Obrigado por fazer parte da colaboração RECOVERY!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19</a:t>
            </a:fld>
            <a:endParaRPr lang="pt-PT"/>
          </a:p>
        </p:txBody>
      </p:sp>
      <p:pic>
        <p:nvPicPr>
          <p:cNvPr id="8" name="Picture 7" descr="A map of the world with different countries/regions&#10;&#10;Description automatically generated">
            <a:extLst>
              <a:ext uri="{FF2B5EF4-FFF2-40B4-BE49-F238E27FC236}">
                <a16:creationId xmlns:a16="http://schemas.microsoft.com/office/drawing/2014/main" id="{0883BFAB-C1F5-BB43-0FCC-CDE2F6B543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7022" y="2255664"/>
            <a:ext cx="5586478" cy="4277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03643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Tópicos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pt-PT" dirty="0"/>
              <a:t>Função do investigador principal local</a:t>
            </a:r>
          </a:p>
          <a:p>
            <a:pPr marL="514350" indent="-514350">
              <a:buFont typeface="+mj-lt"/>
              <a:buAutoNum type="arabicPeriod"/>
            </a:pPr>
            <a:r>
              <a:rPr lang="pt-PT" dirty="0"/>
              <a:t>Formação e delegação</a:t>
            </a:r>
          </a:p>
          <a:p>
            <a:pPr marL="514350" indent="-514350">
              <a:buFont typeface="+mj-lt"/>
              <a:buAutoNum type="arabicPeriod"/>
            </a:pPr>
            <a:r>
              <a:rPr lang="pt-PT" dirty="0"/>
              <a:t>Identificação e convite de potenciais participantes</a:t>
            </a:r>
          </a:p>
          <a:p>
            <a:pPr marL="514350" indent="-514350">
              <a:buFont typeface="+mj-lt"/>
              <a:buAutoNum type="arabicPeriod"/>
            </a:pPr>
            <a:r>
              <a:rPr lang="pt-PT" dirty="0"/>
              <a:t>Consentimento informado</a:t>
            </a:r>
          </a:p>
          <a:p>
            <a:pPr marL="514350" indent="-514350">
              <a:buFont typeface="+mj-lt"/>
              <a:buAutoNum type="arabicPeriod"/>
            </a:pPr>
            <a:r>
              <a:rPr lang="pt-PT" dirty="0"/>
              <a:t>Randomização</a:t>
            </a:r>
          </a:p>
          <a:p>
            <a:pPr marL="514350" indent="-514350">
              <a:buFont typeface="+mj-lt"/>
              <a:buAutoNum type="arabicPeriod"/>
            </a:pPr>
            <a:r>
              <a:rPr lang="pt-PT" dirty="0"/>
              <a:t>Seguimento</a:t>
            </a:r>
          </a:p>
          <a:p>
            <a:pPr marL="514350" indent="-514350">
              <a:buFont typeface="+mj-lt"/>
              <a:buAutoNum type="arabicPeriod"/>
            </a:pPr>
            <a:r>
              <a:rPr lang="pt-PT" dirty="0"/>
              <a:t>Relatórios de segurança</a:t>
            </a:r>
          </a:p>
          <a:p>
            <a:pPr marL="514350" indent="-514350">
              <a:buFont typeface="+mj-lt"/>
              <a:buAutoNum type="arabicPeriod"/>
            </a:pPr>
            <a:r>
              <a:rPr lang="pt-PT" dirty="0"/>
              <a:t>Desvios de protocolo</a:t>
            </a:r>
          </a:p>
          <a:p>
            <a:pPr marL="514350" indent="-514350">
              <a:buFont typeface="+mj-lt"/>
              <a:buAutoNum type="arabicPeriod"/>
            </a:pPr>
            <a:r>
              <a:rPr lang="pt-PT" dirty="0"/>
              <a:t>Arquivo do Local do Investigador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2</a:t>
            </a:fld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0630948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Rectangle 73"/>
          <p:cNvSpPr>
            <a:spLocks noChangeArrowheads="1"/>
          </p:cNvSpPr>
          <p:nvPr/>
        </p:nvSpPr>
        <p:spPr bwMode="auto">
          <a:xfrm>
            <a:off x="7768218" y="1713750"/>
            <a:ext cx="1260000" cy="72000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altLang="en-US" sz="1100" b="1" i="0" u="none" strike="noStrike" cap="none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Independente</a:t>
            </a:r>
            <a:r>
              <a:rPr lang="pt-PT" sz="1600" dirty="0"/>
              <a:t> </a:t>
            </a:r>
            <a:endParaRPr kumimoji="0" lang="pt-PT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PT" altLang="en-US" sz="1100" b="1" dirty="0">
                <a:solidFill>
                  <a:srgbClr val="000000"/>
                </a:solidFill>
                <a:latin typeface="Calibri" panose="020F0502020204030204" pitchFamily="34" charset="0"/>
              </a:rPr>
              <a:t>Comité de Monitorização dos Dados</a:t>
            </a:r>
            <a:r>
              <a:rPr lang="pt-PT" sz="1600" dirty="0"/>
              <a:t> </a:t>
            </a:r>
            <a:endParaRPr kumimoji="0" lang="pt-PT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4" name="Rectangle 73"/>
          <p:cNvSpPr>
            <a:spLocks noChangeArrowheads="1"/>
          </p:cNvSpPr>
          <p:nvPr/>
        </p:nvSpPr>
        <p:spPr bwMode="auto">
          <a:xfrm>
            <a:off x="3396408" y="1718994"/>
            <a:ext cx="1615299" cy="72000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/>
            <a:r>
              <a:rPr lang="pt-PT" altLang="en-US" sz="1100" b="1" dirty="0">
                <a:solidFill>
                  <a:srgbClr val="000000"/>
                </a:solidFill>
                <a:latin typeface="Calibri" panose="020F0502020204030204" pitchFamily="34" charset="0"/>
              </a:rPr>
              <a:t>Governança, Ética e Garantia da Investigação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altLang="en-US" sz="1100" b="1" i="0" u="none" strike="noStrike" cap="none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(Gabinete do Patrocinador)</a:t>
            </a:r>
            <a:endParaRPr kumimoji="0" lang="pt-PT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6" name="Rectangle 73"/>
          <p:cNvSpPr>
            <a:spLocks noChangeArrowheads="1"/>
          </p:cNvSpPr>
          <p:nvPr/>
        </p:nvSpPr>
        <p:spPr bwMode="auto">
          <a:xfrm>
            <a:off x="5638702" y="1713750"/>
            <a:ext cx="1260000" cy="72000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altLang="en-US" sz="1200" b="1" i="0" u="none" strike="noStrike" cap="none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Comité Diretor do Ensaio</a:t>
            </a:r>
            <a:endParaRPr kumimoji="0" lang="pt-PT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39" name="Straight Connector 138"/>
          <p:cNvCxnSpPr>
            <a:endCxn id="136" idx="2"/>
          </p:cNvCxnSpPr>
          <p:nvPr/>
        </p:nvCxnSpPr>
        <p:spPr>
          <a:xfrm flipV="1">
            <a:off x="6268702" y="2433750"/>
            <a:ext cx="0" cy="27824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1" name="Elbow Connector 150"/>
          <p:cNvCxnSpPr>
            <a:stCxn id="134" idx="2"/>
            <a:endCxn id="155" idx="1"/>
          </p:cNvCxnSpPr>
          <p:nvPr/>
        </p:nvCxnSpPr>
        <p:spPr>
          <a:xfrm rot="16200000" flipH="1">
            <a:off x="4219231" y="2390389"/>
            <a:ext cx="736380" cy="833590"/>
          </a:xfrm>
          <a:prstGeom prst="bentConnector2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5" name="Rectangle 73"/>
          <p:cNvSpPr>
            <a:spLocks noChangeArrowheads="1"/>
          </p:cNvSpPr>
          <p:nvPr/>
        </p:nvSpPr>
        <p:spPr bwMode="auto">
          <a:xfrm>
            <a:off x="5004216" y="2715673"/>
            <a:ext cx="2528971" cy="919401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altLang="en-US" sz="12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altLang="en-US" sz="1400" b="1" i="0" u="none" strike="noStrike" cap="none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Gabinete Central de Coordenação (GCC)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altLang="en-US" sz="1400" u="none" strike="noStrike" cap="none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Universidade de Oxford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61" name="Elbow Connector 160"/>
          <p:cNvCxnSpPr/>
          <p:nvPr/>
        </p:nvCxnSpPr>
        <p:spPr>
          <a:xfrm rot="10800000" flipV="1">
            <a:off x="7525697" y="2438993"/>
            <a:ext cx="872521" cy="736380"/>
          </a:xfrm>
          <a:prstGeom prst="bentConnector3">
            <a:avLst>
              <a:gd name="adj1" fmla="val -1330"/>
            </a:avLst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6" name="Straight Connector 165"/>
          <p:cNvCxnSpPr/>
          <p:nvPr/>
        </p:nvCxnSpPr>
        <p:spPr>
          <a:xfrm flipV="1">
            <a:off x="6268701" y="3635074"/>
            <a:ext cx="0" cy="27824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7" name="Straight Connector 166"/>
          <p:cNvCxnSpPr/>
          <p:nvPr/>
        </p:nvCxnSpPr>
        <p:spPr>
          <a:xfrm flipV="1">
            <a:off x="3457279" y="3913320"/>
            <a:ext cx="5442881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0" name="Straight Connector 169"/>
          <p:cNvCxnSpPr>
            <a:stCxn id="41" idx="0"/>
          </p:cNvCxnSpPr>
          <p:nvPr/>
        </p:nvCxnSpPr>
        <p:spPr>
          <a:xfrm flipV="1">
            <a:off x="3457279" y="3907155"/>
            <a:ext cx="0" cy="30714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3" name="Straight Connector 172"/>
          <p:cNvCxnSpPr/>
          <p:nvPr/>
        </p:nvCxnSpPr>
        <p:spPr>
          <a:xfrm flipV="1">
            <a:off x="5632482" y="3916680"/>
            <a:ext cx="0" cy="291395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4" name="Straight Connector 173"/>
          <p:cNvCxnSpPr>
            <a:stCxn id="178" idx="0"/>
          </p:cNvCxnSpPr>
          <p:nvPr/>
        </p:nvCxnSpPr>
        <p:spPr>
          <a:xfrm flipV="1">
            <a:off x="6993187" y="3918399"/>
            <a:ext cx="191" cy="29589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5" name="Straight Connector 174"/>
          <p:cNvCxnSpPr/>
          <p:nvPr/>
        </p:nvCxnSpPr>
        <p:spPr>
          <a:xfrm flipV="1">
            <a:off x="8296243" y="3913320"/>
            <a:ext cx="0" cy="290097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6" name="Rectangle 73"/>
          <p:cNvSpPr>
            <a:spLocks noChangeArrowheads="1"/>
          </p:cNvSpPr>
          <p:nvPr/>
        </p:nvSpPr>
        <p:spPr bwMode="auto">
          <a:xfrm>
            <a:off x="237021" y="1713750"/>
            <a:ext cx="1549268" cy="720000"/>
          </a:xfrm>
          <a:prstGeom prst="roundRect">
            <a:avLst/>
          </a:prstGeom>
          <a:solidFill>
            <a:schemeClr val="bg1">
              <a:lumMod val="65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altLang="en-US" sz="1200" b="1" i="0" u="none" strike="noStrike" cap="none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Fornecedor de ME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altLang="en-US" sz="1200" b="1" i="0" u="none" strike="noStrike" cap="none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(para ME não</a:t>
            </a:r>
            <a:r>
              <a:rPr lang="pt-PT"/>
              <a:t>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altLang="en-US" sz="1200" b="1" u="none" strike="noStrike" cap="none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fornecidos pelo CCL)</a:t>
            </a:r>
          </a:p>
        </p:txBody>
      </p:sp>
      <p:sp>
        <p:nvSpPr>
          <p:cNvPr id="177" name="Rectangle 73"/>
          <p:cNvSpPr>
            <a:spLocks noChangeArrowheads="1"/>
          </p:cNvSpPr>
          <p:nvPr/>
        </p:nvSpPr>
        <p:spPr bwMode="auto">
          <a:xfrm>
            <a:off x="5092482" y="4208341"/>
            <a:ext cx="1080000" cy="7200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altLang="en-US" sz="1400" b="1" i="0" u="none" strike="noStrike" cap="none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CCR</a:t>
            </a:r>
            <a:endParaRPr kumimoji="0" lang="pt-PT" altLang="en-US" sz="1200" b="1" i="0" u="none" strike="noStrike" cap="none" normalizeH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178" name="Rectangle 73"/>
          <p:cNvSpPr>
            <a:spLocks noChangeArrowheads="1"/>
          </p:cNvSpPr>
          <p:nvPr/>
        </p:nvSpPr>
        <p:spPr bwMode="auto">
          <a:xfrm>
            <a:off x="6453187" y="4214295"/>
            <a:ext cx="1080000" cy="7200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altLang="en-US" sz="1400" b="1" i="0" u="none" strike="noStrike" cap="none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CCR</a:t>
            </a:r>
            <a:endParaRPr kumimoji="0" lang="pt-PT" altLang="en-US" sz="1200" b="1" i="0" u="none" strike="noStrike" cap="none" normalizeH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179" name="Rectangle 73"/>
          <p:cNvSpPr>
            <a:spLocks noChangeArrowheads="1"/>
          </p:cNvSpPr>
          <p:nvPr/>
        </p:nvSpPr>
        <p:spPr bwMode="auto">
          <a:xfrm>
            <a:off x="7756243" y="4203417"/>
            <a:ext cx="1080000" cy="7200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altLang="en-US" sz="1400" b="1" i="0" u="none" strike="noStrike" cap="none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CCR</a:t>
            </a:r>
            <a:endParaRPr kumimoji="0" lang="pt-PT" altLang="en-US" sz="1200" b="1" i="0" u="none" strike="noStrike" cap="none" normalizeH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  <p:cxnSp>
        <p:nvCxnSpPr>
          <p:cNvPr id="181" name="Straight Connector 180"/>
          <p:cNvCxnSpPr/>
          <p:nvPr/>
        </p:nvCxnSpPr>
        <p:spPr>
          <a:xfrm flipV="1">
            <a:off x="3463290" y="4931591"/>
            <a:ext cx="0" cy="27824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2" name="Straight Connector 181"/>
          <p:cNvCxnSpPr/>
          <p:nvPr/>
        </p:nvCxnSpPr>
        <p:spPr>
          <a:xfrm>
            <a:off x="2813685" y="5213985"/>
            <a:ext cx="7580460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3" name="Straight Connector 182"/>
          <p:cNvCxnSpPr/>
          <p:nvPr/>
        </p:nvCxnSpPr>
        <p:spPr>
          <a:xfrm flipH="1" flipV="1">
            <a:off x="2813685" y="5209837"/>
            <a:ext cx="3302" cy="294755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4" name="Straight Connector 183"/>
          <p:cNvCxnSpPr>
            <a:stCxn id="189" idx="0"/>
          </p:cNvCxnSpPr>
          <p:nvPr/>
        </p:nvCxnSpPr>
        <p:spPr>
          <a:xfrm flipH="1" flipV="1">
            <a:off x="4798695" y="5219783"/>
            <a:ext cx="0" cy="291753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5" name="Straight Connector 184"/>
          <p:cNvCxnSpPr>
            <a:stCxn id="190" idx="0"/>
          </p:cNvCxnSpPr>
          <p:nvPr/>
        </p:nvCxnSpPr>
        <p:spPr>
          <a:xfrm flipV="1">
            <a:off x="6064265" y="5213906"/>
            <a:ext cx="0" cy="290355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6" name="Straight Connector 185"/>
          <p:cNvCxnSpPr/>
          <p:nvPr/>
        </p:nvCxnSpPr>
        <p:spPr>
          <a:xfrm flipV="1">
            <a:off x="7328941" y="5219783"/>
            <a:ext cx="0" cy="271082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8" name="Rectangle 73"/>
          <p:cNvSpPr>
            <a:spLocks noChangeArrowheads="1"/>
          </p:cNvSpPr>
          <p:nvPr/>
        </p:nvSpPr>
        <p:spPr bwMode="auto">
          <a:xfrm>
            <a:off x="1563207" y="5504261"/>
            <a:ext cx="2520000" cy="54000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altLang="en-US" sz="1400" b="1" u="none" strike="noStrike" cap="none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Centro Local Clínico (CCL, </a:t>
            </a:r>
            <a:r>
              <a:rPr lang="pt-PT" altLang="en-US" sz="1400" b="1" dirty="0">
                <a:solidFill>
                  <a:srgbClr val="000000"/>
                </a:solidFill>
                <a:latin typeface="Calibri" panose="020F0502020204030204" pitchFamily="34" charset="0"/>
              </a:rPr>
              <a:t>"l</a:t>
            </a:r>
            <a:r>
              <a:rPr kumimoji="0" lang="pt-PT" altLang="en-US" sz="1400" b="1" u="none" strike="noStrike" cap="none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ocal")</a:t>
            </a:r>
          </a:p>
        </p:txBody>
      </p:sp>
      <p:sp>
        <p:nvSpPr>
          <p:cNvPr id="189" name="Rectangle 73"/>
          <p:cNvSpPr>
            <a:spLocks noChangeArrowheads="1"/>
          </p:cNvSpPr>
          <p:nvPr/>
        </p:nvSpPr>
        <p:spPr bwMode="auto">
          <a:xfrm>
            <a:off x="4260626" y="5511536"/>
            <a:ext cx="1080000" cy="54000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altLang="en-US" sz="1400" b="1" i="0" u="none" strike="noStrike" cap="none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CCL</a:t>
            </a:r>
            <a:endParaRPr kumimoji="0" lang="pt-PT" altLang="en-US" sz="1200" b="1" i="0" u="none" strike="noStrike" cap="none" normalizeH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190" name="Rectangle 73"/>
          <p:cNvSpPr>
            <a:spLocks noChangeArrowheads="1"/>
          </p:cNvSpPr>
          <p:nvPr/>
        </p:nvSpPr>
        <p:spPr bwMode="auto">
          <a:xfrm>
            <a:off x="5524265" y="5504261"/>
            <a:ext cx="1080000" cy="54000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altLang="en-US" sz="1400" b="1" i="0" u="none" strike="noStrike" cap="none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CCL</a:t>
            </a:r>
            <a:endParaRPr kumimoji="0" lang="pt-PT" altLang="en-US" sz="1200" b="1" i="0" u="none" strike="noStrike" cap="none" normalizeH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191" name="Rectangle 73"/>
          <p:cNvSpPr>
            <a:spLocks noChangeArrowheads="1"/>
          </p:cNvSpPr>
          <p:nvPr/>
        </p:nvSpPr>
        <p:spPr bwMode="auto">
          <a:xfrm>
            <a:off x="6788941" y="5492770"/>
            <a:ext cx="1080000" cy="54000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altLang="en-US" sz="1400" b="1" i="0" u="none" strike="noStrike" cap="none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CCL</a:t>
            </a:r>
            <a:endParaRPr kumimoji="0" lang="pt-PT" altLang="en-US" sz="1200" b="1" i="0" u="none" strike="noStrike" cap="none" normalizeH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192" name="Rectangle 73"/>
          <p:cNvSpPr>
            <a:spLocks noChangeArrowheads="1"/>
          </p:cNvSpPr>
          <p:nvPr/>
        </p:nvSpPr>
        <p:spPr bwMode="auto">
          <a:xfrm>
            <a:off x="8051543" y="5486550"/>
            <a:ext cx="1080000" cy="54000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altLang="en-US" sz="1400" b="1" i="0" u="none" strike="noStrike" cap="none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CCL</a:t>
            </a:r>
            <a:endParaRPr kumimoji="0" lang="pt-PT" altLang="en-US" sz="1400" b="1" i="0" u="none" strike="noStrike" cap="none" normalizeH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193" name="Rectangle 73"/>
          <p:cNvSpPr>
            <a:spLocks noChangeArrowheads="1"/>
          </p:cNvSpPr>
          <p:nvPr/>
        </p:nvSpPr>
        <p:spPr bwMode="auto">
          <a:xfrm>
            <a:off x="9314145" y="5486550"/>
            <a:ext cx="1080000" cy="54000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altLang="en-US" sz="1400" b="1" i="0" u="none" strike="noStrike" cap="none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CCL</a:t>
            </a:r>
            <a:endParaRPr kumimoji="0" lang="pt-PT" altLang="en-US" sz="1200" b="1" i="0" u="none" strike="noStrike" cap="none" normalizeH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  <p:cxnSp>
        <p:nvCxnSpPr>
          <p:cNvPr id="197" name="Straight Connector 196"/>
          <p:cNvCxnSpPr>
            <a:stCxn id="193" idx="0"/>
          </p:cNvCxnSpPr>
          <p:nvPr/>
        </p:nvCxnSpPr>
        <p:spPr>
          <a:xfrm flipH="1" flipV="1">
            <a:off x="9852660" y="5213985"/>
            <a:ext cx="1485" cy="272565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8" name="Straight Connector 197"/>
          <p:cNvCxnSpPr>
            <a:endCxn id="192" idx="0"/>
          </p:cNvCxnSpPr>
          <p:nvPr/>
        </p:nvCxnSpPr>
        <p:spPr>
          <a:xfrm flipH="1">
            <a:off x="8591543" y="5209837"/>
            <a:ext cx="0" cy="276713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1" name="Rectangle 73"/>
          <p:cNvSpPr>
            <a:spLocks noChangeArrowheads="1"/>
          </p:cNvSpPr>
          <p:nvPr/>
        </p:nvSpPr>
        <p:spPr bwMode="auto">
          <a:xfrm>
            <a:off x="2197279" y="4214295"/>
            <a:ext cx="2520000" cy="7200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altLang="en-US" sz="1400" b="1" i="0" u="none" strike="noStrike" cap="none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Centro de Coordenação Regional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altLang="en-US" sz="1400" b="1" u="none" strike="noStrike" cap="none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(CCR, um por região)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PT"/>
              <a:t> </a:t>
            </a:r>
            <a:r>
              <a:rPr lang="pt-PT" altLang="en-US" sz="1600" b="1" dirty="0">
                <a:latin typeface="Calibri" panose="020F0502020204030204" pitchFamily="34" charset="0"/>
              </a:rPr>
              <a:t>CCR da UE = Ecraid</a:t>
            </a:r>
            <a:endParaRPr kumimoji="0" lang="pt-PT" altLang="en-US" sz="1600" b="1" i="0" strike="noStrike" cap="none" normalizeH="0" dirty="0">
              <a:ln>
                <a:noFill/>
              </a:ln>
              <a:effectLst/>
              <a:latin typeface="Calibri" panose="020F0502020204030204" pitchFamily="34" charset="0"/>
            </a:endParaRPr>
          </a:p>
        </p:txBody>
      </p:sp>
      <p:cxnSp>
        <p:nvCxnSpPr>
          <p:cNvPr id="42" name="Elbow Connector 41"/>
          <p:cNvCxnSpPr>
            <a:endCxn id="188" idx="1"/>
          </p:cNvCxnSpPr>
          <p:nvPr/>
        </p:nvCxnSpPr>
        <p:spPr>
          <a:xfrm rot="16200000" flipH="1">
            <a:off x="-412303" y="3798751"/>
            <a:ext cx="3340512" cy="610507"/>
          </a:xfrm>
          <a:prstGeom prst="bentConnector2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flipV="1">
            <a:off x="5645784" y="4931590"/>
            <a:ext cx="0" cy="18000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7033737" y="4931589"/>
            <a:ext cx="0" cy="18000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V="1">
            <a:off x="8306584" y="4923416"/>
            <a:ext cx="0" cy="18000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H="1">
            <a:off x="8895080" y="3913200"/>
            <a:ext cx="375920" cy="1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H="1">
            <a:off x="10377364" y="5212800"/>
            <a:ext cx="375920" cy="1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4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10515600" cy="1325563"/>
          </a:xfrm>
        </p:spPr>
        <p:txBody>
          <a:bodyPr/>
          <a:lstStyle/>
          <a:p>
            <a:r>
              <a:rPr lang="pt-PT"/>
              <a:t>Estrutura do ensaio RECOVERY</a:t>
            </a:r>
          </a:p>
        </p:txBody>
      </p:sp>
    </p:spTree>
    <p:extLst>
      <p:ext uri="{BB962C8B-B14F-4D97-AF65-F5344CB8AC3E}">
        <p14:creationId xmlns:p14="http://schemas.microsoft.com/office/powerpoint/2010/main" val="32950615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8185879" cy="1325563"/>
          </a:xfrm>
        </p:spPr>
        <p:txBody>
          <a:bodyPr/>
          <a:lstStyle/>
          <a:p>
            <a:r>
              <a:rPr lang="pt-PT" dirty="0"/>
              <a:t>Função do IP do Centro Clínico Local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PT"/>
              <a:t>Precisa de ser qualificado no que respeita à educação, formação e experiência para assumir a responsabilidade pela condução adequada do ensaio</a:t>
            </a:r>
          </a:p>
          <a:p>
            <a:endParaRPr lang="pt-PT" dirty="0"/>
          </a:p>
          <a:p>
            <a:r>
              <a:rPr lang="pt-PT"/>
              <a:t>É responsável pela realização do ensaio em conformidade com o protocolo no seu local, incluindo a supervisão de outros membros da equipa do ensaio</a:t>
            </a:r>
          </a:p>
          <a:p>
            <a:endParaRPr lang="pt-PT" dirty="0"/>
          </a:p>
          <a:p>
            <a:r>
              <a:rPr lang="pt-PT"/>
              <a:t>Deve estar ciente e cumprir as boas práticas clínicas e os regulamentos aplicáveis (na UE: </a:t>
            </a:r>
            <a:r>
              <a:rPr lang="pt-PT" dirty="0">
                <a:hlinkClick r:id="rId2"/>
              </a:rPr>
              <a:t>Regulamento relativo aos ensaios clínicos (Regulamento (UE) N.º 536/2014</a:t>
            </a:r>
            <a:r>
              <a:rPr lang="pt-PT"/>
              <a:t>)</a:t>
            </a:r>
          </a:p>
          <a:p>
            <a:endParaRPr lang="pt-PT" dirty="0"/>
          </a:p>
          <a:p>
            <a:r>
              <a:rPr lang="pt-PT"/>
              <a:t>Conforme especificado no protocolo, o RECOVERY está a ser realizado de acordo com os princípios das BPC do ICH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4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792593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Princípios das BPC do ICH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70784"/>
            <a:ext cx="12131458" cy="5430217"/>
          </a:xfrm>
        </p:spPr>
        <p:txBody>
          <a:bodyPr>
            <a:noAutofit/>
          </a:bodyPr>
          <a:lstStyle/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pt-PT" sz="1400" dirty="0"/>
              <a:t>Os ensaios clínicos devem ser conduzidos de acordo com os princípios éticos que têm a sua origem na Declaração de Helsínquia e que são coerentes com as BPC e o(s) requisito(s) regulamentar(es) aplicável(eis).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pt-PT" sz="1400" dirty="0"/>
              <a:t>Antes do início de um ensaio, os riscos e inconvenientes previsíveis devem ser ponderados em relação ao benefício esperado para cada sujeito do ensaio e para a sociedade. O ensaio só deve ser iniciado e continuado se os benefícios esperados justificarem os riscos.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pt-PT" sz="1400" dirty="0"/>
              <a:t>Os direitos, a segurança e o bem-estar dos sujeitos do ensaio são as considerações mais importantes e devem prevalecer sobre os interesses da ciência e da sociedade.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pt-PT" sz="1400" dirty="0"/>
              <a:t>A informação não clínica e clínica disponível sobre um medicamento experimental deve ser adequada para apoiar o ensaio clínico proposto.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pt-PT" sz="1400" dirty="0"/>
              <a:t>Os ensaios clínicos devem ser cientificamente sólidos e descritos num protocolo claro e pormenorizado.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pt-PT" sz="1400" dirty="0"/>
              <a:t>Um ensaio deve ser conduzido em conformidade com o protocolo que recebeu aprovação/parecer favorável prévio do comité de revisão institucional (CRI)/comité de ética independente (CEI).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pt-PT" sz="1400" dirty="0"/>
              <a:t>Os cuidados médicos prestados e as decisões médicas tomadas em nome dos sujeitos devem ser sempre da responsabilidade de um médico qualificado ou, quando apropriado, de um dentista qualificado.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pt-PT" sz="1400" dirty="0"/>
              <a:t>Cada indivíduo envolvido na realização de um ensaio deve estar qualificado no que respeita à educação, formação e experiência para desempenhar a(s) respetiva(s) tarefa(s).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pt-PT" sz="1400" dirty="0"/>
              <a:t>Antes da participação em ensaios clínicos, deve ser obtido o consentimento livre e esclarecido de todos os sujeitos do ensaio.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pt-PT" sz="1400" dirty="0"/>
              <a:t>Todas as informações dos ensaios clínicos devem ser registadas, tratadas e armazenadas de forma a permitir a sua notificação, interpretação e verificação exatas. Este princípio aplica-se a todos os registos referidos na presente orientação, independentemente do tipo de suporte utilizado.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pt-PT" sz="1400" dirty="0"/>
              <a:t>A confidencialidade dos registos suscetíveis de identificar sujeitos do ensaio deve ser protegida, respeitando as regras de privacidade e confidencialidade em conformidade com o(s) requisito(s) regulamentar(es) aplicável(eis).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pt-PT" sz="1400" dirty="0"/>
              <a:t>Os medicamentos experimentais devem ser fabricados, manuseados e armazenados de acordo com as boas práticas de fabrico (BPF) aplicáveis. Devem ser utilizados em conformidade com o protocolo aprovado. 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pt-PT" sz="1400" dirty="0"/>
              <a:t>Devem ser implementados sistemas com procedimentos que garantam a qualidade de todos os aspetos do ensaio. Os aspetos do ensaio que são essenciais para garantir a proteção dos sujeitos humanos e a fiabilidade dos resultados do ensaio devem ser o foco de tais sistemas.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5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182097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Formação e delegação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PT" dirty="0"/>
              <a:t>É necessário que o IP esteja formado em aspetos relevantes das BPC</a:t>
            </a:r>
          </a:p>
          <a:p>
            <a:endParaRPr lang="pt-PT" dirty="0"/>
          </a:p>
          <a:p>
            <a:r>
              <a:rPr lang="pt-PT" dirty="0"/>
              <a:t>Além desta formação de IP, os IP são obrigados a completar a formação sobre os seguintes tópicos:</a:t>
            </a:r>
          </a:p>
          <a:p>
            <a:pPr lvl="1"/>
            <a:r>
              <a:rPr lang="pt-PT" dirty="0"/>
              <a:t>Contexto e fundamentação do ensaio</a:t>
            </a:r>
          </a:p>
          <a:p>
            <a:pPr lvl="1"/>
            <a:r>
              <a:rPr lang="pt-PT" dirty="0"/>
              <a:t>Obtenção do consentimento informado</a:t>
            </a:r>
          </a:p>
          <a:p>
            <a:pPr lvl="1"/>
            <a:r>
              <a:rPr lang="pt-PT" dirty="0"/>
              <a:t>Randomização</a:t>
            </a:r>
          </a:p>
          <a:p>
            <a:pPr lvl="1"/>
            <a:r>
              <a:rPr lang="pt-PT" dirty="0"/>
              <a:t>Módulos de formação específicos da ME (na UE: Tratamento da Gripe e Tratamento da PAC)</a:t>
            </a:r>
          </a:p>
          <a:p>
            <a:pPr lvl="1"/>
            <a:endParaRPr lang="pt-PT" dirty="0"/>
          </a:p>
          <a:p>
            <a:r>
              <a:rPr lang="pt-PT" dirty="0"/>
              <a:t>Embora o IP seja </a:t>
            </a:r>
            <a:r>
              <a:rPr lang="pt-PT" u="sng" dirty="0"/>
              <a:t>responsável por</a:t>
            </a:r>
            <a:r>
              <a:rPr lang="pt-PT" dirty="0"/>
              <a:t> todas as atividades relacionadas com o ensaio no seu local, não tem de realizar todas essas atividades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6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454617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Registos de formação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491" y="1571638"/>
            <a:ext cx="5315110" cy="3253900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pt-PT" sz="2400" dirty="0"/>
              <a:t>Os módulos de formação podem ser ministrados numa Visita de Iniciação ao Local ou visualizando materiais de formação no local do ensaio</a:t>
            </a:r>
          </a:p>
          <a:p>
            <a:r>
              <a:rPr lang="pt-PT" sz="2400" dirty="0"/>
              <a:t>Se a equipa participar numa VIL, o seu registo de formação será atualizado pela equipa do ensaio</a:t>
            </a:r>
          </a:p>
          <a:p>
            <a:r>
              <a:rPr lang="pt-PT" sz="2400" dirty="0"/>
              <a:t>Se o pessoal completar a formação online, deve documentá-la preenchendo o formulário de confirmação de formação relevante no site</a:t>
            </a:r>
            <a:endParaRPr lang="pt-PT" sz="2400" dirty="0">
              <a:ea typeface="Calibri"/>
              <a:cs typeface="Calibri"/>
            </a:endParaRPr>
          </a:p>
          <a:p>
            <a:endParaRPr lang="pt-PT" sz="2400" dirty="0"/>
          </a:p>
          <a:p>
            <a:endParaRPr lang="pt-PT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7</a:t>
            </a:fld>
            <a:endParaRPr lang="pt-PT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1241" y="1596885"/>
            <a:ext cx="5775960" cy="3228653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628491" y="4825538"/>
            <a:ext cx="11093817" cy="21631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PT" sz="2400" dirty="0"/>
              <a:t>Um registo da formação é enviado por e-mail para o membro da equipa e o seu IP</a:t>
            </a:r>
          </a:p>
          <a:p>
            <a:r>
              <a:rPr lang="pt-PT" sz="2400" dirty="0"/>
              <a:t>Isso também é registado no sistema de administração do ensaio, que é utilizado pela equipa da Ecraid para criar um registo de formação para cada local</a:t>
            </a:r>
          </a:p>
          <a:p>
            <a:r>
              <a:rPr lang="pt-PT" sz="2400" dirty="0"/>
              <a:t>Os registos de formação serão enviados aos IP periodicamente e também podem ser enviados mediante solicitação </a:t>
            </a:r>
          </a:p>
          <a:p>
            <a:endParaRPr lang="pt-PT" sz="2400" dirty="0"/>
          </a:p>
          <a:p>
            <a:endParaRPr lang="pt-PT" sz="2400" dirty="0"/>
          </a:p>
        </p:txBody>
      </p:sp>
    </p:spTree>
    <p:extLst>
      <p:ext uri="{BB962C8B-B14F-4D97-AF65-F5344CB8AC3E}">
        <p14:creationId xmlns:p14="http://schemas.microsoft.com/office/powerpoint/2010/main" val="4015006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Registo de delegação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201" y="1596885"/>
            <a:ext cx="11533311" cy="4580078"/>
          </a:xfrm>
        </p:spPr>
        <p:txBody>
          <a:bodyPr>
            <a:normAutofit/>
          </a:bodyPr>
          <a:lstStyle/>
          <a:p>
            <a:r>
              <a:rPr lang="pt-PT" sz="2400" dirty="0"/>
              <a:t>O IP é responsável por garantir que os membros da sua equipa de investigação completaram formação relevante para a sua função</a:t>
            </a:r>
          </a:p>
          <a:p>
            <a:r>
              <a:rPr lang="pt-PT" sz="2400" dirty="0"/>
              <a:t>As funções delegadas devem ser registadas no registo de delegação de funções, conservado no Arquivo do Local de Investigação</a:t>
            </a:r>
          </a:p>
          <a:p>
            <a:r>
              <a:rPr lang="pt-PT" sz="2400" dirty="0"/>
              <a:t>São definidas 6 funções, cada uma com módulos de formação específicos exigidos:</a:t>
            </a:r>
          </a:p>
          <a:p>
            <a:endParaRPr lang="pt-PT" dirty="0"/>
          </a:p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8</a:t>
            </a:fld>
            <a:endParaRPr lang="pt-PT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57001"/>
              </p:ext>
            </p:extLst>
          </p:nvPr>
        </p:nvGraphicFramePr>
        <p:xfrm>
          <a:off x="310210" y="3729252"/>
          <a:ext cx="11565879" cy="3108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55293">
                  <a:extLst>
                    <a:ext uri="{9D8B030D-6E8A-4147-A177-3AD203B41FA5}">
                      <a16:colId xmlns:a16="http://schemas.microsoft.com/office/drawing/2014/main" val="2439025495"/>
                    </a:ext>
                  </a:extLst>
                </a:gridCol>
                <a:gridCol w="4176796">
                  <a:extLst>
                    <a:ext uri="{9D8B030D-6E8A-4147-A177-3AD203B41FA5}">
                      <a16:colId xmlns:a16="http://schemas.microsoft.com/office/drawing/2014/main" val="2483301948"/>
                    </a:ext>
                  </a:extLst>
                </a:gridCol>
                <a:gridCol w="3533790">
                  <a:extLst>
                    <a:ext uri="{9D8B030D-6E8A-4147-A177-3AD203B41FA5}">
                      <a16:colId xmlns:a16="http://schemas.microsoft.com/office/drawing/2014/main" val="2446217726"/>
                    </a:ext>
                  </a:extLst>
                </a:gridCol>
              </a:tblGrid>
              <a:tr h="3092450">
                <a:tc>
                  <a:txBody>
                    <a:bodyPr/>
                    <a:lstStyle/>
                    <a:p>
                      <a:r>
                        <a:rPr lang="pt-PT" sz="1800" u="sng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Elegibilidade</a:t>
                      </a:r>
                      <a:r>
                        <a:rPr lang="pt-PT" sz="18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- avaliar a elegibilidade do paciente para o ensaio (em discussão com o médico do paciente)</a:t>
                      </a:r>
                    </a:p>
                    <a:p>
                      <a:pPr lvl="0"/>
                      <a:r>
                        <a:rPr lang="pt-PT" sz="18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1) </a:t>
                      </a: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Elegibilidade para comparações de gripe </a:t>
                      </a:r>
                      <a:r>
                        <a:rPr lang="pt-PT" sz="18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requer formação em </a:t>
                      </a:r>
                      <a:r>
                        <a:rPr lang="pt-PT" sz="1800" i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Tratamento da gripe</a:t>
                      </a:r>
                    </a:p>
                    <a:p>
                      <a:r>
                        <a:rPr lang="pt-PT" sz="18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2) </a:t>
                      </a: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Elegibilidade para a comparação da PAC </a:t>
                      </a:r>
                      <a:r>
                        <a:rPr lang="pt-PT" sz="18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requer formação em </a:t>
                      </a:r>
                      <a:r>
                        <a:rPr lang="pt-PT" sz="1800" i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Tratamento da PAC</a:t>
                      </a:r>
                      <a:endParaRPr lang="pt-PT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1800" u="sng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Consentimento</a:t>
                      </a:r>
                      <a:r>
                        <a:rPr lang="pt-PT" sz="18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– Explicar o ensaio, responder a perguntas e preencher o formulário de consentimento informado com o participante ou o seu representante</a:t>
                      </a:r>
                    </a:p>
                    <a:p>
                      <a:pPr lvl="0"/>
                      <a:r>
                        <a:rPr lang="pt-PT" sz="18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3) </a:t>
                      </a: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Consentimento para comparações de gripe </a:t>
                      </a:r>
                      <a:r>
                        <a:rPr lang="pt-PT" sz="18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requer formação em </a:t>
                      </a:r>
                      <a:r>
                        <a:rPr lang="pt-PT" sz="1800" i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Contexto, Consentimento e Tratamento da Gripe</a:t>
                      </a:r>
                      <a:r>
                        <a:rPr lang="pt-PT" sz="18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  <a:p>
                      <a:r>
                        <a:rPr lang="pt-PT" sz="18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4) </a:t>
                      </a: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Consentimento para a comparação</a:t>
                      </a:r>
                      <a:r>
                        <a:rPr lang="pt-PT" sz="18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da Comparação da PAC requer formação em </a:t>
                      </a:r>
                      <a:r>
                        <a:rPr lang="pt-PT" sz="1800" i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Contexto</a:t>
                      </a:r>
                      <a:r>
                        <a:rPr lang="pt-PT" sz="18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, </a:t>
                      </a:r>
                      <a:r>
                        <a:rPr lang="pt-PT" sz="1800" i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Consentimento</a:t>
                      </a:r>
                      <a:r>
                        <a:rPr sz="1600"/>
                        <a:t> </a:t>
                      </a:r>
                      <a:r>
                        <a:rPr lang="pt-PT" sz="1800" i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 Tratamento da PAC</a:t>
                      </a:r>
                      <a:r>
                        <a:rPr lang="pt-PT" sz="18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endParaRPr lang="pt-PT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pt-PT" sz="1800" u="sng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</a:t>
                      </a: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) Randomização</a:t>
                      </a:r>
                      <a:r>
                        <a:rPr sz="1600" dirty="0"/>
                        <a:t> </a:t>
                      </a:r>
                      <a:r>
                        <a:rPr lang="pt-PT" sz="18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 Introduzir os dados do participante no sistema de randomização e randomizar o participante. Requer formação em </a:t>
                      </a:r>
                      <a:r>
                        <a:rPr lang="pt-PT" sz="1800" i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Randomização</a:t>
                      </a:r>
                    </a:p>
                    <a:p>
                      <a:r>
                        <a:rPr lang="pt-PT" sz="1800" u="sng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6) </a:t>
                      </a:r>
                      <a:r>
                        <a:rPr lang="pt-PT" sz="18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Acompanhamento</a:t>
                      </a:r>
                      <a:r>
                        <a:rPr lang="pt-PT" sz="18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– Preencha os formulários de acompanhamento eCRF e formulários de eventos adversos. Requer a formação em </a:t>
                      </a:r>
                      <a:r>
                        <a:rPr lang="pt-PT" sz="1800" i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Acompanhamento</a:t>
                      </a:r>
                      <a:endParaRPr lang="pt-PT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3739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83227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Registo de delegação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9</a:t>
            </a:fld>
            <a:endParaRPr lang="pt-PT"/>
          </a:p>
        </p:txBody>
      </p:sp>
      <p:sp>
        <p:nvSpPr>
          <p:cNvPr id="3" name="TextBox 2"/>
          <p:cNvSpPr txBox="1"/>
          <p:nvPr/>
        </p:nvSpPr>
        <p:spPr>
          <a:xfrm>
            <a:off x="8342334" y="1572016"/>
            <a:ext cx="3594969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/>
              <a:t>O pessoal deve ser adicionado ao registo de delegação antes de desempenhar as funções relevantes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PT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/>
              <a:t>Uma cópia deve ser partilhada com a Ecraid antes da ativação do local, e o registo será revisto nas visitas de monitorização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PT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/>
              <a:t>Após o início do local, a Ecraid não precisa de ser informada de alterações no registo ou receber versões atualizadas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42FF996-C3FE-DE32-5AB3-09FDCA6D9C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697" y="1219686"/>
            <a:ext cx="7936402" cy="53859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670717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GUID" val="a8c1d937-a8d7-405e-9343-2035c5dc78d7"/>
</p:tagLst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E315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16FEED5D5053469AFB61F4CDE271DB" ma:contentTypeVersion="18" ma:contentTypeDescription="Create a new document." ma:contentTypeScope="" ma:versionID="3abab5b2bfc8b550b6a7c0fb3096d50d">
  <xsd:schema xmlns:xsd="http://www.w3.org/2001/XMLSchema" xmlns:xs="http://www.w3.org/2001/XMLSchema" xmlns:p="http://schemas.microsoft.com/office/2006/metadata/properties" xmlns:ns2="137f62fc-0309-469d-96f8-244e1f51aa13" xmlns:ns3="aca37e2d-a12b-47b7-9c3c-40d22df3b50a" targetNamespace="http://schemas.microsoft.com/office/2006/metadata/properties" ma:root="true" ma:fieldsID="2a0fc1677ac5988bc095db029d83c96f" ns2:_="" ns3:_="">
    <xsd:import namespace="137f62fc-0309-469d-96f8-244e1f51aa13"/>
    <xsd:import namespace="aca37e2d-a12b-47b7-9c3c-40d22df3b50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7f62fc-0309-469d-96f8-244e1f51aa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eeb44a9-b924-44d0-8ed9-f8b504a4bac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a37e2d-a12b-47b7-9c3c-40d22df3b50a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bf63c6bd-ffe2-4ed4-86e9-cbc11843f189}" ma:internalName="TaxCatchAll" ma:showField="CatchAllData" ma:web="aca37e2d-a12b-47b7-9c3c-40d22df3b50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ca37e2d-a12b-47b7-9c3c-40d22df3b50a" xsi:nil="true"/>
    <lcf76f155ced4ddcb4097134ff3c332f xmlns="137f62fc-0309-469d-96f8-244e1f51aa13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7E131E7-E493-4984-9317-1A8DC08FFF9C}"/>
</file>

<file path=customXml/itemProps2.xml><?xml version="1.0" encoding="utf-8"?>
<ds:datastoreItem xmlns:ds="http://schemas.openxmlformats.org/officeDocument/2006/customXml" ds:itemID="{3E5D9499-0AD5-4890-8D95-3A4AE7D1767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8E8C06E-0423-4EC0-9BC7-4ACD2ED20B20}">
  <ds:schemaRefs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8c2ad8f4-5414-4cfe-b16c-4e06a8f6e355"/>
    <ds:schemaRef ds:uri="http://schemas.microsoft.com/office/2006/documentManagement/types"/>
    <ds:schemaRef ds:uri="http://purl.org/dc/dcmitype/"/>
    <ds:schemaRef ds:uri="http://purl.org/dc/terms/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18427</TotalTime>
  <Words>2025</Words>
  <Application>Microsoft Office PowerPoint</Application>
  <PresentationFormat>Widescreen</PresentationFormat>
  <Paragraphs>177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Calibri</vt:lpstr>
      <vt:lpstr>Office Theme</vt:lpstr>
      <vt:lpstr>O ensaio RECOVERY</vt:lpstr>
      <vt:lpstr>Tópicos</vt:lpstr>
      <vt:lpstr>Estrutura do ensaio RECOVERY</vt:lpstr>
      <vt:lpstr>Função do IP do Centro Clínico Local</vt:lpstr>
      <vt:lpstr>Princípios das BPC do ICH</vt:lpstr>
      <vt:lpstr>Formação e delegação</vt:lpstr>
      <vt:lpstr>Registos de formação</vt:lpstr>
      <vt:lpstr>Registo de delegação</vt:lpstr>
      <vt:lpstr>Registo de delegação</vt:lpstr>
      <vt:lpstr>Identificação e convite</vt:lpstr>
      <vt:lpstr>Consentimento informado</vt:lpstr>
      <vt:lpstr>Randomização</vt:lpstr>
      <vt:lpstr>Acompanhamento</vt:lpstr>
      <vt:lpstr>Relatórios de segurança</vt:lpstr>
      <vt:lpstr>Relatórios de segurança</vt:lpstr>
      <vt:lpstr>Relatórios de segurança</vt:lpstr>
      <vt:lpstr>Desvios de protocolo</vt:lpstr>
      <vt:lpstr>Arquivo do Local do Investigador</vt:lpstr>
      <vt:lpstr>Obrigado!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Randomised Evaluation of COVID-19 Therapies: the RECOVERY trial</dc:title>
  <dc:creator>Richard Haynes</dc:creator>
  <cp:lastModifiedBy>Barbosa Sousa Gouveia, S.I. (Sofia)</cp:lastModifiedBy>
  <cp:revision>387</cp:revision>
  <cp:lastPrinted>2020-03-18T19:42:16Z</cp:lastPrinted>
  <dcterms:created xsi:type="dcterms:W3CDTF">2020-03-14T13:47:38Z</dcterms:created>
  <dcterms:modified xsi:type="dcterms:W3CDTF">2024-12-12T10:17:15Z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0x0101006916FEED5D5053469AFB61F4CDE271DB</vt:lpwstr>
  </property>
</Properties>
</file>