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5" r:id="rId5"/>
    <p:sldId id="272" r:id="rId6"/>
    <p:sldId id="274" r:id="rId7"/>
    <p:sldId id="275" r:id="rId8"/>
    <p:sldId id="276" r:id="rId9"/>
    <p:sldId id="277" r:id="rId10"/>
    <p:sldId id="286" r:id="rId11"/>
    <p:sldId id="279" r:id="rId12"/>
    <p:sldId id="287" r:id="rId13"/>
    <p:sldId id="280" r:id="rId14"/>
    <p:sldId id="281" r:id="rId15"/>
  </p:sldIdLst>
  <p:sldSz cx="12192000" cy="6858000"/>
  <p:notesSz cx="6881813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on Peto" initials="LP" lastIdx="0" clrIdx="0">
    <p:extLst>
      <p:ext uri="{19B8F6BF-5375-455C-9EA6-DF929625EA0E}">
        <p15:presenceInfo xmlns:p15="http://schemas.microsoft.com/office/powerpoint/2012/main" userId="S-1-5-21-944046252-2799899743-1142484129-101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423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1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23/12/2024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082"/>
          <a:stretch/>
        </p:blipFill>
        <p:spPr>
          <a:xfrm>
            <a:off x="9008339" y="312681"/>
            <a:ext cx="2880360" cy="68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recovery@ecraid.eu" TargetMode="External"/><Relationship Id="rId2" Type="http://schemas.openxmlformats.org/officeDocument/2006/relationships/hyperlink" Target="http://www.recoverytrial.net/e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coverytrial,ne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42868"/>
            <a:ext cx="9144000" cy="1301630"/>
          </a:xfrm>
        </p:spPr>
        <p:txBody>
          <a:bodyPr>
            <a:normAutofit/>
          </a:bodyPr>
          <a:lstStyle/>
          <a:p>
            <a:r>
              <a:rPr lang="pt-PT" b="1" dirty="0">
                <a:solidFill>
                  <a:srgbClr val="9E3159"/>
                </a:solidFill>
                <a:latin typeface="+mn-lt"/>
              </a:rPr>
              <a:t>O ensaio RECOVERY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4762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PT" sz="3200" b="1" dirty="0"/>
              <a:t>Formação sobre Randomização na UE</a:t>
            </a:r>
          </a:p>
          <a:p>
            <a:endParaRPr lang="pt-PT" b="1" dirty="0"/>
          </a:p>
          <a:p>
            <a:r>
              <a:rPr lang="pt-PT" sz="2000" b="1" dirty="0">
                <a:solidFill>
                  <a:schemeClr val="bg2">
                    <a:lumMod val="50000"/>
                  </a:schemeClr>
                </a:solidFill>
              </a:rPr>
              <a:t>V2.0 03/12/2024</a:t>
            </a:r>
            <a:endParaRPr lang="pt-PT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101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Randomização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11" y="1496942"/>
            <a:ext cx="5906764" cy="518852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613804" y="5581291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>
            <a:stCxn id="8" idx="6"/>
            <a:endCxn id="22" idx="1"/>
          </p:cNvCxnSpPr>
          <p:nvPr/>
        </p:nvCxnSpPr>
        <p:spPr>
          <a:xfrm>
            <a:off x="3427011" y="5749506"/>
            <a:ext cx="3137490" cy="27697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613804" y="4500833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11" idx="6"/>
            <a:endCxn id="23" idx="1"/>
          </p:cNvCxnSpPr>
          <p:nvPr/>
        </p:nvCxnSpPr>
        <p:spPr>
          <a:xfrm flipV="1">
            <a:off x="3427011" y="4621526"/>
            <a:ext cx="3137490" cy="4752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2613804" y="3145767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21" idx="1"/>
          </p:cNvCxnSpPr>
          <p:nvPr/>
        </p:nvCxnSpPr>
        <p:spPr>
          <a:xfrm flipV="1">
            <a:off x="3427011" y="2885929"/>
            <a:ext cx="3137490" cy="4280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613804" y="3860326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Connector 17"/>
          <p:cNvCxnSpPr>
            <a:stCxn id="17" idx="6"/>
            <a:endCxn id="21" idx="1"/>
          </p:cNvCxnSpPr>
          <p:nvPr/>
        </p:nvCxnSpPr>
        <p:spPr>
          <a:xfrm flipV="1">
            <a:off x="3427011" y="2885929"/>
            <a:ext cx="3137490" cy="114261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564501" y="1870266"/>
            <a:ext cx="551757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dirty="0"/>
              <a:t>Para cada comparação, a alocação será o tratamento do ensaio OU o cuidado usual (sem o tratamento do ensaio)</a:t>
            </a:r>
          </a:p>
          <a:p>
            <a:endParaRPr lang="pt-BR" dirty="0"/>
          </a:p>
          <a:p>
            <a:r>
              <a:rPr lang="pt-BR" dirty="0"/>
              <a:t>Se o paciente for alocado ao tratamento do ensaio, assegure-se de que este seja prescrito (como uma prescrição normal de internamento por um dos membros da equipa médica do paciente)</a:t>
            </a:r>
            <a:endParaRPr lang="pt-PT" dirty="0"/>
          </a:p>
        </p:txBody>
      </p:sp>
      <p:sp>
        <p:nvSpPr>
          <p:cNvPr id="22" name="TextBox 21"/>
          <p:cNvSpPr txBox="1"/>
          <p:nvPr/>
        </p:nvSpPr>
        <p:spPr>
          <a:xfrm>
            <a:off x="6564501" y="5426312"/>
            <a:ext cx="4897315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PT" dirty="0"/>
              <a:t>Uma cópia da alocação do tratamento, do número do estudo e dos dados no formulário de randomização pode ser guardada ou impressa como um PDF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64501" y="4298360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PT"/>
              <a:t>Registe o número do estudo no registo médico e no formulário de consentimento</a:t>
            </a:r>
          </a:p>
        </p:txBody>
      </p:sp>
    </p:spTree>
    <p:extLst>
      <p:ext uri="{BB962C8B-B14F-4D97-AF65-F5344CB8AC3E}">
        <p14:creationId xmlns:p14="http://schemas.microsoft.com/office/powerpoint/2010/main" val="563602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Problemas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926" y="1714415"/>
            <a:ext cx="11811900" cy="456256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t-PT" dirty="0"/>
              <a:t>Se tiver alguma dúvida sobre o processo ou tiver problemas com o site, siga um destes procedimentos:</a:t>
            </a:r>
          </a:p>
          <a:p>
            <a:endParaRPr lang="pt-PT" dirty="0"/>
          </a:p>
          <a:p>
            <a:pPr lvl="1"/>
            <a:r>
              <a:rPr lang="pt-PT" dirty="0"/>
              <a:t>Reveja as nossas Perguntas Frequentes no site do estudo </a:t>
            </a:r>
            <a:r>
              <a:rPr lang="pt-PT" b="1" dirty="0">
                <a:solidFill>
                  <a:srgbClr val="9E3159"/>
                </a:solidFill>
                <a:hlinkClick r:id="rId2"/>
              </a:rPr>
              <a:t>www.recoverytrial.net/eu</a:t>
            </a:r>
            <a:endParaRPr lang="pt-PT" dirty="0">
              <a:solidFill>
                <a:srgbClr val="9E3159"/>
              </a:solidFill>
            </a:endParaRPr>
          </a:p>
          <a:p>
            <a:pPr lvl="1"/>
            <a:endParaRPr lang="pt-PT" dirty="0"/>
          </a:p>
          <a:p>
            <a:pPr lvl="1"/>
            <a:r>
              <a:rPr lang="pt-PT" dirty="0"/>
              <a:t>Envie um e-mail para a equipa do estudo em </a:t>
            </a:r>
            <a:r>
              <a:rPr lang="pt-PT" b="1" dirty="0">
                <a:solidFill>
                  <a:srgbClr val="9E3159"/>
                </a:solidFill>
                <a:hlinkClick r:id="rId3"/>
              </a:rPr>
              <a:t>recovery@ecraid.eu</a:t>
            </a:r>
            <a:r>
              <a:rPr lang="pt-PT" dirty="0"/>
              <a:t> (em inglês)</a:t>
            </a:r>
          </a:p>
          <a:p>
            <a:pPr lvl="1"/>
            <a:endParaRPr lang="pt-PT" dirty="0"/>
          </a:p>
          <a:p>
            <a:pPr lvl="1"/>
            <a:r>
              <a:rPr lang="pt-PT" dirty="0"/>
              <a:t>Telefone à equipa de estudo através do número +44 800 138 5451 (em inglês - chamadas urgentes apenas)</a:t>
            </a:r>
          </a:p>
        </p:txBody>
      </p:sp>
    </p:spTree>
    <p:extLst>
      <p:ext uri="{BB962C8B-B14F-4D97-AF65-F5344CB8AC3E}">
        <p14:creationId xmlns:p14="http://schemas.microsoft.com/office/powerpoint/2010/main" val="1258067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Randomização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sz="2400" dirty="0"/>
              <a:t>A randomização </a:t>
            </a:r>
            <a:r>
              <a:rPr lang="pt-PT" sz="2400" b="1" dirty="0"/>
              <a:t>não</a:t>
            </a:r>
            <a:r>
              <a:rPr lang="pt-PT" sz="2400" dirty="0"/>
              <a:t> precisa de ser feita pela pessoa que obteve o consentimento</a:t>
            </a:r>
          </a:p>
          <a:p>
            <a:endParaRPr lang="pt-PT" sz="2400" dirty="0"/>
          </a:p>
          <a:p>
            <a:r>
              <a:rPr lang="pt-PT" sz="2400" dirty="0"/>
              <a:t>A randomização </a:t>
            </a:r>
            <a:r>
              <a:rPr lang="pt-PT" sz="2400" b="1" dirty="0"/>
              <a:t>deve</a:t>
            </a:r>
            <a:r>
              <a:rPr lang="pt-PT" sz="2400" dirty="0"/>
              <a:t> ser feita online e pode ser acedida através da página do país relevante em</a:t>
            </a:r>
            <a:r>
              <a:rPr lang="pt-PT" dirty="0"/>
              <a:t> </a:t>
            </a:r>
            <a:r>
              <a:rPr lang="pt-PT" b="1" dirty="0">
                <a:solidFill>
                  <a:srgbClr val="9E3159"/>
                </a:solidFill>
                <a:hlinkClick r:id="rId2"/>
              </a:rPr>
              <a:t>www.recoverytrial.net</a:t>
            </a:r>
            <a:endParaRPr lang="pt-PT" b="1" dirty="0">
              <a:solidFill>
                <a:srgbClr val="9E3159"/>
              </a:solidFill>
            </a:endParaRPr>
          </a:p>
          <a:p>
            <a:pPr marL="0" indent="0" algn="ctr">
              <a:buNone/>
            </a:pPr>
            <a:endParaRPr lang="pt-PT" sz="24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pt-PT" sz="2400" dirty="0"/>
              <a:t>Siga os links para "Randomização" e inicie sessão no sistema</a:t>
            </a:r>
          </a:p>
          <a:p>
            <a:endParaRPr lang="pt-PT" sz="2400" dirty="0"/>
          </a:p>
          <a:p>
            <a:r>
              <a:rPr lang="pt-PT" sz="2400" dirty="0"/>
              <a:t>O Folheto de Informação ao Participante e o Formulário de Consentimento também podem ser descarregados a partir da página do país, se necessário</a:t>
            </a:r>
          </a:p>
          <a:p>
            <a:pPr lvl="1"/>
            <a:endParaRPr lang="pt-PT" sz="2000" dirty="0"/>
          </a:p>
        </p:txBody>
      </p:sp>
    </p:spTree>
    <p:extLst>
      <p:ext uri="{BB962C8B-B14F-4D97-AF65-F5344CB8AC3E}">
        <p14:creationId xmlns:p14="http://schemas.microsoft.com/office/powerpoint/2010/main" val="4068195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Randomização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504201" y="4589253"/>
            <a:ext cx="11177899" cy="198307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PT" sz="2400" dirty="0"/>
          </a:p>
          <a:p>
            <a:r>
              <a:rPr lang="pt-PT" sz="2400" dirty="0"/>
              <a:t>Para inscrever um novo participante, clique em "</a:t>
            </a:r>
            <a:r>
              <a:rPr lang="sv-SE" sz="2400" dirty="0" err="1"/>
              <a:t>Enrol</a:t>
            </a:r>
            <a:r>
              <a:rPr lang="sv-SE" sz="2400" dirty="0"/>
              <a:t> patient </a:t>
            </a:r>
            <a:r>
              <a:rPr lang="sv-SE" sz="2400" dirty="0" err="1"/>
              <a:t>into</a:t>
            </a:r>
            <a:r>
              <a:rPr lang="sv-SE" sz="2400" dirty="0"/>
              <a:t> </a:t>
            </a:r>
            <a:r>
              <a:rPr lang="sv-SE" sz="2400" dirty="0" err="1"/>
              <a:t>study</a:t>
            </a:r>
            <a:r>
              <a:rPr lang="pt-PT" sz="2400" dirty="0"/>
              <a:t>" </a:t>
            </a:r>
            <a:r>
              <a:rPr lang="sv-SE" sz="2400" dirty="0"/>
              <a:t>(</a:t>
            </a:r>
            <a:r>
              <a:rPr lang="pt-PT" sz="2400" dirty="0"/>
              <a:t>Inscrever paciente no estudo)</a:t>
            </a:r>
          </a:p>
          <a:p>
            <a:endParaRPr lang="pt-PT" sz="2400" dirty="0"/>
          </a:p>
          <a:p>
            <a:r>
              <a:rPr lang="pt-PT" sz="2400" dirty="0"/>
              <a:t>A partir da página inicial também pode aceder a uma lista de recrutamento para o seu centro</a:t>
            </a:r>
          </a:p>
        </p:txBody>
      </p:sp>
      <p:sp>
        <p:nvSpPr>
          <p:cNvPr id="6" name="Rectangle 5"/>
          <p:cNvSpPr/>
          <p:nvPr/>
        </p:nvSpPr>
        <p:spPr>
          <a:xfrm>
            <a:off x="2857500" y="3952875"/>
            <a:ext cx="1339850" cy="69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3737" y="1628685"/>
            <a:ext cx="6778826" cy="3366009"/>
          </a:xfrm>
          <a:prstGeom prst="rect">
            <a:avLst/>
          </a:prstGeom>
          <a:ln>
            <a:solidFill>
              <a:srgbClr val="9E3159"/>
            </a:solidFill>
          </a:ln>
        </p:spPr>
      </p:pic>
    </p:spTree>
    <p:extLst>
      <p:ext uri="{BB962C8B-B14F-4D97-AF65-F5344CB8AC3E}">
        <p14:creationId xmlns:p14="http://schemas.microsoft.com/office/powerpoint/2010/main" val="343294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Randomização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284" y="1359397"/>
            <a:ext cx="5904858" cy="5498603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3052187" y="2989384"/>
            <a:ext cx="1678074" cy="3811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>
            <a:stCxn id="7" idx="7"/>
            <a:endCxn id="9" idx="1"/>
          </p:cNvCxnSpPr>
          <p:nvPr/>
        </p:nvCxnSpPr>
        <p:spPr>
          <a:xfrm flipV="1">
            <a:off x="4484513" y="2628090"/>
            <a:ext cx="2382528" cy="4171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867041" y="2443424"/>
            <a:ext cx="50374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PT"/>
              <a:t>O médico do paciente não é obrigatório na UE</a:t>
            </a:r>
          </a:p>
        </p:txBody>
      </p:sp>
      <p:sp>
        <p:nvSpPr>
          <p:cNvPr id="12" name="Oval 11"/>
          <p:cNvSpPr/>
          <p:nvPr/>
        </p:nvSpPr>
        <p:spPr>
          <a:xfrm>
            <a:off x="2923234" y="3903784"/>
            <a:ext cx="795912" cy="238271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>
            <a:stCxn id="12" idx="7"/>
            <a:endCxn id="15" idx="1"/>
          </p:cNvCxnSpPr>
          <p:nvPr/>
        </p:nvCxnSpPr>
        <p:spPr>
          <a:xfrm>
            <a:off x="3602587" y="4252725"/>
            <a:ext cx="2961507" cy="37571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564094" y="4305271"/>
            <a:ext cx="521817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PT" dirty="0"/>
              <a:t>Os critérios de elegibilidade são confirmados no formulário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A97BED-3E5A-DFF9-EEB7-D16D8DB5F1CE}"/>
              </a:ext>
            </a:extLst>
          </p:cNvPr>
          <p:cNvSpPr txBox="1"/>
          <p:nvPr/>
        </p:nvSpPr>
        <p:spPr>
          <a:xfrm>
            <a:off x="6660437" y="5791708"/>
            <a:ext cx="5121832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PT" dirty="0"/>
              <a:t>As perguntas que aparecem no formulário dependem das respostas acima, por isso o formulário é apenas um exemplo</a:t>
            </a:r>
          </a:p>
        </p:txBody>
      </p:sp>
    </p:spTree>
    <p:extLst>
      <p:ext uri="{BB962C8B-B14F-4D97-AF65-F5344CB8AC3E}">
        <p14:creationId xmlns:p14="http://schemas.microsoft.com/office/powerpoint/2010/main" val="469426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Randomização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68407"/>
            <a:ext cx="6562484" cy="5104154"/>
          </a:xfrm>
          <a:prstGeom prst="rect">
            <a:avLst/>
          </a:prstGeom>
        </p:spPr>
      </p:pic>
      <p:sp>
        <p:nvSpPr>
          <p:cNvPr id="11" name="Oval 10"/>
          <p:cNvSpPr/>
          <p:nvPr/>
        </p:nvSpPr>
        <p:spPr>
          <a:xfrm>
            <a:off x="2900395" y="3828281"/>
            <a:ext cx="1629965" cy="245305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11" idx="7"/>
            <a:endCxn id="13" idx="1"/>
          </p:cNvCxnSpPr>
          <p:nvPr/>
        </p:nvCxnSpPr>
        <p:spPr>
          <a:xfrm flipV="1">
            <a:off x="4291657" y="3816375"/>
            <a:ext cx="2681897" cy="37114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973554" y="3216210"/>
            <a:ext cx="521844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/>
              <a:t>Resultados de investigações realizadas como parte do cuidado de rotina (não são realizadas para o ensaio, por isso, se não foram feitas, basta clicar em ‘não medido/não realizado’)</a:t>
            </a:r>
            <a:endParaRPr lang="pt-PT" dirty="0"/>
          </a:p>
        </p:txBody>
      </p:sp>
      <p:sp>
        <p:nvSpPr>
          <p:cNvPr id="14" name="Oval 13"/>
          <p:cNvSpPr/>
          <p:nvPr/>
        </p:nvSpPr>
        <p:spPr>
          <a:xfrm>
            <a:off x="3552970" y="4377471"/>
            <a:ext cx="324817" cy="3059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3877787" y="4530467"/>
            <a:ext cx="3244476" cy="8077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122263" y="5015051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PT" dirty="0"/>
              <a:t>Preste atenção às unidades dos resultados laboratoriais, pois estes variam entre centros</a:t>
            </a:r>
          </a:p>
        </p:txBody>
      </p:sp>
      <p:sp>
        <p:nvSpPr>
          <p:cNvPr id="24" name="Oval 23"/>
          <p:cNvSpPr/>
          <p:nvPr/>
        </p:nvSpPr>
        <p:spPr>
          <a:xfrm>
            <a:off x="2788418" y="1468406"/>
            <a:ext cx="1423097" cy="22186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Connector 24"/>
          <p:cNvCxnSpPr>
            <a:stCxn id="24" idx="7"/>
            <a:endCxn id="26" idx="1"/>
          </p:cNvCxnSpPr>
          <p:nvPr/>
        </p:nvCxnSpPr>
        <p:spPr>
          <a:xfrm>
            <a:off x="4003107" y="1793323"/>
            <a:ext cx="2899137" cy="1819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902244" y="1652117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/>
              <a:t>Observações clínicas mais recentes realizadas como parte do cuidado de rotina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515437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Randomização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35798"/>
            <a:ext cx="6640707" cy="4297555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3043394" y="4413737"/>
            <a:ext cx="886767" cy="138039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3930161" y="5088933"/>
            <a:ext cx="3043394" cy="14070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973555" y="4767969"/>
            <a:ext cx="497360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/>
              <a:t>Se qualquer tratamento for considerado necessário, o paciente não pode entrar na comparação relevante</a:t>
            </a:r>
            <a:endParaRPr lang="pt-PT" dirty="0"/>
          </a:p>
        </p:txBody>
      </p:sp>
      <p:sp>
        <p:nvSpPr>
          <p:cNvPr id="16" name="Oval 15"/>
          <p:cNvSpPr/>
          <p:nvPr/>
        </p:nvSpPr>
        <p:spPr>
          <a:xfrm>
            <a:off x="3109587" y="3293762"/>
            <a:ext cx="820574" cy="2753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3930161" y="3429001"/>
            <a:ext cx="3043394" cy="5841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973554" y="3325505"/>
            <a:ext cx="497360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PT" dirty="0"/>
              <a:t>Necessidade de cuidados especializados contínuos</a:t>
            </a:r>
          </a:p>
        </p:txBody>
      </p:sp>
    </p:spTree>
    <p:extLst>
      <p:ext uri="{BB962C8B-B14F-4D97-AF65-F5344CB8AC3E}">
        <p14:creationId xmlns:p14="http://schemas.microsoft.com/office/powerpoint/2010/main" val="2176653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Randomização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818" y="1883609"/>
            <a:ext cx="6631559" cy="396369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3226777" y="2154114"/>
            <a:ext cx="553916" cy="6418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>
            <a:stCxn id="8" idx="6"/>
          </p:cNvCxnSpPr>
          <p:nvPr/>
        </p:nvCxnSpPr>
        <p:spPr>
          <a:xfrm>
            <a:off x="3780693" y="2475034"/>
            <a:ext cx="3191607" cy="24178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972299" y="1815721"/>
            <a:ext cx="4897315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/>
              <a:t>Adequação para cada comparação. Por favor, leia atentamente a redação: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Se o paciente NÃO for adequado para a comparação, a resposta deve ser ‘Sim’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Se o paciente FOR adequado para a comparação, a resposta deve ser ‘Não’</a:t>
            </a:r>
            <a:endParaRPr lang="pt-PT" dirty="0"/>
          </a:p>
        </p:txBody>
      </p:sp>
      <p:sp>
        <p:nvSpPr>
          <p:cNvPr id="14" name="Oval 13"/>
          <p:cNvSpPr/>
          <p:nvPr/>
        </p:nvSpPr>
        <p:spPr>
          <a:xfrm>
            <a:off x="3226777" y="2795953"/>
            <a:ext cx="553916" cy="6418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3780693" y="3116873"/>
            <a:ext cx="3191607" cy="12445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972300" y="3899750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dirty="0"/>
              <a:t>Disponibilidade do tratamento do estudo no seu centro (se souber que um tratamento específico não está disponível, selecione ‘Não’)</a:t>
            </a:r>
            <a:endParaRPr lang="pt-PT" dirty="0"/>
          </a:p>
        </p:txBody>
      </p:sp>
      <p:sp>
        <p:nvSpPr>
          <p:cNvPr id="22" name="Oval 21"/>
          <p:cNvSpPr/>
          <p:nvPr/>
        </p:nvSpPr>
        <p:spPr>
          <a:xfrm>
            <a:off x="3314701" y="4914900"/>
            <a:ext cx="465992" cy="2118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Connector 22"/>
          <p:cNvCxnSpPr>
            <a:stCxn id="22" idx="6"/>
            <a:endCxn id="24" idx="1"/>
          </p:cNvCxnSpPr>
          <p:nvPr/>
        </p:nvCxnSpPr>
        <p:spPr>
          <a:xfrm>
            <a:off x="3780693" y="5020821"/>
            <a:ext cx="3206258" cy="3720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986951" y="5069719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PT"/>
              <a:t>Se não assinou o formulário de consentimento, indique o nome da pessoa que o fez</a:t>
            </a:r>
          </a:p>
        </p:txBody>
      </p:sp>
      <p:sp>
        <p:nvSpPr>
          <p:cNvPr id="30" name="Oval 29"/>
          <p:cNvSpPr/>
          <p:nvPr/>
        </p:nvSpPr>
        <p:spPr>
          <a:xfrm>
            <a:off x="3314702" y="5126741"/>
            <a:ext cx="465992" cy="214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1" name="Straight Connector 30"/>
          <p:cNvCxnSpPr>
            <a:stCxn id="30" idx="6"/>
            <a:endCxn id="32" idx="1"/>
          </p:cNvCxnSpPr>
          <p:nvPr/>
        </p:nvCxnSpPr>
        <p:spPr>
          <a:xfrm>
            <a:off x="3780694" y="5234035"/>
            <a:ext cx="3206256" cy="11868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986950" y="6097684"/>
            <a:ext cx="5035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PT" dirty="0"/>
              <a:t>Quando o formulário estiver completo, clique em “Continue” (Continuar)</a:t>
            </a:r>
          </a:p>
        </p:txBody>
      </p:sp>
    </p:spTree>
    <p:extLst>
      <p:ext uri="{BB962C8B-B14F-4D97-AF65-F5344CB8AC3E}">
        <p14:creationId xmlns:p14="http://schemas.microsoft.com/office/powerpoint/2010/main" val="1213792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Randomização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76" y="1483743"/>
            <a:ext cx="5542166" cy="527073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371102" y="4425971"/>
            <a:ext cx="1390015" cy="5083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>
            <a:stCxn id="8" idx="6"/>
            <a:endCxn id="10" idx="1"/>
          </p:cNvCxnSpPr>
          <p:nvPr/>
        </p:nvCxnSpPr>
        <p:spPr>
          <a:xfrm flipV="1">
            <a:off x="3761117" y="3795947"/>
            <a:ext cx="3025550" cy="88419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786667" y="3472781"/>
            <a:ext cx="504057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/>
              <a:t>Os erros indicam respostas ou dados em falta que impedem a randomização do paciente</a:t>
            </a:r>
            <a:endParaRPr lang="pt-PT" dirty="0"/>
          </a:p>
        </p:txBody>
      </p:sp>
      <p:sp>
        <p:nvSpPr>
          <p:cNvPr id="11" name="Oval 10"/>
          <p:cNvSpPr/>
          <p:nvPr/>
        </p:nvSpPr>
        <p:spPr>
          <a:xfrm>
            <a:off x="2276211" y="6292301"/>
            <a:ext cx="2114634" cy="4840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11" idx="6"/>
            <a:endCxn id="13" idx="1"/>
          </p:cNvCxnSpPr>
          <p:nvPr/>
        </p:nvCxnSpPr>
        <p:spPr>
          <a:xfrm flipV="1">
            <a:off x="4390845" y="5609722"/>
            <a:ext cx="2398667" cy="92460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89512" y="5148057"/>
            <a:ext cx="503772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/>
              <a:t>Os avisos indicam respostas inesperadas - estas podem ser corrigidas ou deixadas inalteradas se estiverem corretas</a:t>
            </a:r>
            <a:endParaRPr lang="pt-PT" dirty="0"/>
          </a:p>
        </p:txBody>
      </p:sp>
      <p:sp>
        <p:nvSpPr>
          <p:cNvPr id="14" name="Oval 13"/>
          <p:cNvSpPr/>
          <p:nvPr/>
        </p:nvSpPr>
        <p:spPr>
          <a:xfrm>
            <a:off x="1906991" y="1527763"/>
            <a:ext cx="2173303" cy="4166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4080294" y="1736110"/>
            <a:ext cx="2706374" cy="3375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86668" y="1612029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PT" dirty="0"/>
              <a:t>Depois de clicar em “Continue” (Continuar), erros ou avisos podem ser destacados - reveja-os e </a:t>
            </a:r>
            <a:r>
              <a:rPr lang="pt-BR" dirty="0"/>
              <a:t>e faça as alterações necessárias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09997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Randomização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701" y="1449236"/>
            <a:ext cx="5130509" cy="510683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363638" y="2201031"/>
            <a:ext cx="595224" cy="24520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>
            <a:stCxn id="8" idx="4"/>
            <a:endCxn id="10" idx="1"/>
          </p:cNvCxnSpPr>
          <p:nvPr/>
        </p:nvCxnSpPr>
        <p:spPr>
          <a:xfrm>
            <a:off x="2661250" y="2446237"/>
            <a:ext cx="3795234" cy="191802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456484" y="4041093"/>
            <a:ext cx="501099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PT" dirty="0"/>
              <a:t>Se tudo estiver correto, clique em “</a:t>
            </a:r>
            <a:r>
              <a:rPr lang="pt-PT" dirty="0" err="1"/>
              <a:t>Randomise</a:t>
            </a:r>
            <a:r>
              <a:rPr lang="pt-PT" dirty="0"/>
              <a:t>” (Randomizar)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56483" y="1616689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PT"/>
              <a:t>Após a revisão de quaisquer erros/avisos, pode rever os dados introduzidos antes de prosseguir</a:t>
            </a:r>
          </a:p>
        </p:txBody>
      </p:sp>
      <p:sp>
        <p:nvSpPr>
          <p:cNvPr id="20" name="Oval 19"/>
          <p:cNvSpPr/>
          <p:nvPr/>
        </p:nvSpPr>
        <p:spPr>
          <a:xfrm>
            <a:off x="2918452" y="2181988"/>
            <a:ext cx="577968" cy="2832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/>
          <p:cNvCxnSpPr>
            <a:stCxn id="20" idx="6"/>
            <a:endCxn id="22" idx="1"/>
          </p:cNvCxnSpPr>
          <p:nvPr/>
        </p:nvCxnSpPr>
        <p:spPr>
          <a:xfrm>
            <a:off x="3496420" y="2323634"/>
            <a:ext cx="2960065" cy="116622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456485" y="3166695"/>
            <a:ext cx="501099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PT" dirty="0"/>
              <a:t>Se precisar de corrigir alguma coisa, clique em “</a:t>
            </a:r>
            <a:r>
              <a:rPr lang="pt-PT" dirty="0" err="1"/>
              <a:t>Amend</a:t>
            </a:r>
            <a:r>
              <a:rPr lang="pt-PT" dirty="0"/>
              <a:t>” (Corrigir)</a:t>
            </a:r>
          </a:p>
        </p:txBody>
      </p:sp>
    </p:spTree>
    <p:extLst>
      <p:ext uri="{BB962C8B-B14F-4D97-AF65-F5344CB8AC3E}">
        <p14:creationId xmlns:p14="http://schemas.microsoft.com/office/powerpoint/2010/main" val="2268166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FE01680-C98D-4151-9125-0DB737A0B8F9}"/>
</file>

<file path=customXml/itemProps2.xml><?xml version="1.0" encoding="utf-8"?>
<ds:datastoreItem xmlns:ds="http://schemas.openxmlformats.org/officeDocument/2006/customXml" ds:itemID="{90C428E7-F6B4-4035-AFE8-8A0C1D9644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8C8325-FE9C-484A-9089-6859D6ADA50F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2223</TotalTime>
  <Words>610</Words>
  <Application>Microsoft Office PowerPoint</Application>
  <PresentationFormat>Widescreen</PresentationFormat>
  <Paragraphs>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O ensaio RECOVERY</vt:lpstr>
      <vt:lpstr>Randomização</vt:lpstr>
      <vt:lpstr>Randomização</vt:lpstr>
      <vt:lpstr>Randomização</vt:lpstr>
      <vt:lpstr>Randomização</vt:lpstr>
      <vt:lpstr>Randomização</vt:lpstr>
      <vt:lpstr>Randomização</vt:lpstr>
      <vt:lpstr>Randomização</vt:lpstr>
      <vt:lpstr>Randomização</vt:lpstr>
      <vt:lpstr>Randomização</vt:lpstr>
      <vt:lpstr>Problemas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Rathod, K.M. (Kartik)</cp:lastModifiedBy>
  <cp:revision>121</cp:revision>
  <cp:lastPrinted>2020-03-18T19:42:16Z</cp:lastPrinted>
  <dcterms:created xsi:type="dcterms:W3CDTF">2020-03-14T13:47:38Z</dcterms:created>
  <dcterms:modified xsi:type="dcterms:W3CDTF">2024-12-23T09:32:17Z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