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85" r:id="rId5"/>
    <p:sldId id="331" r:id="rId6"/>
    <p:sldId id="332" r:id="rId7"/>
    <p:sldId id="333" r:id="rId8"/>
    <p:sldId id="334" r:id="rId9"/>
  </p:sldIdLst>
  <p:sldSz cx="12192000" cy="6858000"/>
  <p:notesSz cx="6881813" cy="9661525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315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0185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8672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95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72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580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8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54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92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95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16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22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02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9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340304"/>
          </a:xfrm>
          <a:prstGeom prst="rect">
            <a:avLst/>
          </a:prstGeom>
          <a:solidFill>
            <a:srgbClr val="9E315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3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49BA-76B6-44EE-BBED-300C86C8DDC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EBF4B8-84B9-4F32-A3D0-709F5B62828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281" y="235175"/>
            <a:ext cx="3878363" cy="89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3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ecoverytrial@ndph.ox.ac.u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recoverytrial@ndph.ox.ac.uk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rgbClr val="C00000"/>
                </a:solidFill>
                <a:latin typeface="+mn-lt"/>
              </a:rPr>
            </a:br>
            <a:r>
              <a:rPr lang="en-GB" b="1" dirty="0">
                <a:solidFill>
                  <a:srgbClr val="9E3159"/>
                </a:solidFill>
                <a:latin typeface="+mn-lt"/>
              </a:rPr>
              <a:t>RECOVERY 28 day vital status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37138"/>
            <a:ext cx="9144000" cy="1655762"/>
          </a:xfrm>
        </p:spPr>
        <p:txBody>
          <a:bodyPr/>
          <a:lstStyle/>
          <a:p>
            <a:r>
              <a:rPr lang="en-GB" b="1" dirty="0"/>
              <a:t>Quick Guide for international sites completing 28 Day Vital Status form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61018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33494-2434-A14E-9105-3815F7917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28 Day Vital Status Form</a:t>
            </a:r>
          </a:p>
        </p:txBody>
      </p:sp>
      <p:pic>
        <p:nvPicPr>
          <p:cNvPr id="4" name="Content Placeholder 3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861D3743-7959-354C-AAA1-ACDB3C0B11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7" t="12698" r="794" b="14445"/>
          <a:stretch/>
        </p:blipFill>
        <p:spPr>
          <a:xfrm>
            <a:off x="0" y="1340304"/>
            <a:ext cx="9912250" cy="45772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84D965-DEA3-E443-849A-08EC45D22458}"/>
              </a:ext>
            </a:extLst>
          </p:cNvPr>
          <p:cNvSpPr txBox="1"/>
          <p:nvPr/>
        </p:nvSpPr>
        <p:spPr>
          <a:xfrm>
            <a:off x="8007321" y="1875867"/>
            <a:ext cx="2866103" cy="738664"/>
          </a:xfrm>
          <a:prstGeom prst="rect">
            <a:avLst/>
          </a:prstGeom>
          <a:noFill/>
          <a:ln w="25400">
            <a:solidFill>
              <a:srgbClr val="9E315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Input the participant’s date of birth.</a:t>
            </a:r>
          </a:p>
          <a:p>
            <a:r>
              <a:rPr lang="en-US" sz="1400" dirty="0"/>
              <a:t>This must match the date of birth entered on the </a:t>
            </a:r>
            <a:r>
              <a:rPr lang="en-US" sz="1400" dirty="0" err="1"/>
              <a:t>randomisation</a:t>
            </a:r>
            <a:r>
              <a:rPr lang="en-US" sz="1400" dirty="0"/>
              <a:t> form.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D91608-AE77-3246-A84B-C4B24E039D97}"/>
              </a:ext>
            </a:extLst>
          </p:cNvPr>
          <p:cNvSpPr/>
          <p:nvPr/>
        </p:nvSpPr>
        <p:spPr>
          <a:xfrm>
            <a:off x="961174" y="5995616"/>
            <a:ext cx="9912250" cy="523220"/>
          </a:xfrm>
          <a:prstGeom prst="rect">
            <a:avLst/>
          </a:prstGeom>
          <a:ln w="25400">
            <a:solidFill>
              <a:srgbClr val="9E3159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/>
              <a:t>If the date of birth was entered incorrectly at </a:t>
            </a:r>
            <a:r>
              <a:rPr lang="en-US" sz="1400" dirty="0" err="1"/>
              <a:t>randomisation</a:t>
            </a:r>
            <a:r>
              <a:rPr lang="en-US" sz="1400" dirty="0"/>
              <a:t>, please enter the same date of birth as the </a:t>
            </a:r>
            <a:r>
              <a:rPr lang="en-US" sz="1400" dirty="0" err="1"/>
              <a:t>randomisation</a:t>
            </a:r>
            <a:r>
              <a:rPr lang="en-US" sz="1400" dirty="0"/>
              <a:t> form and contact the team on </a:t>
            </a:r>
            <a:r>
              <a:rPr lang="en-US" sz="1400" dirty="0">
                <a:hlinkClick r:id="rId3"/>
              </a:rPr>
              <a:t>recoverytrial@ndph.ox.ac.uk</a:t>
            </a:r>
            <a:r>
              <a:rPr lang="en-US" sz="1400" dirty="0"/>
              <a:t> to amend the error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C7F4941-E0F6-D243-96D1-F8E0E51CE4D8}"/>
              </a:ext>
            </a:extLst>
          </p:cNvPr>
          <p:cNvCxnSpPr/>
          <p:nvPr/>
        </p:nvCxnSpPr>
        <p:spPr>
          <a:xfrm flipH="1">
            <a:off x="5209692" y="2600235"/>
            <a:ext cx="2797629" cy="303374"/>
          </a:xfrm>
          <a:prstGeom prst="straightConnector1">
            <a:avLst/>
          </a:prstGeom>
          <a:ln w="38100">
            <a:solidFill>
              <a:srgbClr val="9E31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538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B6283-A19B-F44A-8AB0-05C590E45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Vital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122FE-5D96-E74F-BF40-B72A090CB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D5D27230-3154-664F-8A49-0F5973D75A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72" t="13582" r="10442" b="9616"/>
          <a:stretch/>
        </p:blipFill>
        <p:spPr>
          <a:xfrm>
            <a:off x="552321" y="1596884"/>
            <a:ext cx="7898505" cy="47639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49903C-08D7-614D-83CD-E366C5DFD467}"/>
              </a:ext>
            </a:extLst>
          </p:cNvPr>
          <p:cNvSpPr txBox="1"/>
          <p:nvPr/>
        </p:nvSpPr>
        <p:spPr>
          <a:xfrm>
            <a:off x="8346534" y="3059668"/>
            <a:ext cx="2866103" cy="738664"/>
          </a:xfrm>
          <a:prstGeom prst="rect">
            <a:avLst/>
          </a:prstGeom>
          <a:noFill/>
          <a:ln w="25400">
            <a:solidFill>
              <a:srgbClr val="9E315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Select the correct vital status for the participant for the time-point of 28 days post-</a:t>
            </a:r>
            <a:r>
              <a:rPr lang="en-US" sz="1400" dirty="0" err="1"/>
              <a:t>randomisation</a:t>
            </a:r>
            <a:endParaRPr lang="en-US" sz="14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608F24C-35A3-FC43-B984-46356F010232}"/>
              </a:ext>
            </a:extLst>
          </p:cNvPr>
          <p:cNvCxnSpPr>
            <a:cxnSpLocks/>
          </p:cNvCxnSpPr>
          <p:nvPr/>
        </p:nvCxnSpPr>
        <p:spPr>
          <a:xfrm flipH="1">
            <a:off x="3996813" y="3429000"/>
            <a:ext cx="4349722" cy="369332"/>
          </a:xfrm>
          <a:prstGeom prst="straightConnector1">
            <a:avLst/>
          </a:prstGeom>
          <a:ln w="38100">
            <a:solidFill>
              <a:srgbClr val="9E31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0C5534A-C489-AF41-A59F-D039B8255CA7}"/>
              </a:ext>
            </a:extLst>
          </p:cNvPr>
          <p:cNvSpPr txBox="1"/>
          <p:nvPr/>
        </p:nvSpPr>
        <p:spPr>
          <a:xfrm>
            <a:off x="504201" y="4692640"/>
            <a:ext cx="2866103" cy="523220"/>
          </a:xfrm>
          <a:prstGeom prst="rect">
            <a:avLst/>
          </a:prstGeom>
          <a:noFill/>
          <a:ln w="25400">
            <a:solidFill>
              <a:srgbClr val="9E315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If “Alive” is selected, no further information is required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CC8AA8-1328-D046-A54C-1D825A3811CA}"/>
              </a:ext>
            </a:extLst>
          </p:cNvPr>
          <p:cNvSpPr txBox="1"/>
          <p:nvPr/>
        </p:nvSpPr>
        <p:spPr>
          <a:xfrm>
            <a:off x="7623861" y="4983004"/>
            <a:ext cx="2866103" cy="307777"/>
          </a:xfrm>
          <a:prstGeom prst="rect">
            <a:avLst/>
          </a:prstGeom>
          <a:noFill/>
          <a:ln w="25400">
            <a:solidFill>
              <a:srgbClr val="9E315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Click the Complete button to finish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2C7AC9F-5D2B-7B49-9E3C-CD8AC18CE04E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5029200" y="5136893"/>
            <a:ext cx="2594661" cy="290513"/>
          </a:xfrm>
          <a:prstGeom prst="straightConnector1">
            <a:avLst/>
          </a:prstGeom>
          <a:ln w="38100">
            <a:solidFill>
              <a:srgbClr val="9E31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BC49A49-3380-EE4C-9C2F-3C0F6F14E897}"/>
              </a:ext>
            </a:extLst>
          </p:cNvPr>
          <p:cNvCxnSpPr>
            <a:cxnSpLocks/>
          </p:cNvCxnSpPr>
          <p:nvPr/>
        </p:nvCxnSpPr>
        <p:spPr>
          <a:xfrm flipV="1">
            <a:off x="552321" y="3978849"/>
            <a:ext cx="539060" cy="713791"/>
          </a:xfrm>
          <a:prstGeom prst="straightConnector1">
            <a:avLst/>
          </a:prstGeom>
          <a:ln w="38100">
            <a:solidFill>
              <a:srgbClr val="9E31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88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FEEFE-9E7C-FC44-ADA8-02B92334D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Vital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97B69-9568-3E43-9499-B2FC35BA9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08935BEB-CE24-274C-AF7E-CBDE308269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49" t="17335" r="12631" b="7614"/>
          <a:stretch/>
        </p:blipFill>
        <p:spPr>
          <a:xfrm>
            <a:off x="504201" y="1596884"/>
            <a:ext cx="7312444" cy="45418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C38B28-2FC8-7248-AF42-738F42A6C772}"/>
              </a:ext>
            </a:extLst>
          </p:cNvPr>
          <p:cNvSpPr txBox="1"/>
          <p:nvPr/>
        </p:nvSpPr>
        <p:spPr>
          <a:xfrm>
            <a:off x="7977824" y="2572971"/>
            <a:ext cx="2866103" cy="738664"/>
          </a:xfrm>
          <a:prstGeom prst="rect">
            <a:avLst/>
          </a:prstGeom>
          <a:noFill/>
          <a:ln w="25400">
            <a:solidFill>
              <a:srgbClr val="9E315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If ”Dead” is selected, please input the date of death as accurately as possible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4DD23BD-7B38-744E-8F07-FB40CBCDB76D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3923071" y="2942303"/>
            <a:ext cx="4054753" cy="554119"/>
          </a:xfrm>
          <a:prstGeom prst="straightConnector1">
            <a:avLst/>
          </a:prstGeom>
          <a:ln w="38100">
            <a:solidFill>
              <a:srgbClr val="9E31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259566F-FE5C-9D46-9795-7E5669A8F75D}"/>
              </a:ext>
            </a:extLst>
          </p:cNvPr>
          <p:cNvCxnSpPr>
            <a:cxnSpLocks/>
          </p:cNvCxnSpPr>
          <p:nvPr/>
        </p:nvCxnSpPr>
        <p:spPr>
          <a:xfrm flipH="1" flipV="1">
            <a:off x="4630994" y="4227916"/>
            <a:ext cx="3346832" cy="639053"/>
          </a:xfrm>
          <a:prstGeom prst="straightConnector1">
            <a:avLst/>
          </a:prstGeom>
          <a:ln w="38100">
            <a:solidFill>
              <a:srgbClr val="9E31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1F7A063-EC1B-6544-AEA6-39D36C2E1C66}"/>
              </a:ext>
            </a:extLst>
          </p:cNvPr>
          <p:cNvSpPr txBox="1"/>
          <p:nvPr/>
        </p:nvSpPr>
        <p:spPr>
          <a:xfrm>
            <a:off x="7977824" y="4706805"/>
            <a:ext cx="2866103" cy="738664"/>
          </a:xfrm>
          <a:prstGeom prst="rect">
            <a:avLst/>
          </a:prstGeom>
          <a:noFill/>
          <a:ln w="25400">
            <a:solidFill>
              <a:srgbClr val="9E315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Please also select the most likely cause of death using the best information available</a:t>
            </a:r>
          </a:p>
        </p:txBody>
      </p:sp>
    </p:spTree>
    <p:extLst>
      <p:ext uri="{BB962C8B-B14F-4D97-AF65-F5344CB8AC3E}">
        <p14:creationId xmlns:p14="http://schemas.microsoft.com/office/powerpoint/2010/main" val="1932586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565B0-B39D-2D46-9FA5-99C07A5D3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Vital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17BBC-1FFB-1B41-AF3A-4A1511EAD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F324CB0F-091D-CE44-8E28-9634368FF6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06" t="22088" r="12006" b="9366"/>
          <a:stretch/>
        </p:blipFill>
        <p:spPr>
          <a:xfrm>
            <a:off x="636937" y="1596885"/>
            <a:ext cx="7448273" cy="41992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7AFC33-7371-EB40-A580-3C2CE25C0542}"/>
              </a:ext>
            </a:extLst>
          </p:cNvPr>
          <p:cNvSpPr txBox="1"/>
          <p:nvPr/>
        </p:nvSpPr>
        <p:spPr>
          <a:xfrm>
            <a:off x="7952474" y="1924042"/>
            <a:ext cx="2866103" cy="738664"/>
          </a:xfrm>
          <a:prstGeom prst="rect">
            <a:avLst/>
          </a:prstGeom>
          <a:noFill/>
          <a:ln w="25400">
            <a:solidFill>
              <a:srgbClr val="9E315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If there is no means possible to identify the participant’s vital status, please select “Unknown”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B2E16CD-AD2A-594D-B7C4-D78D00865883}"/>
              </a:ext>
            </a:extLst>
          </p:cNvPr>
          <p:cNvCxnSpPr>
            <a:cxnSpLocks/>
          </p:cNvCxnSpPr>
          <p:nvPr/>
        </p:nvCxnSpPr>
        <p:spPr>
          <a:xfrm flipH="1">
            <a:off x="5294671" y="2433484"/>
            <a:ext cx="2657804" cy="556379"/>
          </a:xfrm>
          <a:prstGeom prst="straightConnector1">
            <a:avLst/>
          </a:prstGeom>
          <a:ln w="38100">
            <a:solidFill>
              <a:srgbClr val="9E31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6AF8273-311E-F346-9A64-0B469DEB6C4F}"/>
              </a:ext>
            </a:extLst>
          </p:cNvPr>
          <p:cNvSpPr txBox="1"/>
          <p:nvPr/>
        </p:nvSpPr>
        <p:spPr>
          <a:xfrm>
            <a:off x="7337958" y="4359064"/>
            <a:ext cx="2866103" cy="1169551"/>
          </a:xfrm>
          <a:prstGeom prst="rect">
            <a:avLst/>
          </a:prstGeom>
          <a:noFill/>
          <a:ln w="25400">
            <a:solidFill>
              <a:srgbClr val="9E315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If “Unknown” is selected, please enter the last date on which they were known to be alive.</a:t>
            </a:r>
          </a:p>
          <a:p>
            <a:r>
              <a:rPr lang="en-US" sz="1400" dirty="0"/>
              <a:t>For example, this may be the date they were discharged from hospital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F8570B2-0742-6C43-AE31-4EA57F64858E}"/>
              </a:ext>
            </a:extLst>
          </p:cNvPr>
          <p:cNvCxnSpPr>
            <a:cxnSpLocks/>
          </p:cNvCxnSpPr>
          <p:nvPr/>
        </p:nvCxnSpPr>
        <p:spPr>
          <a:xfrm flipH="1" flipV="1">
            <a:off x="5019368" y="3916197"/>
            <a:ext cx="2318590" cy="770024"/>
          </a:xfrm>
          <a:prstGeom prst="straightConnector1">
            <a:avLst/>
          </a:prstGeom>
          <a:ln w="38100">
            <a:solidFill>
              <a:srgbClr val="9E31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7304D1E-9467-E741-ABD3-1AEE8E29757B}"/>
              </a:ext>
            </a:extLst>
          </p:cNvPr>
          <p:cNvSpPr txBox="1"/>
          <p:nvPr/>
        </p:nvSpPr>
        <p:spPr>
          <a:xfrm>
            <a:off x="504201" y="6279655"/>
            <a:ext cx="6550106" cy="307777"/>
          </a:xfrm>
          <a:prstGeom prst="rect">
            <a:avLst/>
          </a:prstGeom>
          <a:noFill/>
          <a:ln w="25400">
            <a:solidFill>
              <a:srgbClr val="9E315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Please contact us on </a:t>
            </a:r>
            <a:r>
              <a:rPr lang="en-US" sz="1400" dirty="0">
                <a:hlinkClick r:id="rId3"/>
              </a:rPr>
              <a:t>recoverytrial@ndph.ox.ac.uk</a:t>
            </a:r>
            <a:r>
              <a:rPr lang="en-US" sz="1400" dirty="0"/>
              <a:t> with any questions </a:t>
            </a:r>
          </a:p>
        </p:txBody>
      </p:sp>
    </p:spTree>
    <p:extLst>
      <p:ext uri="{BB962C8B-B14F-4D97-AF65-F5344CB8AC3E}">
        <p14:creationId xmlns:p14="http://schemas.microsoft.com/office/powerpoint/2010/main" val="1903655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E31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16FEED5D5053469AFB61F4CDE271DB" ma:contentTypeVersion="9" ma:contentTypeDescription="Create a new document." ma:contentTypeScope="" ma:versionID="03f31e82164f8e5b57758bba5e9a1598">
  <xsd:schema xmlns:xsd="http://www.w3.org/2001/XMLSchema" xmlns:xs="http://www.w3.org/2001/XMLSchema" xmlns:p="http://schemas.microsoft.com/office/2006/metadata/properties" xmlns:ns2="137f62fc-0309-469d-96f8-244e1f51aa13" targetNamespace="http://schemas.microsoft.com/office/2006/metadata/properties" ma:root="true" ma:fieldsID="57da00d1e81de49436a4690b4a844f8a" ns2:_="">
    <xsd:import namespace="137f62fc-0309-469d-96f8-244e1f51aa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f62fc-0309-469d-96f8-244e1f51aa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901C36-DAB0-45DA-AE2D-8EF6B7F6BC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7f62fc-0309-469d-96f8-244e1f51aa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12AD73-C1FD-49B0-ACF6-15D917CCBFA5}">
  <ds:schemaRefs>
    <ds:schemaRef ds:uri="http://schemas.openxmlformats.org/package/2006/metadata/core-properties"/>
    <ds:schemaRef ds:uri="137f62fc-0309-469d-96f8-244e1f51aa13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A2729FF-E1F5-43DA-A95B-34B39733FE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3440</TotalTime>
  <Words>221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 RECOVERY 28 day vital status training</vt:lpstr>
      <vt:lpstr>28 Day Vital Status Form</vt:lpstr>
      <vt:lpstr>Vital Status</vt:lpstr>
      <vt:lpstr>Vital Status</vt:lpstr>
      <vt:lpstr>Vital Status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Randomised Evaluation of COVID-19 Therapies: the RECOVERY trial</dc:title>
  <dc:creator>Richard Haynes</dc:creator>
  <cp:lastModifiedBy>Vanessa Tobert</cp:lastModifiedBy>
  <cp:revision>393</cp:revision>
  <cp:lastPrinted>2020-03-18T19:42:16Z</cp:lastPrinted>
  <dcterms:created xsi:type="dcterms:W3CDTF">2020-03-14T13:47:38Z</dcterms:created>
  <dcterms:modified xsi:type="dcterms:W3CDTF">2025-11-10T14:09:05Z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0x0101006916FEED5D5053469AFB61F4CDE271DB</vt:lpwstr>
  </property>
</Properties>
</file>