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40" r:id="rId6"/>
    <p:sldId id="333" r:id="rId7"/>
    <p:sldId id="334" r:id="rId8"/>
    <p:sldId id="339" r:id="rId9"/>
    <p:sldId id="338" r:id="rId10"/>
    <p:sldId id="337" r:id="rId11"/>
    <p:sldId id="335" r:id="rId12"/>
  </p:sldIdLst>
  <p:sldSz cx="12192000" cy="6858000"/>
  <p:notesSz cx="6881813" cy="9661525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10/11/2025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0F9391-A960-4DA6-96BB-3E72E045373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958" y="330731"/>
            <a:ext cx="3047160" cy="70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trial@ndph.ox.ac.uk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RECOVERY 6 month follow up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9776" y="5046282"/>
            <a:ext cx="6632448" cy="1655762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Quick Guide for international sites completing the 6 month follow-up form</a:t>
            </a:r>
          </a:p>
          <a:p>
            <a:endParaRPr lang="en-GB" b="1" dirty="0"/>
          </a:p>
          <a:p>
            <a:r>
              <a:rPr lang="en-GB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 Nov 2025</a:t>
            </a: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t="49736"/>
          <a:stretch/>
        </p:blipFill>
        <p:spPr>
          <a:xfrm>
            <a:off x="1705591" y="2092845"/>
            <a:ext cx="7027071" cy="16436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BB6283-A19B-F44A-8AB0-05C590E4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Q1 - Vital status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49903C-08D7-614D-83CD-E366C5DFD467}"/>
              </a:ext>
            </a:extLst>
          </p:cNvPr>
          <p:cNvSpPr txBox="1"/>
          <p:nvPr/>
        </p:nvSpPr>
        <p:spPr>
          <a:xfrm>
            <a:off x="8732662" y="2092845"/>
            <a:ext cx="3421793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Record whether the patient is known to have died at the time the form is being completed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08F24C-35A3-FC43-B984-46356F010232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3739896" y="2322577"/>
            <a:ext cx="4992766" cy="139600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0C5534A-C489-AF41-A59F-D039B8255CA7}"/>
              </a:ext>
            </a:extLst>
          </p:cNvPr>
          <p:cNvSpPr txBox="1"/>
          <p:nvPr/>
        </p:nvSpPr>
        <p:spPr>
          <a:xfrm>
            <a:off x="5055976" y="4689108"/>
            <a:ext cx="4552431" cy="1600438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If the answer is “No”, enter the date the patient was last known to be alive: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This should be the date the patient/relative was contacted, if this was possible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If contact was not possible, use the last date they were known alive from medical records (and any other reliable sources of information)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BC49A49-3380-EE4C-9C2F-3C0F6F14E897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2350008" y="2724912"/>
            <a:ext cx="4982184" cy="1964196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161842" y="5378606"/>
            <a:ext cx="3020270" cy="1169551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Only select ‘Unknown’ if it was not possible to contact the patient/relative </a:t>
            </a:r>
            <a:r>
              <a:rPr lang="en-US" sz="1400" u="sng" dirty="0"/>
              <a:t>and</a:t>
            </a:r>
            <a:r>
              <a:rPr lang="en-US" sz="1400" dirty="0"/>
              <a:t> medical records are inadequate to determine whether they were discharged alive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BC49A49-3380-EE4C-9C2F-3C0F6F14E897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1671977" y="3046952"/>
            <a:ext cx="275695" cy="2331654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72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26" y="1766518"/>
            <a:ext cx="7959492" cy="36789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5FEEFE-9E7C-FC44-ADA8-02B92334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Q1 - Vital status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C38B28-2FC8-7248-AF42-738F42A6C772}"/>
              </a:ext>
            </a:extLst>
          </p:cNvPr>
          <p:cNvSpPr txBox="1"/>
          <p:nvPr/>
        </p:nvSpPr>
        <p:spPr>
          <a:xfrm>
            <a:off x="8691056" y="2019109"/>
            <a:ext cx="2866103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If the patient is known to have died, enter the date of death as accurately as possible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DD23BD-7B38-744E-8F07-FB40CBCDB76D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1088136" y="2388441"/>
            <a:ext cx="7602920" cy="900895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259566F-FE5C-9D46-9795-7E5669A8F75D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1408176" y="4047877"/>
            <a:ext cx="3481420" cy="1736994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1F7A063-EC1B-6544-AEA6-39D36C2E1C66}"/>
              </a:ext>
            </a:extLst>
          </p:cNvPr>
          <p:cNvSpPr txBox="1"/>
          <p:nvPr/>
        </p:nvSpPr>
        <p:spPr>
          <a:xfrm>
            <a:off x="3456544" y="5784871"/>
            <a:ext cx="2866103" cy="523220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the most likely cause of death using the best information available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259566F-FE5C-9D46-9795-7E5669A8F75D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4535424" y="4828033"/>
            <a:ext cx="354172" cy="956838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9C38B28-2FC8-7248-AF42-738F42A6C772}"/>
              </a:ext>
            </a:extLst>
          </p:cNvPr>
          <p:cNvSpPr txBox="1"/>
          <p:nvPr/>
        </p:nvSpPr>
        <p:spPr>
          <a:xfrm>
            <a:off x="8691055" y="4674143"/>
            <a:ext cx="2866103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Note - If an option has been selected by mistake, then clicking on it again will unselect it 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259566F-FE5C-9D46-9795-7E5669A8F75D}"/>
              </a:ext>
            </a:extLst>
          </p:cNvPr>
          <p:cNvCxnSpPr>
            <a:cxnSpLocks/>
            <a:stCxn id="18" idx="1"/>
          </p:cNvCxnSpPr>
          <p:nvPr/>
        </p:nvCxnSpPr>
        <p:spPr>
          <a:xfrm flipH="1" flipV="1">
            <a:off x="5065775" y="4746677"/>
            <a:ext cx="3625280" cy="296798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58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DD8859-C9B1-4A9B-A7D5-D8A4010D3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837" y="3266759"/>
            <a:ext cx="7344800" cy="10193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8565B0-B39D-2D46-9FA5-99C07A5D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Q2 - Ventilation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7AFC33-7371-EB40-A580-3C2CE25C0542}"/>
              </a:ext>
            </a:extLst>
          </p:cNvPr>
          <p:cNvSpPr txBox="1"/>
          <p:nvPr/>
        </p:nvSpPr>
        <p:spPr>
          <a:xfrm>
            <a:off x="7243251" y="1714917"/>
            <a:ext cx="4394718" cy="523220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‘Yes’ if they required invasive mechanical ventilation at any time after </a:t>
            </a:r>
            <a:r>
              <a:rPr lang="en-US" sz="1400" dirty="0" err="1"/>
              <a:t>randomisation</a:t>
            </a:r>
            <a:endParaRPr lang="en-US" sz="1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B2E16CD-AD2A-594D-B7C4-D78D00865883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191257" y="1976527"/>
            <a:ext cx="4051994" cy="1580489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161843" y="1418887"/>
            <a:ext cx="2727662" cy="954107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‘No’ if it was possible to contact the patient/relative and they have note received invasive mechanical ventilation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525674" y="2372994"/>
            <a:ext cx="1114939" cy="1440615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291900" y="4204900"/>
            <a:ext cx="1348713" cy="1173706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161842" y="5378606"/>
            <a:ext cx="2260115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Only select ‘Unknown’ if it was not possible to contact the patient/relative</a:t>
            </a:r>
          </a:p>
        </p:txBody>
      </p:sp>
    </p:spTree>
    <p:extLst>
      <p:ext uri="{BB962C8B-B14F-4D97-AF65-F5344CB8AC3E}">
        <p14:creationId xmlns:p14="http://schemas.microsoft.com/office/powerpoint/2010/main" val="1903655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918" y="2999600"/>
            <a:ext cx="8295553" cy="22446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8565B0-B39D-2D46-9FA5-99C07A5D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Q3 - Discharge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7AFC33-7371-EB40-A580-3C2CE25C0542}"/>
              </a:ext>
            </a:extLst>
          </p:cNvPr>
          <p:cNvSpPr txBox="1"/>
          <p:nvPr/>
        </p:nvSpPr>
        <p:spPr>
          <a:xfrm>
            <a:off x="7252532" y="1398376"/>
            <a:ext cx="4394718" cy="1600438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‘Yes’ if the patient was discharged alive from their index admission, and record the discharge date as accurately as possible</a:t>
            </a:r>
          </a:p>
          <a:p>
            <a:endParaRPr lang="en-US" sz="1400" dirty="0"/>
          </a:p>
          <a:p>
            <a:r>
              <a:rPr lang="en-US" sz="1400" dirty="0"/>
              <a:t>If the patient was transferred for further treatment, please contact the receiving hospital to find out discharge date.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B2E16CD-AD2A-594D-B7C4-D78D00865883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199306" y="2198595"/>
            <a:ext cx="4053226" cy="1304806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161841" y="1987927"/>
            <a:ext cx="2866103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‘No’ if the patient died during their index admission (or if they remain in hospital)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594893" y="2726591"/>
            <a:ext cx="971025" cy="1089629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475847" y="4185704"/>
            <a:ext cx="1080789" cy="1173706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77865" y="5359410"/>
            <a:ext cx="2795964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Only select ‘Unknown’ if it is was not possible to find out discharge date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B2E16CD-AD2A-594D-B7C4-D78D00865883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446106" y="2198595"/>
            <a:ext cx="3806426" cy="2653325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0E8B177-9608-4FC3-A1FA-914BEAC93BB9}"/>
              </a:ext>
            </a:extLst>
          </p:cNvPr>
          <p:cNvSpPr txBox="1"/>
          <p:nvPr/>
        </p:nvSpPr>
        <p:spPr>
          <a:xfrm>
            <a:off x="3714628" y="6472987"/>
            <a:ext cx="4762743" cy="307777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* Index admission = admission in which they were randomised</a:t>
            </a:r>
          </a:p>
        </p:txBody>
      </p:sp>
    </p:spTree>
    <p:extLst>
      <p:ext uri="{BB962C8B-B14F-4D97-AF65-F5344CB8AC3E}">
        <p14:creationId xmlns:p14="http://schemas.microsoft.com/office/powerpoint/2010/main" val="195832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918" y="3047389"/>
            <a:ext cx="8723125" cy="1299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8565B0-B39D-2D46-9FA5-99C07A5D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Q4 – Renal replacement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7AFC33-7371-EB40-A580-3C2CE25C0542}"/>
              </a:ext>
            </a:extLst>
          </p:cNvPr>
          <p:cNvSpPr txBox="1"/>
          <p:nvPr/>
        </p:nvSpPr>
        <p:spPr>
          <a:xfrm>
            <a:off x="7243251" y="1714917"/>
            <a:ext cx="4394718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‘Yes’ if the patient received renal dialysis or haemofiltration at any time from randomisation until the date the form is completed.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B2E16CD-AD2A-594D-B7C4-D78D00865883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191256" y="2191971"/>
            <a:ext cx="4051995" cy="1365045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223154" y="1714917"/>
            <a:ext cx="2866103" cy="954107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‘No’ if it was possible to contact the patient/relative and they have not received renal dialysis or haemofiltration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656206" y="2669024"/>
            <a:ext cx="1004698" cy="1165418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676549" y="4105656"/>
            <a:ext cx="984355" cy="1272950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161842" y="5378606"/>
            <a:ext cx="3029414" cy="523220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Only select ‘Unknown’ if it was not possible to contact the patient/relative</a:t>
            </a:r>
          </a:p>
        </p:txBody>
      </p:sp>
    </p:spTree>
    <p:extLst>
      <p:ext uri="{BB962C8B-B14F-4D97-AF65-F5344CB8AC3E}">
        <p14:creationId xmlns:p14="http://schemas.microsoft.com/office/powerpoint/2010/main" val="48046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378E04F-2D9C-48B3-A661-2CC073DAE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5224" y="1405599"/>
            <a:ext cx="6690266" cy="53539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8565B0-B39D-2D46-9FA5-99C07A5D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Q5 – Extended admission or re-admission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7AFC33-7371-EB40-A580-3C2CE25C0542}"/>
              </a:ext>
            </a:extLst>
          </p:cNvPr>
          <p:cNvSpPr txBox="1"/>
          <p:nvPr/>
        </p:nvSpPr>
        <p:spPr>
          <a:xfrm>
            <a:off x="9161007" y="1441062"/>
            <a:ext cx="2946918" cy="2462213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‘Yes’ if the patient developed a serious illness during their index admission that required extension of the admission</a:t>
            </a:r>
          </a:p>
          <a:p>
            <a:endParaRPr lang="en-US" sz="1400" dirty="0"/>
          </a:p>
          <a:p>
            <a:r>
              <a:rPr lang="en-US" sz="1400" dirty="0"/>
              <a:t>Also select ‘Yes’ if the patient is known to have required admission to hospital overnight for a serious illness after they were discharged from their index admission (do not include elective admissions)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B2E16CD-AD2A-594D-B7C4-D78D00865883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2953251" y="1801538"/>
            <a:ext cx="6207756" cy="870631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87146" y="1441062"/>
            <a:ext cx="2214768" cy="1169551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‘No’ if the patient/relative has been contacted and they did not have an extension of admission or re-admission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2301914" y="2020824"/>
            <a:ext cx="275961" cy="5014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057190" y="3816220"/>
            <a:ext cx="1357374" cy="1562386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161843" y="5378606"/>
            <a:ext cx="1790694" cy="523220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For each event select a reason and date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7AFC33-7371-EB40-A580-3C2CE25C0542}"/>
              </a:ext>
            </a:extLst>
          </p:cNvPr>
          <p:cNvSpPr txBox="1"/>
          <p:nvPr/>
        </p:nvSpPr>
        <p:spPr>
          <a:xfrm>
            <a:off x="9632305" y="5883612"/>
            <a:ext cx="2559695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Multiple events can be recorded if necessary. Click ‘+’ or ‘-’ to add or remove an event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B2E16CD-AD2A-594D-B7C4-D78D00865883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9119617" y="6152186"/>
            <a:ext cx="512688" cy="100758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B2E16CD-AD2A-594D-B7C4-D78D00865883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385561" y="6252944"/>
            <a:ext cx="3246744" cy="268574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057190" y="4443984"/>
            <a:ext cx="1408034" cy="934622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87146" y="2984538"/>
            <a:ext cx="2214768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Select ‘Unknown’ if it has not been possible to contact the patient/relative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41" idx="3"/>
          </p:cNvCxnSpPr>
          <p:nvPr/>
        </p:nvCxnSpPr>
        <p:spPr>
          <a:xfrm flipV="1">
            <a:off x="2301914" y="2276519"/>
            <a:ext cx="275961" cy="1077351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275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B6283-A19B-F44A-8AB0-05C590E4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Q6 – Duration of re-admission(s)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4010" y="1953900"/>
            <a:ext cx="7882054" cy="274654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196874" y="3800214"/>
            <a:ext cx="2784070" cy="1815882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Enter the total number of nights the patient has stayed in hospital for any serious illness since randomisation, excluding index admission. </a:t>
            </a:r>
          </a:p>
          <a:p>
            <a:endParaRPr lang="en-US" sz="1400" dirty="0"/>
          </a:p>
          <a:p>
            <a:r>
              <a:rPr lang="en-US" sz="1400" dirty="0"/>
              <a:t>Leave blank if it was not possible to contact the patient/relative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1588909" y="2414016"/>
            <a:ext cx="962267" cy="1386198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6AF8273-311E-F346-9A64-0B469DEB6C4F}"/>
              </a:ext>
            </a:extLst>
          </p:cNvPr>
          <p:cNvSpPr txBox="1"/>
          <p:nvPr/>
        </p:nvSpPr>
        <p:spPr>
          <a:xfrm>
            <a:off x="8147304" y="4015657"/>
            <a:ext cx="1627632" cy="738664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When the form is complete click ‘Complete’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F8570B2-0742-6C43-AE31-4EA57F64858E}"/>
              </a:ext>
            </a:extLst>
          </p:cNvPr>
          <p:cNvCxnSpPr>
            <a:cxnSpLocks/>
          </p:cNvCxnSpPr>
          <p:nvPr/>
        </p:nvCxnSpPr>
        <p:spPr>
          <a:xfrm flipH="1">
            <a:off x="6373369" y="4398264"/>
            <a:ext cx="1773935" cy="0"/>
          </a:xfrm>
          <a:prstGeom prst="straightConnector1">
            <a:avLst/>
          </a:prstGeom>
          <a:ln w="38100">
            <a:solidFill>
              <a:srgbClr val="9E31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7304D1E-9467-E741-ABD3-1AEE8E29757B}"/>
              </a:ext>
            </a:extLst>
          </p:cNvPr>
          <p:cNvSpPr txBox="1"/>
          <p:nvPr/>
        </p:nvSpPr>
        <p:spPr>
          <a:xfrm>
            <a:off x="2800731" y="6086644"/>
            <a:ext cx="6590538" cy="400110"/>
          </a:xfrm>
          <a:prstGeom prst="rect">
            <a:avLst/>
          </a:prstGeom>
          <a:noFill/>
          <a:ln w="25400">
            <a:solidFill>
              <a:srgbClr val="9E3159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Email </a:t>
            </a:r>
            <a:r>
              <a:rPr lang="en-US" sz="2000" dirty="0">
                <a:hlinkClick r:id="rId3"/>
              </a:rPr>
              <a:t>recoverytrial@ndph.ox.ac.uk</a:t>
            </a:r>
            <a:r>
              <a:rPr lang="en-US" sz="2000" dirty="0"/>
              <a:t> if you have any questions</a:t>
            </a:r>
          </a:p>
        </p:txBody>
      </p:sp>
    </p:spTree>
    <p:extLst>
      <p:ext uri="{BB962C8B-B14F-4D97-AF65-F5344CB8AC3E}">
        <p14:creationId xmlns:p14="http://schemas.microsoft.com/office/powerpoint/2010/main" val="2127937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CBE27DB9E29244B4F84600A0F001DE" ma:contentTypeVersion="14" ma:contentTypeDescription="Create a new document." ma:contentTypeScope="" ma:versionID="5d2960533cdfff391c78de457d66d217">
  <xsd:schema xmlns:xsd="http://www.w3.org/2001/XMLSchema" xmlns:xs="http://www.w3.org/2001/XMLSchema" xmlns:p="http://schemas.microsoft.com/office/2006/metadata/properties" xmlns:ns3="cf0dfbcc-b360-4cf7-9bf5-370ba522dbe9" xmlns:ns4="83c9eb58-c16a-4eef-9abf-4aeec758fe01" targetNamespace="http://schemas.microsoft.com/office/2006/metadata/properties" ma:root="true" ma:fieldsID="31784eb5d3970634161d666791ad047b" ns3:_="" ns4:_="">
    <xsd:import namespace="cf0dfbcc-b360-4cf7-9bf5-370ba522dbe9"/>
    <xsd:import namespace="83c9eb58-c16a-4eef-9abf-4aeec758fe0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0dfbcc-b360-4cf7-9bf5-370ba522d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c9eb58-c16a-4eef-9abf-4aeec758fe0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A9F2B2-EA94-4776-98DC-FAA36ADDFD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0dfbcc-b360-4cf7-9bf5-370ba522dbe9"/>
    <ds:schemaRef ds:uri="83c9eb58-c16a-4eef-9abf-4aeec758fe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cf0dfbcc-b360-4cf7-9bf5-370ba522dbe9"/>
    <ds:schemaRef ds:uri="http://schemas.openxmlformats.org/package/2006/metadata/core-properties"/>
    <ds:schemaRef ds:uri="83c9eb58-c16a-4eef-9abf-4aeec758fe0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3801</TotalTime>
  <Words>597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 RECOVERY 6 month follow up training</vt:lpstr>
      <vt:lpstr>Q1 - Vital status</vt:lpstr>
      <vt:lpstr>Q1 - Vital status</vt:lpstr>
      <vt:lpstr>Q2 - Ventilation</vt:lpstr>
      <vt:lpstr>Q3 - Discharge</vt:lpstr>
      <vt:lpstr>Q4 – Renal replacement</vt:lpstr>
      <vt:lpstr>Q5 – Extended admission or re-admission</vt:lpstr>
      <vt:lpstr>Q6 – Duration of re-admission(s)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Vanessa Tobert</cp:lastModifiedBy>
  <cp:revision>426</cp:revision>
  <cp:lastPrinted>2020-03-18T19:42:16Z</cp:lastPrinted>
  <dcterms:created xsi:type="dcterms:W3CDTF">2020-03-14T13:47:38Z</dcterms:created>
  <dcterms:modified xsi:type="dcterms:W3CDTF">2025-11-10T14:08:15Z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0x0101008FCBE27DB9E29244B4F84600A0F001DE</vt:lpwstr>
  </property>
</Properties>
</file>