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5" r:id="rId5"/>
    <p:sldId id="283" r:id="rId6"/>
    <p:sldId id="291" r:id="rId7"/>
    <p:sldId id="338" r:id="rId8"/>
    <p:sldId id="337" r:id="rId9"/>
    <p:sldId id="335" r:id="rId10"/>
    <p:sldId id="265" r:id="rId11"/>
    <p:sldId id="297" r:id="rId12"/>
  </p:sldIdLst>
  <p:sldSz cx="12192000" cy="6858000"/>
  <p:notesSz cx="6881813" cy="9661525"/>
  <p:embeddedFontLst>
    <p:embeddedFont>
      <p:font typeface="Mulish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C61"/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2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4123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25079-B1FA-462E-A452-44298198BC44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41346-2048-4300-8804-594020DAC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861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DDD77-45DE-4CF9-BE95-0F75365973B6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0176D-839C-4CD8-8803-4392F3BD4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5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66F-4CDE-4600-89E4-4EAAC1D2AC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0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2"/>
          <a:stretch/>
        </p:blipFill>
        <p:spPr>
          <a:xfrm>
            <a:off x="8988821" y="314352"/>
            <a:ext cx="2880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2"/>
          <a:stretch/>
        </p:blipFill>
        <p:spPr>
          <a:xfrm>
            <a:off x="8988821" y="314352"/>
            <a:ext cx="2880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21/02/2024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37451"/>
            <a:ext cx="9144000" cy="115803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 smtClean="0">
                <a:solidFill>
                  <a:srgbClr val="9E3159"/>
                </a:solidFill>
                <a:latin typeface="+mn-lt"/>
              </a:rPr>
              <a:t>The </a:t>
            </a:r>
            <a:r>
              <a:rPr lang="en-GB" b="1" dirty="0">
                <a:solidFill>
                  <a:srgbClr val="9E3159"/>
                </a:solidFill>
                <a:latin typeface="+mn-lt"/>
              </a:rPr>
              <a:t>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35476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b="1" dirty="0"/>
              <a:t>Trial </a:t>
            </a:r>
            <a:r>
              <a:rPr lang="en-GB" sz="3200" b="1" dirty="0" smtClean="0"/>
              <a:t>Background and Overview</a:t>
            </a:r>
          </a:p>
          <a:p>
            <a:endParaRPr lang="en-GB" sz="2800" b="1" dirty="0"/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V3.0 2024-01-24</a:t>
            </a:r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6" y="1572004"/>
            <a:ext cx="10957208" cy="4580078"/>
          </a:xfrm>
        </p:spPr>
        <p:txBody>
          <a:bodyPr>
            <a:normAutofit/>
          </a:bodyPr>
          <a:lstStyle/>
          <a:p>
            <a:r>
              <a:rPr lang="en-GB" sz="2400" dirty="0"/>
              <a:t>The SARS-CoV-2 pandemic </a:t>
            </a:r>
            <a:r>
              <a:rPr lang="en-GB" sz="2400" dirty="0" smtClean="0"/>
              <a:t>caused ~20 million </a:t>
            </a:r>
            <a:r>
              <a:rPr lang="en-GB" sz="2400" dirty="0"/>
              <a:t>deaths </a:t>
            </a:r>
            <a:r>
              <a:rPr lang="en-GB" sz="2400" dirty="0" smtClean="0"/>
              <a:t>and </a:t>
            </a:r>
            <a:r>
              <a:rPr lang="en-GB" sz="2400" dirty="0"/>
              <a:t>global </a:t>
            </a:r>
            <a:r>
              <a:rPr lang="en-GB" sz="2400" dirty="0" smtClean="0"/>
              <a:t>disruption, but has now moved to an endemic phase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COVID-19 treatment </a:t>
            </a:r>
            <a:r>
              <a:rPr lang="en-GB" sz="2400" dirty="0" smtClean="0"/>
              <a:t>progressed rapidly </a:t>
            </a:r>
            <a:r>
              <a:rPr lang="en-GB" sz="2400" dirty="0"/>
              <a:t>because of the robust evaluation of potential therapies in </a:t>
            </a:r>
            <a:r>
              <a:rPr lang="en-GB" sz="2400" dirty="0" smtClean="0"/>
              <a:t>large </a:t>
            </a:r>
            <a:r>
              <a:rPr lang="en-GB" sz="2400" smtClean="0"/>
              <a:t>randomised trials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W</a:t>
            </a:r>
            <a:r>
              <a:rPr lang="en-GB" sz="2400" dirty="0" smtClean="0"/>
              <a:t>e now know more about the treatment of COVID-19 pneumonia than influenza or bacterial pneumonia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Pneumonia related to various pathogens remains a major cause of hospitalisation and death worldwide (~2.5 million deaths/year)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71472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91" y="1464680"/>
            <a:ext cx="11966899" cy="5073279"/>
          </a:xfrm>
        </p:spPr>
        <p:txBody>
          <a:bodyPr>
            <a:noAutofit/>
          </a:bodyPr>
          <a:lstStyle/>
          <a:p>
            <a:r>
              <a:rPr lang="en-GB" sz="2400" dirty="0"/>
              <a:t>RECOVERY </a:t>
            </a:r>
            <a:r>
              <a:rPr lang="en-GB" sz="2400" dirty="0" smtClean="0"/>
              <a:t>has been by far the largest COVID-19 treatment trial, recruiting nearly 50,000 hospitalised patients</a:t>
            </a:r>
          </a:p>
          <a:p>
            <a:pPr>
              <a:spcBef>
                <a:spcPts val="1800"/>
              </a:spcBef>
            </a:pPr>
            <a:r>
              <a:rPr lang="en-GB" sz="2400" dirty="0" smtClean="0"/>
              <a:t>It has </a:t>
            </a:r>
            <a:r>
              <a:rPr lang="en-GB" sz="2400" dirty="0"/>
              <a:t>demonstrated the need for large, collaborative trials to </a:t>
            </a:r>
            <a:r>
              <a:rPr lang="en-GB" sz="2400" dirty="0" smtClean="0"/>
              <a:t>identify </a:t>
            </a:r>
            <a:r>
              <a:rPr lang="en-GB" sz="2400" dirty="0"/>
              <a:t>or rule-out </a:t>
            </a:r>
            <a:r>
              <a:rPr lang="en-GB" sz="2400" dirty="0" smtClean="0"/>
              <a:t>worthwhile </a:t>
            </a:r>
            <a:r>
              <a:rPr lang="en-GB" sz="2400" dirty="0"/>
              <a:t>treatment </a:t>
            </a:r>
            <a:r>
              <a:rPr lang="en-GB" sz="2400" dirty="0" smtClean="0"/>
              <a:t>effects</a:t>
            </a:r>
            <a:endParaRPr lang="en-GB" sz="2400" dirty="0"/>
          </a:p>
          <a:p>
            <a:pPr>
              <a:spcBef>
                <a:spcPts val="1800"/>
              </a:spcBef>
            </a:pPr>
            <a:r>
              <a:rPr lang="en-GB" sz="2400" dirty="0" smtClean="0"/>
              <a:t>The trial has evaluated &gt;12 COVID-19 treatments, showing that:</a:t>
            </a:r>
            <a:endParaRPr lang="en-GB" sz="2400" dirty="0"/>
          </a:p>
          <a:p>
            <a:pPr lvl="1">
              <a:spcBef>
                <a:spcPts val="600"/>
              </a:spcBef>
            </a:pPr>
            <a:r>
              <a:rPr lang="en-GB" sz="2000" dirty="0" smtClean="0"/>
              <a:t>Corticosteroids, IL-6 inhibitors, JAK inhibitors and neutralising monoclonal antibodies are effective (in combination reducing the risk of death by nearly half).</a:t>
            </a:r>
          </a:p>
          <a:p>
            <a:pPr lvl="1">
              <a:spcBef>
                <a:spcPts val="600"/>
              </a:spcBef>
            </a:pPr>
            <a:r>
              <a:rPr lang="en-GB" sz="2000" dirty="0" smtClean="0"/>
              <a:t>But, many </a:t>
            </a:r>
            <a:r>
              <a:rPr lang="en-GB" sz="2000" dirty="0"/>
              <a:t>widely used treatments had no worthwhile </a:t>
            </a:r>
            <a:r>
              <a:rPr lang="en-GB" sz="2000" dirty="0" smtClean="0"/>
              <a:t>effect (e.g. </a:t>
            </a:r>
            <a:r>
              <a:rPr lang="en-GB" sz="2000" dirty="0"/>
              <a:t>hydroxychloroquine, </a:t>
            </a:r>
            <a:r>
              <a:rPr lang="en-GB" sz="2000" dirty="0" smtClean="0"/>
              <a:t>lopinavir, azithromycin</a:t>
            </a:r>
            <a:r>
              <a:rPr lang="en-GB" sz="2000" dirty="0"/>
              <a:t>, </a:t>
            </a:r>
            <a:r>
              <a:rPr lang="en-GB" sz="2000" dirty="0" err="1" smtClean="0"/>
              <a:t>andconvalescent</a:t>
            </a:r>
            <a:r>
              <a:rPr lang="en-GB" sz="2000" dirty="0" smtClean="0"/>
              <a:t> plasma)</a:t>
            </a:r>
            <a:endParaRPr lang="en-GB" sz="800" dirty="0"/>
          </a:p>
          <a:p>
            <a:pPr>
              <a:spcBef>
                <a:spcPts val="1800"/>
              </a:spcBef>
            </a:pPr>
            <a:r>
              <a:rPr lang="en-GB" sz="2400" dirty="0" smtClean="0"/>
              <a:t>RECOVERY </a:t>
            </a:r>
            <a:r>
              <a:rPr lang="en-GB" sz="2400" dirty="0"/>
              <a:t>has </a:t>
            </a:r>
            <a:r>
              <a:rPr lang="en-GB" sz="2400" dirty="0" smtClean="0"/>
              <a:t>now evolved </a:t>
            </a:r>
            <a:r>
              <a:rPr lang="en-GB" sz="2400" dirty="0"/>
              <a:t>into a </a:t>
            </a:r>
            <a:r>
              <a:rPr lang="en-GB" sz="2400" dirty="0" smtClean="0"/>
              <a:t>platform </a:t>
            </a:r>
            <a:r>
              <a:rPr lang="en-GB" sz="2400" dirty="0"/>
              <a:t>trial </a:t>
            </a:r>
            <a:r>
              <a:rPr lang="en-GB" sz="2400" dirty="0" smtClean="0"/>
              <a:t>evaluating treatments for other causes of pneumonia, including influenza and presumed bacterial community-acquired pneumonia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2637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Picture 553"/>
          <p:cNvPicPr>
            <a:picLocks noChangeAspect="1"/>
          </p:cNvPicPr>
          <p:nvPr/>
        </p:nvPicPr>
        <p:blipFill rotWithShape="1">
          <a:blip r:embed="rId3"/>
          <a:srcRect r="8440" b="6852"/>
          <a:stretch/>
        </p:blipFill>
        <p:spPr>
          <a:xfrm>
            <a:off x="6873240" y="1630165"/>
            <a:ext cx="5318760" cy="48941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498397" y="305317"/>
            <a:ext cx="11484952" cy="676947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Mulish" pitchFamily="2" charset="0"/>
                <a:cs typeface="Arial" panose="020B0604020202020204" pitchFamily="34" charset="0"/>
              </a:rPr>
              <a:t>The RECOVERY Trial</a:t>
            </a:r>
            <a:endParaRPr lang="en-US" sz="3600" dirty="0">
              <a:solidFill>
                <a:schemeClr val="bg1"/>
              </a:solidFill>
              <a:latin typeface="Mulish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0B38A-BB59-C443-AA30-C585D14D5932}"/>
              </a:ext>
            </a:extLst>
          </p:cNvPr>
          <p:cNvSpPr txBox="1"/>
          <p:nvPr/>
        </p:nvSpPr>
        <p:spPr>
          <a:xfrm>
            <a:off x="115146" y="1592065"/>
            <a:ext cx="6918114" cy="2892938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n-lt"/>
              </a:rPr>
              <a:t>Randomised, open-label, platform trial for patients hospitalised with pneumonia</a:t>
            </a:r>
          </a:p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endParaRPr lang="en-GB" sz="2400" dirty="0">
              <a:latin typeface="+mn-lt"/>
            </a:endParaRPr>
          </a:p>
          <a:p>
            <a:pPr marL="457200" indent="-457200">
              <a:lnSpc>
                <a:spcPct val="150000"/>
              </a:lnSpc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n-lt"/>
              </a:rPr>
              <a:t>Started in UK, now in 10 countries</a:t>
            </a:r>
          </a:p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en-GB" sz="2400" b="1" dirty="0" smtClean="0"/>
              <a:t>Streamlined design</a:t>
            </a:r>
            <a:r>
              <a:rPr lang="en-GB" sz="2400" dirty="0" smtClean="0"/>
              <a:t> - trial procedures &amp; eligibility are simple, to reduce burden on hospital staff and allow recruitment of large numbers of patients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138425" y="6524357"/>
            <a:ext cx="205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www.recoverytrial.net</a:t>
            </a:r>
            <a:endParaRPr lang="en-GB" sz="1600" dirty="0">
              <a:latin typeface="+mn-lt"/>
            </a:endParaRP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B7E0B38A-BB59-C443-AA30-C585D14D5932}"/>
              </a:ext>
            </a:extLst>
          </p:cNvPr>
          <p:cNvSpPr txBox="1"/>
          <p:nvPr/>
        </p:nvSpPr>
        <p:spPr>
          <a:xfrm>
            <a:off x="115146" y="4241764"/>
            <a:ext cx="8076354" cy="2015775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>
              <a:lnSpc>
                <a:spcPct val="150000"/>
              </a:lnSpc>
              <a:buClr>
                <a:srgbClr val="9E3159"/>
              </a:buClr>
            </a:pPr>
            <a:endParaRPr lang="en-GB" sz="1000" dirty="0">
              <a:latin typeface="+mn-lt"/>
            </a:endParaRPr>
          </a:p>
          <a:p>
            <a:pPr marL="457200" indent="-457200" defTabSz="831850">
              <a:lnSpc>
                <a:spcPct val="150000"/>
              </a:lnSpc>
              <a:buClr>
                <a:srgbClr val="9E3159"/>
              </a:buClr>
              <a:buFont typeface="Wingdings" panose="05000000000000000000" pitchFamily="2" charset="2"/>
              <a:buChar char="§"/>
              <a:tabLst>
                <a:tab pos="3228975" algn="l"/>
              </a:tabLst>
            </a:pPr>
            <a:r>
              <a:rPr lang="en-GB" sz="2400" dirty="0" smtClean="0">
                <a:latin typeface="+mn-lt"/>
              </a:rPr>
              <a:t>Primary outcome: 		28-day all-cause mortality</a:t>
            </a:r>
          </a:p>
          <a:p>
            <a:pPr marL="450850" indent="-450850" defTabSz="83185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n-lt"/>
              </a:rPr>
              <a:t>Secondary outcomes: 	i) </a:t>
            </a:r>
            <a:r>
              <a:rPr lang="en-GB" sz="2400" dirty="0">
                <a:latin typeface="+mn-lt"/>
              </a:rPr>
              <a:t>Progression to </a:t>
            </a:r>
            <a:r>
              <a:rPr lang="en-GB" sz="2400" dirty="0" smtClean="0">
                <a:latin typeface="+mn-lt"/>
              </a:rPr>
              <a:t>ventilation/death</a:t>
            </a:r>
            <a:endParaRPr lang="en-GB" sz="2400" dirty="0">
              <a:latin typeface="+mn-lt"/>
            </a:endParaRPr>
          </a:p>
          <a:p>
            <a:pPr defTabSz="831850">
              <a:buClr>
                <a:srgbClr val="9E3159"/>
              </a:buClr>
            </a:pPr>
            <a:r>
              <a:rPr lang="en-GB" sz="2400" dirty="0">
                <a:latin typeface="+mn-lt"/>
              </a:rPr>
              <a:t>	</a:t>
            </a:r>
            <a:r>
              <a:rPr lang="en-GB" sz="2400" dirty="0" smtClean="0">
                <a:latin typeface="+mn-lt"/>
              </a:rPr>
              <a:t>			ii) </a:t>
            </a:r>
            <a:r>
              <a:rPr lang="en-GB" sz="2400" dirty="0">
                <a:latin typeface="+mn-lt"/>
              </a:rPr>
              <a:t>Time to hospital </a:t>
            </a:r>
            <a:r>
              <a:rPr lang="en-GB" sz="2400" dirty="0" smtClean="0">
                <a:latin typeface="+mn-lt"/>
              </a:rPr>
              <a:t>discharge </a:t>
            </a:r>
          </a:p>
          <a:p>
            <a:pPr defTabSz="831850">
              <a:buClr>
                <a:srgbClr val="9E3159"/>
              </a:buClr>
            </a:pPr>
            <a:r>
              <a:rPr lang="en-GB" sz="2400" dirty="0"/>
              <a:t>	</a:t>
            </a:r>
            <a:r>
              <a:rPr lang="en-GB" sz="2400" dirty="0" smtClean="0"/>
              <a:t>			    </a:t>
            </a:r>
            <a:r>
              <a:rPr lang="en-GB" sz="2400" dirty="0" smtClean="0">
                <a:latin typeface="+mn-lt"/>
              </a:rPr>
              <a:t>(co-primary for influenza) 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20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RECOVERY Core Eligibility</a:t>
            </a:r>
            <a:endParaRPr lang="en-GB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89" y="1379995"/>
            <a:ext cx="12089421" cy="4786662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/>
              <a:t>Hospitalised</a:t>
            </a:r>
            <a:endParaRPr lang="en-GB" sz="800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400" dirty="0"/>
              <a:t>P</a:t>
            </a:r>
            <a:r>
              <a:rPr lang="en-GB" sz="2400" dirty="0" smtClean="0"/>
              <a:t>neumonia syndrome, e.g.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 smtClean="0"/>
              <a:t>Typical symptoms of a new respiratory tract infection (cough, shortness of breath, fever, etc); and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/>
              <a:t>O</a:t>
            </a:r>
            <a:r>
              <a:rPr lang="en-GB" sz="2000" dirty="0" smtClean="0"/>
              <a:t>bjective </a:t>
            </a:r>
            <a:r>
              <a:rPr lang="en-GB" sz="2000" dirty="0"/>
              <a:t>evidence of acute lung disease (e.g</a:t>
            </a:r>
            <a:r>
              <a:rPr lang="en-GB" sz="2000" dirty="0" smtClean="0"/>
              <a:t>. X-ray/CT/US changes, </a:t>
            </a:r>
            <a:r>
              <a:rPr lang="en-GB" sz="2000" dirty="0"/>
              <a:t>hypoxia, or </a:t>
            </a:r>
            <a:r>
              <a:rPr lang="en-GB" sz="2000" dirty="0" smtClean="0"/>
              <a:t>clinical exam); and</a:t>
            </a:r>
            <a:endParaRPr lang="en-GB" sz="2000" dirty="0"/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/>
              <a:t>A</a:t>
            </a:r>
            <a:r>
              <a:rPr lang="en-GB" sz="2000" dirty="0" smtClean="0"/>
              <a:t>lternative causes considered unlikely or excluded (e.g. heart failure)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2000" i="1" dirty="0"/>
              <a:t>However, the diagnosis </a:t>
            </a:r>
            <a:r>
              <a:rPr lang="en-GB" sz="2000" i="1" dirty="0" smtClean="0"/>
              <a:t>is </a:t>
            </a:r>
            <a:r>
              <a:rPr lang="en-GB" sz="2000" i="1" dirty="0"/>
              <a:t>a clinical </a:t>
            </a:r>
            <a:r>
              <a:rPr lang="en-GB" sz="2000" i="1" dirty="0" smtClean="0"/>
              <a:t>one in </a:t>
            </a:r>
            <a:r>
              <a:rPr lang="en-GB" sz="2000" i="1" dirty="0"/>
              <a:t>the opinion of the managing doctor (</a:t>
            </a:r>
            <a:r>
              <a:rPr lang="en-GB" sz="2000" i="1" dirty="0" smtClean="0"/>
              <a:t>these criteria </a:t>
            </a:r>
            <a:r>
              <a:rPr lang="en-GB" sz="2000" i="1" dirty="0"/>
              <a:t>are </a:t>
            </a:r>
            <a:r>
              <a:rPr lang="en-GB" sz="2000" i="1" dirty="0" smtClean="0"/>
              <a:t>a </a:t>
            </a:r>
            <a:r>
              <a:rPr lang="en-GB" sz="2000" i="1" dirty="0"/>
              <a:t>guide</a:t>
            </a:r>
            <a:r>
              <a:rPr lang="en-GB" sz="2000" i="1" dirty="0" smtClean="0"/>
              <a:t>)</a:t>
            </a:r>
            <a:endParaRPr lang="en-GB" sz="800" i="1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/>
              <a:t>One </a:t>
            </a:r>
            <a:r>
              <a:rPr lang="en-GB" sz="2400" dirty="0"/>
              <a:t>of the following </a:t>
            </a:r>
            <a:r>
              <a:rPr lang="en-GB" sz="2400" dirty="0" smtClean="0"/>
              <a:t>diagnoses: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/>
              <a:t>Confirmed SARS-CoV-2 </a:t>
            </a:r>
            <a:r>
              <a:rPr lang="en-GB" sz="2000" dirty="0" smtClean="0"/>
              <a:t>infection (COVID-19 comparisons not open in EU)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 smtClean="0"/>
              <a:t>Confirmed </a:t>
            </a:r>
            <a:r>
              <a:rPr lang="en-GB" sz="2000" dirty="0"/>
              <a:t>influenza A or B </a:t>
            </a:r>
            <a:r>
              <a:rPr lang="en-GB" sz="2000" dirty="0" smtClean="0"/>
              <a:t>infection 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 smtClean="0"/>
              <a:t>Community-acquired </a:t>
            </a:r>
            <a:r>
              <a:rPr lang="en-GB" sz="2000" dirty="0"/>
              <a:t>pneumonia with planned </a:t>
            </a:r>
            <a:r>
              <a:rPr lang="en-GB" sz="2000" dirty="0" smtClean="0"/>
              <a:t>antibiotics (without suspected COVID-19/flu/PCP/TB)</a:t>
            </a:r>
            <a:endParaRPr lang="en-GB" sz="8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/>
              <a:t>No medical history that might put the patient at risk if they were to participate</a:t>
            </a:r>
            <a:endParaRPr lang="en-GB" sz="800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/>
              <a:t>Attending </a:t>
            </a:r>
            <a:r>
              <a:rPr lang="en-GB" sz="2400" dirty="0"/>
              <a:t>clinician </a:t>
            </a:r>
            <a:r>
              <a:rPr lang="en-GB" sz="2400" dirty="0" smtClean="0"/>
              <a:t>does not believe a specific trial treatment is indicated or contra-indicated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400" dirty="0"/>
              <a:t>Outside the UK </a:t>
            </a:r>
            <a:r>
              <a:rPr lang="en-GB" sz="2400" dirty="0" smtClean="0"/>
              <a:t>must </a:t>
            </a:r>
            <a:r>
              <a:rPr lang="en-GB" sz="2400" dirty="0"/>
              <a:t>be </a:t>
            </a:r>
            <a:r>
              <a:rPr lang="en-GB" sz="2400" dirty="0" smtClean="0"/>
              <a:t>≥18 </a:t>
            </a:r>
            <a:r>
              <a:rPr lang="en-GB" sz="2400" dirty="0"/>
              <a:t>years old (in the UK </a:t>
            </a:r>
            <a:r>
              <a:rPr lang="en-GB" sz="2400" dirty="0" smtClean="0"/>
              <a:t>children are eligible for some comparisons)</a:t>
            </a:r>
            <a:endParaRPr lang="en-GB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400" dirty="0" smtClean="0"/>
              <a:t>Some comparisons have additional eligibility criteria - see protocol &amp; relevant training</a:t>
            </a:r>
          </a:p>
        </p:txBody>
      </p:sp>
    </p:spTree>
    <p:extLst>
      <p:ext uri="{BB962C8B-B14F-4D97-AF65-F5344CB8AC3E}">
        <p14:creationId xmlns:p14="http://schemas.microsoft.com/office/powerpoint/2010/main" val="38558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93" y="17551"/>
            <a:ext cx="8319372" cy="1325563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RECOVERY design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200" dirty="0" smtClean="0"/>
              <a:t>(comparisons vary by region and will change over time – see current protocol on the website)</a:t>
            </a:r>
            <a:endParaRPr lang="en-GB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 smtClean="0"/>
              <a:t>HOSPITALISED PATIENTS WITH PNEUMONIA</a:t>
            </a:r>
            <a:endParaRPr lang="en-GB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 smtClean="0"/>
              <a:t>ANALYSIS</a:t>
            </a:r>
            <a:endParaRPr lang="en-GB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Patients with </a:t>
            </a:r>
            <a:r>
              <a:rPr lang="en-US" b="1" dirty="0" smtClean="0"/>
              <a:t>confirmed SARS-CoV-2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High dose dexamethasone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Usual care (standard dose corticosteroids)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52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COVID-19 high dose corticosteroid comparison (patients on NIV or IMV)</a:t>
              </a:r>
              <a:endParaRPr lang="en-GB" sz="1400" b="1" dirty="0"/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</a:rPr>
                <a:t>Dexamethasone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Usual care 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without corticosteroids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Influenza corticosteroid comparison (patients with hypoxia)</a:t>
              </a:r>
              <a:endParaRPr lang="en-GB" sz="1400" b="1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Usual care 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without baloxavir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65520" y="1730503"/>
              <a:ext cx="2651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Baloxavir comparison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Usual care 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without oseltamivir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2706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Oseltamivir comparison</a:t>
              </a:r>
              <a:endParaRPr lang="en-GB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Patients with confirmed </a:t>
            </a:r>
            <a:r>
              <a:rPr lang="en-US" b="1" dirty="0" smtClean="0"/>
              <a:t>INFLUENZA</a:t>
            </a:r>
            <a:endParaRPr lang="en-US" b="1" dirty="0"/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</a:rPr>
                  <a:t>Sotrovimab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Usual care </a:t>
                </a:r>
                <a:r>
                  <a:rPr lang="en-GB" sz="1200" b="1" dirty="0" smtClean="0">
                    <a:solidFill>
                      <a:schemeClr val="bg1"/>
                    </a:solidFill>
                  </a:rPr>
                  <a:t>without sotrovimab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J</a:t>
                </a:r>
                <a:endParaRPr lang="en-GB" b="1" dirty="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9160" y="1700762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Sotrovimab comparison</a:t>
                </a:r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Patients with </a:t>
            </a:r>
            <a:r>
              <a:rPr lang="en-US" sz="1600" b="1" dirty="0" smtClean="0"/>
              <a:t>CAP (without suspected SARS-CoV-2/influenza/PCP/TB)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D</a:t>
                </a:r>
                <a:r>
                  <a:rPr lang="en-GB" sz="1200" b="1" dirty="0" smtClean="0">
                    <a:solidFill>
                      <a:schemeClr val="bg1"/>
                    </a:solidFill>
                  </a:rPr>
                  <a:t>examethasone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Usual care </a:t>
                </a:r>
                <a:r>
                  <a:rPr lang="en-GB" sz="1200" b="1" dirty="0" smtClean="0">
                    <a:solidFill>
                      <a:schemeClr val="bg1"/>
                    </a:solidFill>
                  </a:rPr>
                  <a:t>without corticosteroids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Community-acquired pneumonia (CAP) corticosteroid comparison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655" y="3797815"/>
            <a:ext cx="430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Baseline data collected, suitability determined</a:t>
            </a:r>
          </a:p>
          <a:p>
            <a:r>
              <a:rPr lang="en-GB" sz="1400" b="1" dirty="0" smtClean="0"/>
              <a:t>1:1 randomisation in each suitable comparison</a:t>
            </a:r>
            <a:endParaRPr lang="en-GB" sz="1400" b="1" dirty="0"/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325" y="3630854"/>
            <a:ext cx="45243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Outcomes at 28 days </a:t>
            </a:r>
            <a:r>
              <a:rPr lang="en-GB" sz="1400" b="1" dirty="0" smtClean="0"/>
              <a:t>and 6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 smtClean="0"/>
              <a:t>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 smtClean="0"/>
              <a:t>Time </a:t>
            </a:r>
            <a:r>
              <a:rPr lang="en-GB" sz="1300" b="1" dirty="0"/>
              <a:t>to discharge alive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/>
              <a:t>Progression to ventilation or death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4127"/>
            <a:ext cx="10515600" cy="1325563"/>
          </a:xfrm>
        </p:spPr>
        <p:txBody>
          <a:bodyPr/>
          <a:lstStyle/>
          <a:p>
            <a:r>
              <a:rPr lang="en-GB" dirty="0" smtClean="0"/>
              <a:t>RECOVERY Trial procedures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1" y="1356360"/>
            <a:ext cx="7546596" cy="5669280"/>
          </a:xfrm>
        </p:spPr>
        <p:txBody>
          <a:bodyPr>
            <a:normAutofit fontScale="92500"/>
          </a:bodyPr>
          <a:lstStyle/>
          <a:p>
            <a:r>
              <a:rPr lang="en-GB" sz="2200" dirty="0" smtClean="0"/>
              <a:t>Written consent is taken from the patient or legal representative</a:t>
            </a:r>
          </a:p>
          <a:p>
            <a:r>
              <a:rPr lang="en-GB" sz="2200" dirty="0" smtClean="0"/>
              <a:t>Baseline </a:t>
            </a:r>
            <a:r>
              <a:rPr lang="en-GB" sz="2200" dirty="0"/>
              <a:t>data </a:t>
            </a:r>
            <a:r>
              <a:rPr lang="en-GB" sz="2200" dirty="0" smtClean="0"/>
              <a:t>entered onto randomisation website, including suitability for </a:t>
            </a:r>
            <a:r>
              <a:rPr lang="en-GB" sz="2200" dirty="0"/>
              <a:t>each treatment </a:t>
            </a:r>
            <a:r>
              <a:rPr lang="en-GB" sz="2200" dirty="0" smtClean="0"/>
              <a:t>comparison</a:t>
            </a:r>
            <a:endParaRPr lang="en-GB" sz="2200" dirty="0"/>
          </a:p>
          <a:p>
            <a:r>
              <a:rPr lang="en-GB" sz="2200" dirty="0"/>
              <a:t>Patients can be entered into multiple comparisons </a:t>
            </a:r>
            <a:r>
              <a:rPr lang="en-GB" sz="2200" dirty="0" smtClean="0"/>
              <a:t>simultaneously </a:t>
            </a:r>
          </a:p>
          <a:p>
            <a:r>
              <a:rPr lang="en-GB" sz="2200" dirty="0" smtClean="0"/>
              <a:t>If </a:t>
            </a:r>
            <a:r>
              <a:rPr lang="en-GB" sz="2200" dirty="0"/>
              <a:t>the patient is ineligible for </a:t>
            </a:r>
            <a:r>
              <a:rPr lang="en-GB" sz="2200" dirty="0" smtClean="0"/>
              <a:t>one treatment </a:t>
            </a:r>
            <a:r>
              <a:rPr lang="en-GB" sz="2200" dirty="0"/>
              <a:t>they can still be randomised </a:t>
            </a:r>
            <a:r>
              <a:rPr lang="en-GB" sz="2200" dirty="0" smtClean="0"/>
              <a:t>in other comparisons</a:t>
            </a:r>
            <a:endParaRPr lang="en-GB" sz="2200" dirty="0"/>
          </a:p>
          <a:p>
            <a:pPr>
              <a:spcBef>
                <a:spcPts val="1800"/>
              </a:spcBef>
            </a:pPr>
            <a:r>
              <a:rPr lang="en-GB" sz="2200" dirty="0" smtClean="0"/>
              <a:t>Patients are allocated </a:t>
            </a:r>
            <a:r>
              <a:rPr lang="en-GB" sz="2200" dirty="0"/>
              <a:t>either to </a:t>
            </a:r>
            <a:r>
              <a:rPr lang="en-GB" sz="2200" dirty="0" smtClean="0"/>
              <a:t>the trial treatment </a:t>
            </a:r>
            <a:r>
              <a:rPr lang="en-GB" sz="2200" dirty="0"/>
              <a:t>or to </a:t>
            </a:r>
            <a:r>
              <a:rPr lang="en-GB" sz="2200" dirty="0" smtClean="0"/>
              <a:t>usual care without the trial treatment (other care remains the same)</a:t>
            </a:r>
            <a:endParaRPr lang="en-GB" sz="2200" dirty="0"/>
          </a:p>
          <a:p>
            <a:r>
              <a:rPr lang="en-GB" sz="2200" b="1" dirty="0"/>
              <a:t>Allocations are independent</a:t>
            </a:r>
            <a:r>
              <a:rPr lang="en-GB" sz="2200" dirty="0"/>
              <a:t>, so a patient </a:t>
            </a:r>
            <a:r>
              <a:rPr lang="en-GB" sz="2200" dirty="0" smtClean="0"/>
              <a:t>can be allocated </a:t>
            </a:r>
            <a:r>
              <a:rPr lang="en-GB" sz="2200" dirty="0"/>
              <a:t>all, none or any combination of </a:t>
            </a:r>
            <a:r>
              <a:rPr lang="en-GB" sz="2200" dirty="0" smtClean="0"/>
              <a:t>suitable treatments</a:t>
            </a:r>
          </a:p>
          <a:p>
            <a:pPr>
              <a:spcBef>
                <a:spcPts val="1800"/>
              </a:spcBef>
            </a:pPr>
            <a:r>
              <a:rPr lang="en-GB" sz="2200" dirty="0" smtClean="0"/>
              <a:t>Follow-up uses OpenClinica eCRF</a:t>
            </a:r>
          </a:p>
          <a:p>
            <a:pPr lvl="1"/>
            <a:r>
              <a:rPr lang="en-GB" sz="1900" dirty="0" smtClean="0"/>
              <a:t>Data from medical records, with no trial specific measurements (other than respiratory swabs for selected regions/comparisons)</a:t>
            </a:r>
          </a:p>
          <a:p>
            <a:pPr lvl="1"/>
            <a:r>
              <a:rPr lang="en-GB" sz="1900" dirty="0"/>
              <a:t>Primary/secondary outcomes collected at 28 days plus treatments received &amp; major safety outcomes (e.g. kidney/liver injury, seizure)</a:t>
            </a:r>
          </a:p>
          <a:p>
            <a:pPr lvl="1"/>
            <a:r>
              <a:rPr lang="en-GB" sz="1900" dirty="0" smtClean="0"/>
              <a:t>In some regions, follow-up at 28 days/6 months requires a phone call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0462"/>
          <a:stretch/>
        </p:blipFill>
        <p:spPr>
          <a:xfrm>
            <a:off x="7570737" y="1409700"/>
            <a:ext cx="4621263" cy="51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9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741" y="1597071"/>
            <a:ext cx="11177899" cy="458007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Better treatments are needed to reduce mortality in patients hospitalised with </a:t>
            </a:r>
            <a:r>
              <a:rPr lang="en-GB" dirty="0" smtClean="0"/>
              <a:t>pneumonia</a:t>
            </a:r>
          </a:p>
          <a:p>
            <a:endParaRPr lang="en-GB" dirty="0"/>
          </a:p>
          <a:p>
            <a:r>
              <a:rPr lang="en-GB" dirty="0"/>
              <a:t>RECOVERY is </a:t>
            </a:r>
            <a:r>
              <a:rPr lang="en-GB" dirty="0" smtClean="0"/>
              <a:t>currently evaluating several promising treatments</a:t>
            </a:r>
          </a:p>
          <a:p>
            <a:endParaRPr lang="en-GB" dirty="0"/>
          </a:p>
          <a:p>
            <a:r>
              <a:rPr lang="en-GB" dirty="0" smtClean="0"/>
              <a:t>As an adaptive trial, the design will continue to evolve as new treatments are added, and old treatments are removed when results are found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The RECOVERY collaboration has been a major success, involving thousands of collaborators at hundreds of hospitals</a:t>
            </a:r>
          </a:p>
          <a:p>
            <a:endParaRPr lang="en-GB" dirty="0"/>
          </a:p>
          <a:p>
            <a:r>
              <a:rPr lang="en-GB" dirty="0" smtClean="0"/>
              <a:t>We hope to continuing welcoming new collaborators around the world!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969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d6eaad8-f0eb-456a-874c-a999e8b65988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43F977-32BB-46D5-89FE-9741842717F6}"/>
</file>

<file path=customXml/itemProps2.xml><?xml version="1.0" encoding="utf-8"?>
<ds:datastoreItem xmlns:ds="http://schemas.openxmlformats.org/officeDocument/2006/customXml" ds:itemID="{B412AD73-C1FD-49B0-ACF6-15D917CCBFA5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137f62fc-0309-469d-96f8-244e1f51aa13"/>
  </ds:schemaRefs>
</ds:datastoreItem>
</file>

<file path=customXml/itemProps3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3629</TotalTime>
  <Words>832</Words>
  <Application>Microsoft Office PowerPoint</Application>
  <PresentationFormat>Widescreen</PresentationFormat>
  <Paragraphs>110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Mulish</vt:lpstr>
      <vt:lpstr>Calibri</vt:lpstr>
      <vt:lpstr>Arial</vt:lpstr>
      <vt:lpstr>Wingdings</vt:lpstr>
      <vt:lpstr>Office Theme</vt:lpstr>
      <vt:lpstr> The RECOVERY trial</vt:lpstr>
      <vt:lpstr>Background</vt:lpstr>
      <vt:lpstr>Background</vt:lpstr>
      <vt:lpstr>PowerPoint Presentation</vt:lpstr>
      <vt:lpstr>RECOVERY Core Eligibility</vt:lpstr>
      <vt:lpstr>RECOVERY design (comparisons vary by region and will change over time – see current protocol on the website)</vt:lpstr>
      <vt:lpstr>RECOVERY Trial procedures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125</cp:revision>
  <cp:lastPrinted>2020-03-18T19:42:16Z</cp:lastPrinted>
  <dcterms:created xsi:type="dcterms:W3CDTF">2020-03-14T13:47:38Z</dcterms:created>
  <dcterms:modified xsi:type="dcterms:W3CDTF">2024-02-21T14:49:54Z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