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83" r:id="rId6"/>
    <p:sldId id="291" r:id="rId7"/>
    <p:sldId id="338" r:id="rId8"/>
    <p:sldId id="337" r:id="rId9"/>
    <p:sldId id="335" r:id="rId10"/>
    <p:sldId id="265" r:id="rId11"/>
    <p:sldId id="297" r:id="rId12"/>
  </p:sldIdLst>
  <p:sldSz cx="12192000" cy="6858000"/>
  <p:notesSz cx="6881813" cy="96615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sh" pitchFamily="2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Tobert" initials="VT" lastIdx="1" clrIdx="0">
    <p:extLst>
      <p:ext uri="{19B8F6BF-5375-455C-9EA6-DF929625EA0E}">
        <p15:presenceInfo xmlns:p15="http://schemas.microsoft.com/office/powerpoint/2012/main" userId="96f26fc0faf0d5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C61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123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3T10:52:46.157" idx="1">
    <p:pos x="1840" y="2891"/>
    <p:text>typo corrected, missing space</p:text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5079-B1FA-462E-A452-44298198BC44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1346-2048-4300-8804-594020DACE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6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D77-45DE-4CF9-BE95-0F75365973B6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76D-839C-4CD8-8803-4392F3BD4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451"/>
            <a:ext cx="9144000" cy="1158033"/>
          </a:xfrm>
        </p:spPr>
        <p:txBody>
          <a:bodyPr>
            <a:noAutofit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5476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/>
              <a:t>Trial Background and Overview</a:t>
            </a:r>
          </a:p>
          <a:p>
            <a:endParaRPr lang="en-GB" sz="2800" b="1" dirty="0"/>
          </a:p>
          <a:p>
            <a:r>
              <a:rPr lang="en-GB" sz="2000" b="1">
                <a:solidFill>
                  <a:schemeClr val="bg1">
                    <a:lumMod val="50000"/>
                  </a:schemeClr>
                </a:solidFill>
              </a:rPr>
              <a:t>V4.0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2024-12-03</a:t>
            </a:r>
          </a:p>
          <a:p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6" y="1572004"/>
            <a:ext cx="10957208" cy="4580078"/>
          </a:xfrm>
        </p:spPr>
        <p:txBody>
          <a:bodyPr>
            <a:normAutofit/>
          </a:bodyPr>
          <a:lstStyle/>
          <a:p>
            <a:r>
              <a:rPr lang="en-GB" sz="2400" dirty="0"/>
              <a:t>The SARS-CoV-2 pandemic caused ~20 million deaths and global disruption, but has now moved to an endemic phase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COVID-19 treatment progressed rapidly because of the robust evaluation of potential therapies in large </a:t>
            </a:r>
            <a:r>
              <a:rPr lang="en-GB" sz="2400"/>
              <a:t>randomised trials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We now know more about the treatment of COVID-19 pneumonia than influenza or bacterial pneumonia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Pneumonia related to various pathogens remains a major cause of hospitalisation and death worldwide (~2.5 million deaths/year)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0"/>
            <a:ext cx="11966899" cy="5073279"/>
          </a:xfrm>
        </p:spPr>
        <p:txBody>
          <a:bodyPr>
            <a:noAutofit/>
          </a:bodyPr>
          <a:lstStyle/>
          <a:p>
            <a:r>
              <a:rPr lang="en-GB" sz="2400" dirty="0"/>
              <a:t>RECOVERY has been by far the largest COVID-19 treatment trial, recruiting nearly 50,000 hospitalised patients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It has demonstrated the need for large, collaborative trials to identify or rule-out worthwhile treatment effects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The trial has evaluated &gt;12 COVID-19 treatments, showing that: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Corticosteroids, IL-6 inhibitors, JAK inhibitors and neutralising monoclonal antibodies are effective (in combination reducing the risk of death by nearly half).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But, many widely used treatments had no worthwhile effect (e.g. hydroxychloroquine, lopinavir, azithromycin, and convalescent plasma)</a:t>
            </a:r>
            <a:endParaRPr lang="en-GB" sz="800" dirty="0"/>
          </a:p>
          <a:p>
            <a:pPr>
              <a:spcBef>
                <a:spcPts val="1800"/>
              </a:spcBef>
            </a:pPr>
            <a:r>
              <a:rPr lang="en-GB" sz="2400" dirty="0"/>
              <a:t>RECOVERY has now evolved into a platform trial evaluating treatments for other causes of pneumonia, including influenza and presumed bacterial community-acquired pneumonia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 with different countries/regions&#10;&#10;Description automatically generated">
            <a:extLst>
              <a:ext uri="{FF2B5EF4-FFF2-40B4-BE49-F238E27FC236}">
                <a16:creationId xmlns:a16="http://schemas.microsoft.com/office/drawing/2014/main" id="{0883BFAB-C1F5-BB43-0FCC-CDE2F6B5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22" y="1493078"/>
            <a:ext cx="5586478" cy="4277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76947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ulish" pitchFamily="2" charset="0"/>
                <a:cs typeface="Arial" panose="020B0604020202020204" pitchFamily="34" charset="0"/>
              </a:rPr>
              <a:t>The RECOVERY Trial</a:t>
            </a:r>
            <a:endParaRPr lang="en-US" sz="3600" dirty="0">
              <a:solidFill>
                <a:schemeClr val="bg1"/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592065"/>
            <a:ext cx="6918114" cy="2892938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+mn-lt"/>
              </a:rPr>
              <a:t>Randomised, open-label, platform trial for patients hospitalised with pneumonia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+mn-lt"/>
              </a:rPr>
              <a:t>Started in UK, now in 10 countries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b="1" dirty="0"/>
              <a:t>Streamlined design</a:t>
            </a:r>
            <a:r>
              <a:rPr lang="en-GB" sz="2400" dirty="0"/>
              <a:t> - trial procedures &amp; eligibility are simple, to reduce burden on hospital staff and allow recruitment of large numbers of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www.recoverytrial.net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241764"/>
            <a:ext cx="8076354" cy="2015775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>
              <a:lnSpc>
                <a:spcPct val="150000"/>
              </a:lnSpc>
              <a:buClr>
                <a:srgbClr val="9E3159"/>
              </a:buClr>
            </a:pPr>
            <a:endParaRPr lang="en-GB" sz="1000" dirty="0">
              <a:latin typeface="+mn-lt"/>
            </a:endParaRPr>
          </a:p>
          <a:p>
            <a:pPr marL="457200" indent="-457200" defTabSz="83185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  <a:tabLst>
                <a:tab pos="3228975" algn="l"/>
              </a:tabLst>
            </a:pPr>
            <a:r>
              <a:rPr lang="en-GB" sz="2400" dirty="0">
                <a:latin typeface="+mn-lt"/>
              </a:rPr>
              <a:t>Primary outcome: 		28-day all-cause mortality</a:t>
            </a:r>
          </a:p>
          <a:p>
            <a:pPr marL="450850" indent="-450850" defTabSz="83185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+mn-lt"/>
              </a:rPr>
              <a:t>Secondary outcomes: 	i) Progression to ventilation/death</a:t>
            </a:r>
          </a:p>
          <a:p>
            <a:pPr defTabSz="831850">
              <a:buClr>
                <a:srgbClr val="9E3159"/>
              </a:buClr>
            </a:pPr>
            <a:r>
              <a:rPr lang="en-GB" sz="2400" dirty="0">
                <a:latin typeface="+mn-lt"/>
              </a:rPr>
              <a:t>				ii) Time to hospital discharge </a:t>
            </a:r>
          </a:p>
          <a:p>
            <a:pPr defTabSz="831850">
              <a:buClr>
                <a:srgbClr val="9E3159"/>
              </a:buClr>
            </a:pPr>
            <a:r>
              <a:rPr lang="en-GB" sz="2400" dirty="0"/>
              <a:t>				    </a:t>
            </a:r>
            <a:r>
              <a:rPr lang="en-GB" sz="2400" dirty="0">
                <a:latin typeface="+mn-lt"/>
              </a:rPr>
              <a:t>(co-primary for influenza) </a:t>
            </a:r>
          </a:p>
        </p:txBody>
      </p:sp>
    </p:spTree>
    <p:extLst>
      <p:ext uri="{BB962C8B-B14F-4D97-AF65-F5344CB8AC3E}">
        <p14:creationId xmlns:p14="http://schemas.microsoft.com/office/powerpoint/2010/main" val="3222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RECOVERY Core Eligibility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379995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Hospitalised</a:t>
            </a:r>
            <a:endParaRPr lang="en-GB" sz="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Pneumonia syndrome, e.g.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Typical symptoms of a new respiratory tract infection (cough, shortness of breath, fever, etc); and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Objective evidence of acute lung disease (e.g. X-ray/CT/US changes, hypoxia, or clinical exam); and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Alternative causes considered unlikely or excluded (e.g. heart failure)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000" i="1" dirty="0"/>
              <a:t>However, the diagnosis is a clinical one in the opinion of the managing doctor (these criteria are a guide)</a:t>
            </a:r>
            <a:endParaRPr lang="en-GB" sz="800" i="1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One of the following diagnoses: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Confirmed SARS-CoV-2 infection (COVID-19 comparisons not open in EU)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Confirmed influenza A or B infection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GB" sz="2000" dirty="0"/>
              <a:t>Community-acquired pneumonia with planned antibiotics (without suspected COVID-19/flu/PCP/TB)</a:t>
            </a:r>
            <a:endParaRPr lang="en-GB" sz="8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No medical history that might put the patient at risk if they were to participate</a:t>
            </a:r>
            <a:endParaRPr lang="en-GB" sz="8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Attending clinician does not believe a specific trial treatment is indicated or contra-indicated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Outside the UK must be ≥18 years old (in the UK children are eligible for some comparisons)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Some comparisons have additional eligibility criteria - see protocol &amp; relevant training</a:t>
            </a:r>
          </a:p>
        </p:txBody>
      </p:sp>
    </p:spTree>
    <p:extLst>
      <p:ext uri="{BB962C8B-B14F-4D97-AF65-F5344CB8AC3E}">
        <p14:creationId xmlns:p14="http://schemas.microsoft.com/office/powerpoint/2010/main" val="38558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3" y="17551"/>
            <a:ext cx="8319372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RECOVERY design</a:t>
            </a:r>
            <a:br>
              <a:rPr lang="en-GB" sz="3600" dirty="0"/>
            </a:br>
            <a:r>
              <a:rPr lang="en-GB" sz="3200" dirty="0"/>
              <a:t>(comparisons vary by region and will change over time – see current protocol on the website)</a:t>
            </a:r>
            <a:endParaRPr lang="en-GB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HOSPITALISED PATIENTS WITH PNEUMONIA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ANALYSIS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Patients with confirmed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High dose dexamethasone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(standard dose corticosteroids)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COVID-19 high dose corticosteroid comparison (patients on NIV or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Dexamethasone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without corticosteroids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Influenza corticosteroid comparison (patients with hypoxia)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without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5520" y="1730503"/>
              <a:ext cx="2651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Baloxavir comparison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Usual care without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2706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Oseltamivir comparison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Patients with confirmed INFLUENZA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Sotrovimab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Usual care without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9160" y="1700762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Sotrovimab comparison</a:t>
                </a:r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Patients with CAP (without suspected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Dexamethasone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Usual care without corticosteroids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Community-acquired pneumonia (CAP) corticosteroid comparison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Baseline data collected, suitability determined</a:t>
            </a:r>
          </a:p>
          <a:p>
            <a:r>
              <a:rPr lang="en-GB" sz="1400" b="1" dirty="0"/>
              <a:t>1:1 randomisation in each suitable comparison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Outcomes at 28 days and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Time to discharge alive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 dirty="0"/>
              <a:t>Progression to ventilation or death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27"/>
            <a:ext cx="10515600" cy="1325563"/>
          </a:xfrm>
        </p:spPr>
        <p:txBody>
          <a:bodyPr/>
          <a:lstStyle/>
          <a:p>
            <a:r>
              <a:rPr lang="en-GB" dirty="0"/>
              <a:t>RECOVERY Trial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" y="1356360"/>
            <a:ext cx="7546596" cy="5669280"/>
          </a:xfrm>
        </p:spPr>
        <p:txBody>
          <a:bodyPr>
            <a:normAutofit fontScale="92500"/>
          </a:bodyPr>
          <a:lstStyle/>
          <a:p>
            <a:r>
              <a:rPr lang="en-GB" sz="2200" dirty="0"/>
              <a:t>Written consent is taken from the patient or legal representative</a:t>
            </a:r>
          </a:p>
          <a:p>
            <a:r>
              <a:rPr lang="en-GB" sz="2200" dirty="0"/>
              <a:t>Baseline data entered onto randomisation website, including suitability for each treatment comparison</a:t>
            </a:r>
          </a:p>
          <a:p>
            <a:r>
              <a:rPr lang="en-GB" sz="2200" dirty="0"/>
              <a:t>Patients can be entered into multiple comparisons simultaneously </a:t>
            </a:r>
          </a:p>
          <a:p>
            <a:r>
              <a:rPr lang="en-GB" sz="2200" dirty="0"/>
              <a:t>If the patient is ineligible for one treatment they can still be randomised in other comparisons</a:t>
            </a:r>
          </a:p>
          <a:p>
            <a:pPr>
              <a:spcBef>
                <a:spcPts val="1800"/>
              </a:spcBef>
            </a:pPr>
            <a:r>
              <a:rPr lang="en-GB" sz="2200" dirty="0"/>
              <a:t>Patients are allocated either to the trial treatment or to usual care without the trial treatment (other care remains the same)</a:t>
            </a:r>
          </a:p>
          <a:p>
            <a:r>
              <a:rPr lang="en-GB" sz="2200" b="1" dirty="0"/>
              <a:t>Allocations are independent</a:t>
            </a:r>
            <a:r>
              <a:rPr lang="en-GB" sz="2200" dirty="0"/>
              <a:t>, so a patient can be allocated all, none or any combination of suitable treatments</a:t>
            </a:r>
          </a:p>
          <a:p>
            <a:pPr>
              <a:spcBef>
                <a:spcPts val="1800"/>
              </a:spcBef>
            </a:pPr>
            <a:r>
              <a:rPr lang="en-GB" sz="2200" dirty="0"/>
              <a:t>Follow-up uses OpenClinica eCRF</a:t>
            </a:r>
          </a:p>
          <a:p>
            <a:pPr lvl="1"/>
            <a:r>
              <a:rPr lang="en-GB" sz="1900" dirty="0"/>
              <a:t>Data from medical records, with no trial specific measurements (other than respiratory swabs for selected regions/comparisons)</a:t>
            </a:r>
          </a:p>
          <a:p>
            <a:pPr lvl="1"/>
            <a:r>
              <a:rPr lang="en-GB" sz="1900" dirty="0"/>
              <a:t>Primary/secondary outcomes collected at 28 days plus treatments received &amp; major safety outcomes (e.g. kidney/liver injury, seizure)</a:t>
            </a:r>
          </a:p>
          <a:p>
            <a:pPr lvl="1"/>
            <a:r>
              <a:rPr lang="en-GB" sz="1900" dirty="0"/>
              <a:t>In some regions, follow-up at 28 days/6 months requires a phone call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0462"/>
          <a:stretch/>
        </p:blipFill>
        <p:spPr>
          <a:xfrm>
            <a:off x="7570737" y="1409700"/>
            <a:ext cx="4621263" cy="51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41" y="1597071"/>
            <a:ext cx="11177899" cy="45800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Better treatments are needed to reduce mortality in patients hospitalised with pneumonia</a:t>
            </a:r>
          </a:p>
          <a:p>
            <a:endParaRPr lang="en-GB" dirty="0"/>
          </a:p>
          <a:p>
            <a:r>
              <a:rPr lang="en-GB" dirty="0"/>
              <a:t>RECOVERY is currently evaluating several promising treatments</a:t>
            </a:r>
          </a:p>
          <a:p>
            <a:endParaRPr lang="en-GB" dirty="0"/>
          </a:p>
          <a:p>
            <a:r>
              <a:rPr lang="en-GB" dirty="0"/>
              <a:t>As an adaptive trial, the design will continue to evolve as new treatments are added, and old treatments are removed when results are found</a:t>
            </a:r>
          </a:p>
          <a:p>
            <a:endParaRPr lang="en-GB" dirty="0"/>
          </a:p>
          <a:p>
            <a:r>
              <a:rPr lang="en-GB" dirty="0"/>
              <a:t>The RECOVERY collaboration has been a major success, involving thousands of collaborators at hundreds of hospitals</a:t>
            </a:r>
          </a:p>
          <a:p>
            <a:endParaRPr lang="en-GB" dirty="0"/>
          </a:p>
          <a:p>
            <a:r>
              <a:rPr lang="en-GB" dirty="0"/>
              <a:t>We hope to continuing welcoming new collaborators around the world!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7CB800A9B36468AE789B4D0B46C3C" ma:contentTypeVersion="4" ma:contentTypeDescription="Een nieuw document maken." ma:contentTypeScope="" ma:versionID="f79c6c7ee823e0512414733574bf68ac">
  <xsd:schema xmlns:xsd="http://www.w3.org/2001/XMLSchema" xmlns:xs="http://www.w3.org/2001/XMLSchema" xmlns:p="http://schemas.microsoft.com/office/2006/metadata/properties" xmlns:ns2="e24a5490-9448-43da-8423-b3a3f301c12f" targetNamespace="http://schemas.microsoft.com/office/2006/metadata/properties" ma:root="true" ma:fieldsID="99a57249543d74127cb9a0874994f9ed" ns2:_="">
    <xsd:import namespace="e24a5490-9448-43da-8423-b3a3f301c1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a5490-9448-43da-8423-b3a3f301c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032746-7A0B-485F-9356-AAAAB81D9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a5490-9448-43da-8423-b3a3f301c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875</Words>
  <Application>Microsoft Office PowerPoint</Application>
  <PresentationFormat>Widescreen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Mulish</vt:lpstr>
      <vt:lpstr>Wingdings</vt:lpstr>
      <vt:lpstr>Office Theme</vt:lpstr>
      <vt:lpstr> The RECOVERY trial</vt:lpstr>
      <vt:lpstr>Background</vt:lpstr>
      <vt:lpstr>Background</vt:lpstr>
      <vt:lpstr>PowerPoint Presentation</vt:lpstr>
      <vt:lpstr>RECOVERY Core Eligibility</vt:lpstr>
      <vt:lpstr>RECOVERY design (comparisons vary by region and will change over time – see current protocol on the website)</vt:lpstr>
      <vt:lpstr>RECOVERY Trial procedures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131</cp:revision>
  <cp:lastPrinted>2020-03-18T19:42:16Z</cp:lastPrinted>
  <dcterms:created xsi:type="dcterms:W3CDTF">2020-03-14T13:47:38Z</dcterms:created>
  <dcterms:modified xsi:type="dcterms:W3CDTF">2025-02-03T10:54:28Z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0x010100E087CB800A9B36468AE789B4D0B46C3C</vt:lpwstr>
  </property>
</Properties>
</file>