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69" r:id="rId6"/>
    <p:sldId id="368" r:id="rId7"/>
    <p:sldId id="372" r:id="rId8"/>
    <p:sldId id="378" r:id="rId9"/>
    <p:sldId id="370" r:id="rId10"/>
    <p:sldId id="371" r:id="rId11"/>
    <p:sldId id="353" r:id="rId12"/>
    <p:sldId id="377" r:id="rId13"/>
    <p:sldId id="373" r:id="rId14"/>
    <p:sldId id="379" r:id="rId15"/>
    <p:sldId id="374" r:id="rId16"/>
    <p:sldId id="331" r:id="rId17"/>
  </p:sldIdLst>
  <p:sldSz cx="12192000" cy="6858000"/>
  <p:notesSz cx="6881813" cy="9661525"/>
  <p:embeddedFontLst>
    <p:embeddedFont>
      <p:font typeface="Calibri" panose="020F0502020204030204" pitchFamily="34"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8" autoAdjust="0"/>
    <p:restoredTop sz="94660"/>
  </p:normalViewPr>
  <p:slideViewPr>
    <p:cSldViewPr snapToGrid="0">
      <p:cViewPr>
        <p:scale>
          <a:sx n="50" d="100"/>
          <a:sy n="50" d="100"/>
        </p:scale>
        <p:origin x="204" y="141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10/01/2024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10/01/2024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10/01/2024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10/01/2024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10/01/2024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10/01/2024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10/01/2024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10/01/2024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10/01/2024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10/01/2024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10/01/2024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10/01/2024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9.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en-GB" b="1" dirty="0" smtClean="0">
                <a:solidFill>
                  <a:srgbClr val="9E3159"/>
                </a:solidFill>
                <a:latin typeface="+mn-lt"/>
              </a:rPr>
              <a:t>RECOVERY </a:t>
            </a:r>
            <a:r>
              <a:rPr lang="en-GB" dirty="0">
                <a:solidFill>
                  <a:srgbClr val="9E3159"/>
                </a:solidFill>
              </a:rPr>
              <a:t>T</a:t>
            </a:r>
            <a:r>
              <a:rPr lang="en-GB" b="1" dirty="0" smtClean="0">
                <a:solidFill>
                  <a:srgbClr val="9E3159"/>
                </a:solidFill>
                <a:latin typeface="+mn-lt"/>
              </a:rPr>
              <a:t>rial</a:t>
            </a:r>
            <a:endParaRPr lang="en-GB" b="1" dirty="0">
              <a:solidFill>
                <a:srgbClr val="9E3159"/>
              </a:solidFill>
              <a:latin typeface="+mn-lt"/>
            </a:endParaRPr>
          </a:p>
        </p:txBody>
      </p:sp>
      <p:sp>
        <p:nvSpPr>
          <p:cNvPr id="3" name="Subtitle 2"/>
          <p:cNvSpPr>
            <a:spLocks noGrp="1"/>
          </p:cNvSpPr>
          <p:nvPr>
            <p:ph type="subTitle" idx="1"/>
          </p:nvPr>
        </p:nvSpPr>
        <p:spPr>
          <a:xfrm>
            <a:off x="776378" y="4036473"/>
            <a:ext cx="10394830" cy="2252184"/>
          </a:xfrm>
        </p:spPr>
        <p:txBody>
          <a:bodyPr>
            <a:normAutofit fontScale="92500" lnSpcReduction="20000"/>
          </a:bodyPr>
          <a:lstStyle/>
          <a:p>
            <a:r>
              <a:rPr lang="en-GB" sz="3500" b="1" dirty="0" smtClean="0"/>
              <a:t>Corticosteroids for Community-Acquired Pneumonia (CAP) </a:t>
            </a:r>
          </a:p>
          <a:p>
            <a:endParaRPr lang="en-GB" sz="3500" b="1" dirty="0"/>
          </a:p>
          <a:p>
            <a:r>
              <a:rPr lang="en-GB" sz="3500" b="1" dirty="0" smtClean="0"/>
              <a:t>Training</a:t>
            </a:r>
          </a:p>
          <a:p>
            <a:endParaRPr lang="en-GB" sz="2800" b="1" dirty="0"/>
          </a:p>
          <a:p>
            <a:r>
              <a:rPr lang="en-GB" sz="2000" b="1" dirty="0" smtClean="0">
                <a:solidFill>
                  <a:schemeClr val="bg1">
                    <a:lumMod val="50000"/>
                  </a:schemeClr>
                </a:solidFill>
              </a:rPr>
              <a:t>08-Jan-2024</a:t>
            </a:r>
            <a:endParaRPr lang="en-GB" sz="2000" b="1" dirty="0">
              <a:solidFill>
                <a:schemeClr val="bg1">
                  <a:lumMod val="50000"/>
                </a:schemeClr>
              </a:solidFill>
            </a:endParaRPr>
          </a:p>
          <a:p>
            <a:endParaRPr lang="en-GB" b="1" dirty="0"/>
          </a:p>
        </p:txBody>
      </p:sp>
    </p:spTree>
    <p:extLst>
      <p:ext uri="{BB962C8B-B14F-4D97-AF65-F5344CB8AC3E}">
        <p14:creationId xmlns:p14="http://schemas.microsoft.com/office/powerpoint/2010/main" val="2985020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457987"/>
            <a:ext cx="8026340" cy="4155733"/>
          </a:xfrm>
        </p:spPr>
        <p:txBody>
          <a:bodyPr>
            <a:noAutofit/>
          </a:bodyPr>
          <a:lstStyle/>
          <a:p>
            <a:r>
              <a:rPr lang="en-GB" sz="2200" dirty="0" smtClean="0"/>
              <a:t>Open to </a:t>
            </a:r>
            <a:r>
              <a:rPr lang="en-GB" sz="2200" dirty="0" smtClean="0"/>
              <a:t>adults ≥18 years</a:t>
            </a:r>
            <a:endParaRPr lang="en-GB" sz="2200" dirty="0"/>
          </a:p>
          <a:p>
            <a:r>
              <a:rPr lang="en-GB" sz="2200" dirty="0" smtClean="0"/>
              <a:t>No </a:t>
            </a:r>
            <a:r>
              <a:rPr lang="en-GB" sz="2200" dirty="0" smtClean="0"/>
              <a:t>requirement for </a:t>
            </a:r>
            <a:r>
              <a:rPr lang="en-GB" sz="2200" dirty="0" smtClean="0"/>
              <a:t>hypoxia (unlike </a:t>
            </a:r>
            <a:r>
              <a:rPr lang="en-GB" sz="2200" dirty="0" smtClean="0"/>
              <a:t>influenza corticosteroid </a:t>
            </a:r>
            <a:r>
              <a:rPr lang="en-GB" sz="2200" dirty="0" smtClean="0"/>
              <a:t>comparison)</a:t>
            </a:r>
            <a:endParaRPr lang="en-GB" sz="2200" dirty="0" smtClean="0"/>
          </a:p>
          <a:p>
            <a:pPr marL="0" indent="0">
              <a:buNone/>
            </a:pPr>
            <a:endParaRPr lang="en-GB" sz="2200" dirty="0"/>
          </a:p>
          <a:p>
            <a:r>
              <a:rPr lang="en-GB" sz="2200" dirty="0" smtClean="0"/>
              <a:t>Pregnant &amp; </a:t>
            </a:r>
            <a:r>
              <a:rPr lang="en-GB" sz="2200" dirty="0"/>
              <a:t>breastfeeding </a:t>
            </a:r>
            <a:r>
              <a:rPr lang="en-GB" sz="2200" dirty="0" smtClean="0"/>
              <a:t>women </a:t>
            </a:r>
            <a:r>
              <a:rPr lang="en-GB" sz="2200" dirty="0" smtClean="0"/>
              <a:t>are eligible </a:t>
            </a:r>
            <a:r>
              <a:rPr lang="en-GB" sz="2200" dirty="0" smtClean="0"/>
              <a:t>(</a:t>
            </a:r>
            <a:r>
              <a:rPr lang="en-GB" sz="2200" dirty="0"/>
              <a:t>but </a:t>
            </a:r>
            <a:r>
              <a:rPr lang="en-GB" sz="2200" dirty="0" smtClean="0"/>
              <a:t>use prednisolone/hydrocortisone instead of dexamethasone – see </a:t>
            </a:r>
            <a:r>
              <a:rPr lang="en-GB" sz="2200" dirty="0" smtClean="0"/>
              <a:t>protocol for dosing) </a:t>
            </a:r>
            <a:endParaRPr lang="en-GB" sz="2200" dirty="0"/>
          </a:p>
          <a:p>
            <a:r>
              <a:rPr lang="en-GB" sz="2200" dirty="0"/>
              <a:t>P</a:t>
            </a:r>
            <a:r>
              <a:rPr lang="en-GB" sz="2200" dirty="0" smtClean="0"/>
              <a:t>atients </a:t>
            </a:r>
            <a:r>
              <a:rPr lang="en-GB" sz="2200" dirty="0" smtClean="0"/>
              <a:t>with </a:t>
            </a:r>
            <a:r>
              <a:rPr lang="en-GB" sz="2200" dirty="0"/>
              <a:t>liver </a:t>
            </a:r>
            <a:r>
              <a:rPr lang="en-GB" sz="2200" dirty="0" smtClean="0"/>
              <a:t>or renal failure are eligible</a:t>
            </a:r>
          </a:p>
          <a:p>
            <a:endParaRPr lang="en-GB" sz="2200" dirty="0"/>
          </a:p>
          <a:p>
            <a:r>
              <a:rPr lang="en-GB" sz="2200" dirty="0"/>
              <a:t>Patients are not eligible if their attending doctor considers systemic corticosteroids to be </a:t>
            </a:r>
            <a:r>
              <a:rPr lang="en-GB" sz="2200" i="1" dirty="0"/>
              <a:t>indicated</a:t>
            </a:r>
            <a:r>
              <a:rPr lang="en-GB" sz="2200" dirty="0"/>
              <a:t> or </a:t>
            </a:r>
            <a:r>
              <a:rPr lang="en-GB" sz="2200" i="1" dirty="0"/>
              <a:t>contraindicated</a:t>
            </a:r>
            <a:r>
              <a:rPr lang="en-GB" sz="2200" dirty="0"/>
              <a:t> for any reason</a:t>
            </a:r>
          </a:p>
          <a:p>
            <a:endParaRPr lang="en-GB" sz="2200" dirty="0" smtClean="0"/>
          </a:p>
          <a:p>
            <a:endParaRPr lang="en-GB" sz="2200" dirty="0" smtClean="0"/>
          </a:p>
        </p:txBody>
      </p:sp>
      <p:sp>
        <p:nvSpPr>
          <p:cNvPr id="4" name="Title 3"/>
          <p:cNvSpPr>
            <a:spLocks noGrp="1"/>
          </p:cNvSpPr>
          <p:nvPr>
            <p:ph type="title"/>
          </p:nvPr>
        </p:nvSpPr>
        <p:spPr>
          <a:xfrm>
            <a:off x="508000" y="0"/>
            <a:ext cx="10515600" cy="1325563"/>
          </a:xfrm>
        </p:spPr>
        <p:txBody>
          <a:bodyPr/>
          <a:lstStyle/>
          <a:p>
            <a:r>
              <a:rPr lang="en-GB" dirty="0" smtClean="0"/>
              <a:t>CAP Corticosteroid comparison</a:t>
            </a:r>
            <a:endParaRPr lang="en-GB"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5371124"/>
            <a:ext cx="11301975" cy="1235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200" dirty="0" smtClean="0"/>
          </a:p>
          <a:p>
            <a:r>
              <a:rPr lang="en-GB" sz="2200" dirty="0" smtClean="0"/>
              <a:t>If, </a:t>
            </a:r>
            <a:r>
              <a:rPr lang="en-GB" sz="2200" dirty="0" smtClean="0"/>
              <a:t>after randomisation, corticosteroids become indicated in a patient allocated usual care </a:t>
            </a:r>
            <a:r>
              <a:rPr lang="en-GB" sz="2200" dirty="0" smtClean="0"/>
              <a:t>these </a:t>
            </a:r>
            <a:r>
              <a:rPr lang="en-GB" sz="2200" dirty="0" smtClean="0"/>
              <a:t>should be given </a:t>
            </a:r>
            <a:r>
              <a:rPr lang="en-GB" sz="2200" dirty="0" smtClean="0"/>
              <a:t>(this </a:t>
            </a:r>
            <a:r>
              <a:rPr lang="en-GB" sz="2200" i="1" dirty="0" smtClean="0"/>
              <a:t>should</a:t>
            </a:r>
            <a:r>
              <a:rPr lang="en-GB" sz="2200" dirty="0" smtClean="0"/>
              <a:t> </a:t>
            </a:r>
            <a:r>
              <a:rPr lang="en-GB" sz="2200" dirty="0" smtClean="0"/>
              <a:t>only </a:t>
            </a:r>
            <a:r>
              <a:rPr lang="en-GB" sz="2200" dirty="0" smtClean="0"/>
              <a:t>be happening </a:t>
            </a:r>
            <a:r>
              <a:rPr lang="en-GB" sz="2200" dirty="0" smtClean="0"/>
              <a:t>because of a change in clinical </a:t>
            </a:r>
            <a:r>
              <a:rPr lang="en-GB" sz="2200" dirty="0" smtClean="0"/>
              <a:t>condition)</a:t>
            </a:r>
            <a:endParaRPr lang="en-GB" sz="2200" dirty="0" smtClean="0"/>
          </a:p>
          <a:p>
            <a:endParaRPr lang="en-GB" sz="2200" dirty="0"/>
          </a:p>
        </p:txBody>
      </p:sp>
    </p:spTree>
    <p:extLst>
      <p:ext uri="{BB962C8B-B14F-4D97-AF65-F5344CB8AC3E}">
        <p14:creationId xmlns:p14="http://schemas.microsoft.com/office/powerpoint/2010/main" val="130849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en-GB" sz="2200" dirty="0"/>
              <a:t>Dexamethasone is a CYP3A4 substrate, so </a:t>
            </a:r>
            <a:r>
              <a:rPr lang="en-GB" sz="2200" dirty="0" smtClean="0"/>
              <a:t>there is a risk of increased exposure and </a:t>
            </a:r>
            <a:r>
              <a:rPr lang="en-GB" sz="2200" dirty="0"/>
              <a:t>side effects </a:t>
            </a:r>
            <a:r>
              <a:rPr lang="en-GB" sz="2200" dirty="0" smtClean="0"/>
              <a:t>if given alongside </a:t>
            </a:r>
            <a:r>
              <a:rPr lang="en-GB" sz="2200" dirty="0"/>
              <a:t>potent CYP3A4 </a:t>
            </a:r>
            <a:r>
              <a:rPr lang="en-GB" sz="2200" dirty="0" smtClean="0"/>
              <a:t>inhibitors, </a:t>
            </a:r>
            <a:r>
              <a:rPr lang="en-GB" sz="2200" dirty="0"/>
              <a:t>e.g. </a:t>
            </a:r>
            <a:endParaRPr lang="en-GB" sz="2200" dirty="0" smtClean="0"/>
          </a:p>
          <a:p>
            <a:pPr lvl="1"/>
            <a:r>
              <a:rPr lang="en-GB" sz="2200" dirty="0"/>
              <a:t>C</a:t>
            </a:r>
            <a:r>
              <a:rPr lang="en-GB" sz="2200" dirty="0" smtClean="0"/>
              <a:t>larithromycin/erythromycin </a:t>
            </a:r>
            <a:r>
              <a:rPr lang="en-GB" sz="2200" dirty="0"/>
              <a:t>(</a:t>
            </a:r>
            <a:r>
              <a:rPr lang="en-GB" sz="2200" u="sng" dirty="0"/>
              <a:t>but not </a:t>
            </a:r>
            <a:r>
              <a:rPr lang="en-GB" sz="2200" u="sng" dirty="0" smtClean="0"/>
              <a:t>azithromycin</a:t>
            </a:r>
            <a:r>
              <a:rPr lang="en-GB" sz="2200" dirty="0" smtClean="0"/>
              <a:t>)</a:t>
            </a:r>
          </a:p>
          <a:p>
            <a:pPr lvl="1"/>
            <a:r>
              <a:rPr lang="en-GB" sz="2200" dirty="0" smtClean="0"/>
              <a:t>Ritonavir/cobicistat</a:t>
            </a:r>
          </a:p>
          <a:p>
            <a:pPr lvl="1"/>
            <a:r>
              <a:rPr lang="en-GB" sz="2200" dirty="0"/>
              <a:t>A</a:t>
            </a:r>
            <a:r>
              <a:rPr lang="en-GB" sz="2200" dirty="0" smtClean="0"/>
              <a:t>zole </a:t>
            </a:r>
            <a:r>
              <a:rPr lang="en-GB" sz="2200" dirty="0"/>
              <a:t>antifungals </a:t>
            </a:r>
          </a:p>
          <a:p>
            <a:endParaRPr lang="en-GB"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5080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dirty="0" smtClean="0"/>
              <a:t>CAP Corticosteroid </a:t>
            </a:r>
            <a:r>
              <a:rPr lang="en-GB" dirty="0"/>
              <a:t>comparison</a:t>
            </a:r>
          </a:p>
        </p:txBody>
      </p:sp>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r>
              <a:rPr lang="en-GB" sz="2200" dirty="0"/>
              <a:t>Consider whether </a:t>
            </a:r>
            <a:r>
              <a:rPr lang="en-GB" sz="2200" dirty="0" smtClean="0"/>
              <a:t>a </a:t>
            </a:r>
            <a:r>
              <a:rPr lang="en-GB" sz="2200" dirty="0"/>
              <a:t>potent CYP3A4 </a:t>
            </a:r>
            <a:r>
              <a:rPr lang="en-GB" sz="2200" dirty="0" smtClean="0"/>
              <a:t>inhibitor could </a:t>
            </a:r>
            <a:r>
              <a:rPr lang="en-GB" sz="2200" dirty="0"/>
              <a:t>safely be </a:t>
            </a:r>
            <a:r>
              <a:rPr lang="en-GB" sz="2200" dirty="0" smtClean="0"/>
              <a:t>suspended/replaced</a:t>
            </a:r>
            <a:r>
              <a:rPr lang="en-GB" sz="2200" dirty="0"/>
              <a:t>, or if increased monitoring for steroid side effects is </a:t>
            </a:r>
            <a:r>
              <a:rPr lang="en-GB" sz="2200" dirty="0" smtClean="0"/>
              <a:t>needed</a:t>
            </a:r>
          </a:p>
          <a:p>
            <a:endParaRPr lang="en-GB" sz="2200" dirty="0"/>
          </a:p>
          <a:p>
            <a:r>
              <a:rPr lang="en-GB" sz="2200" dirty="0" smtClean="0"/>
              <a:t>If potent CYP3A4 inhibitor cannot be avoided then it may not be appropriate to enrol the patient in the corticosteroid comparison, but this is not prohibited by the protocol, as management should be based on an assessment of individual risks/benefits</a:t>
            </a:r>
          </a:p>
          <a:p>
            <a:endParaRPr lang="en-GB" sz="2400" dirty="0" smtClean="0"/>
          </a:p>
          <a:p>
            <a:endParaRPr lang="en-GB" sz="2400" dirty="0"/>
          </a:p>
        </p:txBody>
      </p:sp>
    </p:spTree>
    <p:extLst>
      <p:ext uri="{BB962C8B-B14F-4D97-AF65-F5344CB8AC3E}">
        <p14:creationId xmlns:p14="http://schemas.microsoft.com/office/powerpoint/2010/main" val="136124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en-GB" sz="2200" dirty="0" smtClean="0"/>
              <a:t>Dexamethasone </a:t>
            </a:r>
            <a:r>
              <a:rPr lang="en-GB" sz="2200" dirty="0"/>
              <a:t>6mg once </a:t>
            </a:r>
            <a:r>
              <a:rPr lang="en-GB" sz="2200" dirty="0"/>
              <a:t>daily, </a:t>
            </a:r>
            <a:r>
              <a:rPr lang="en-GB" sz="2200" dirty="0" smtClean="0"/>
              <a:t>oral/nasogastric </a:t>
            </a:r>
            <a:r>
              <a:rPr lang="en-GB" sz="2200" dirty="0"/>
              <a:t>or iv </a:t>
            </a:r>
            <a:endParaRPr lang="en-GB" sz="2200" dirty="0"/>
          </a:p>
          <a:p>
            <a:r>
              <a:rPr lang="en-GB" sz="2200" dirty="0"/>
              <a:t>Treat for 10 days or until discharged, whichever is </a:t>
            </a:r>
            <a:r>
              <a:rPr lang="en-GB" sz="2200" dirty="0" smtClean="0"/>
              <a:t>sooner</a:t>
            </a:r>
          </a:p>
          <a:p>
            <a:r>
              <a:rPr lang="en-GB" sz="2200" dirty="0" smtClean="0"/>
              <a:t>No baseline or follow-up samples</a:t>
            </a:r>
            <a:endParaRPr lang="en-GB" sz="2200" dirty="0"/>
          </a:p>
          <a:p>
            <a:pPr marL="0" indent="0">
              <a:buNone/>
            </a:pPr>
            <a:endParaRPr lang="en-GB" sz="1000" dirty="0"/>
          </a:p>
          <a:p>
            <a:r>
              <a:rPr lang="en-GB" sz="2200" dirty="0" smtClean="0"/>
              <a:t>Important </a:t>
            </a:r>
            <a:r>
              <a:rPr lang="en-GB" sz="2200" dirty="0"/>
              <a:t>side effects of corticosteroids should be </a:t>
            </a:r>
            <a:r>
              <a:rPr lang="en-GB" sz="2200" dirty="0" smtClean="0"/>
              <a:t>considered and anticipated as </a:t>
            </a:r>
            <a:r>
              <a:rPr lang="en-GB" sz="2200" dirty="0"/>
              <a:t>in normal </a:t>
            </a:r>
            <a:r>
              <a:rPr lang="en-GB" sz="2200" dirty="0" smtClean="0"/>
              <a:t>practice, e.g.</a:t>
            </a:r>
            <a:endParaRPr lang="en-GB" sz="2200" dirty="0" smtClean="0"/>
          </a:p>
          <a:p>
            <a:pPr lvl="1"/>
            <a:r>
              <a:rPr lang="en-GB" sz="2200" dirty="0" smtClean="0"/>
              <a:t>Risk </a:t>
            </a:r>
            <a:r>
              <a:rPr lang="en-GB" sz="2200" dirty="0" smtClean="0"/>
              <a:t>of </a:t>
            </a:r>
            <a:r>
              <a:rPr lang="en-GB" sz="2200" dirty="0" smtClean="0"/>
              <a:t>hyperglycaemia (consider need for increased monitoring)</a:t>
            </a:r>
          </a:p>
          <a:p>
            <a:pPr lvl="1"/>
            <a:r>
              <a:rPr lang="en-GB" sz="2200" dirty="0" smtClean="0"/>
              <a:t>Peptic ulceration (consider need for gastroprotection if high risk)</a:t>
            </a:r>
          </a:p>
          <a:p>
            <a:pPr lvl="1"/>
            <a:r>
              <a:rPr lang="en-GB" sz="2200" dirty="0" smtClean="0"/>
              <a:t>I</a:t>
            </a:r>
            <a:r>
              <a:rPr lang="en-GB" sz="2200" dirty="0" smtClean="0"/>
              <a:t>nfection (especially if other reasons for immunosuppression)</a:t>
            </a:r>
          </a:p>
          <a:p>
            <a:pPr lvl="1"/>
            <a:r>
              <a:rPr lang="en-GB" sz="2200" dirty="0" smtClean="0"/>
              <a:t>Psychiatric reactions</a:t>
            </a:r>
          </a:p>
          <a:p>
            <a:pPr lvl="1"/>
            <a:r>
              <a:rPr lang="en-GB" sz="2200" dirty="0" smtClean="0"/>
              <a:t>Fluid retention</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smtClean="0"/>
          </a:p>
          <a:p>
            <a:endParaRPr lang="en-GB" sz="2400" i="1" dirty="0"/>
          </a:p>
        </p:txBody>
      </p:sp>
      <p:sp>
        <p:nvSpPr>
          <p:cNvPr id="7" name="Title 3"/>
          <p:cNvSpPr>
            <a:spLocks noGrp="1"/>
          </p:cNvSpPr>
          <p:nvPr>
            <p:ph type="title"/>
          </p:nvPr>
        </p:nvSpPr>
        <p:spPr>
          <a:xfrm>
            <a:off x="508000" y="0"/>
            <a:ext cx="10515600" cy="1325563"/>
          </a:xfrm>
        </p:spPr>
        <p:txBody>
          <a:bodyPr/>
          <a:lstStyle/>
          <a:p>
            <a:r>
              <a:rPr lang="en-GB" dirty="0" smtClean="0"/>
              <a:t>CAP </a:t>
            </a:r>
            <a:r>
              <a:rPr lang="en-GB" dirty="0"/>
              <a:t>Corticosteroid comparison</a:t>
            </a:r>
            <a:endParaRPr lang="en-GB" dirty="0"/>
          </a:p>
        </p:txBody>
      </p:sp>
      <p:sp>
        <p:nvSpPr>
          <p:cNvPr id="8" name="Content Placeholder 2"/>
          <p:cNvSpPr txBox="1">
            <a:spLocks/>
          </p:cNvSpPr>
          <p:nvPr/>
        </p:nvSpPr>
        <p:spPr>
          <a:xfrm>
            <a:off x="63500" y="5524895"/>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200" dirty="0" smtClean="0"/>
              <a:t>Risk of adrenal insufficiency with sudden withdrawal in some patients, e.g. significant previous corticosteroid use, or other reasons for adrenal insufficiency (consider gradual withdrawal following normal practice)</a:t>
            </a:r>
          </a:p>
          <a:p>
            <a:pPr lvl="1"/>
            <a:endParaRPr lang="en-GB" sz="2000" dirty="0"/>
          </a:p>
        </p:txBody>
      </p:sp>
    </p:spTree>
    <p:extLst>
      <p:ext uri="{BB962C8B-B14F-4D97-AF65-F5344CB8AC3E}">
        <p14:creationId xmlns:p14="http://schemas.microsoft.com/office/powerpoint/2010/main" val="368761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495300" y="0"/>
            <a:ext cx="10515600" cy="1325563"/>
          </a:xfrm>
        </p:spPr>
        <p:txBody>
          <a:bodyPr/>
          <a:lstStyle/>
          <a:p>
            <a:r>
              <a:rPr lang="en-US" dirty="0"/>
              <a:t>Summary - </a:t>
            </a:r>
            <a:r>
              <a:rPr lang="en-US" dirty="0" smtClean="0"/>
              <a:t>CAP</a:t>
            </a:r>
            <a:endParaRPr lang="en-US" dirty="0"/>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364502" y="1596885"/>
            <a:ext cx="10375833" cy="4580078"/>
          </a:xfrm>
        </p:spPr>
        <p:txBody>
          <a:bodyPr>
            <a:normAutofit/>
          </a:bodyPr>
          <a:lstStyle/>
          <a:p>
            <a:r>
              <a:rPr lang="en-US" sz="2400" dirty="0" smtClean="0"/>
              <a:t>CAP is a major cause of hospital admission and death worldwide</a:t>
            </a:r>
          </a:p>
          <a:p>
            <a:endParaRPr lang="en-US" sz="2400" dirty="0" smtClean="0"/>
          </a:p>
          <a:p>
            <a:r>
              <a:rPr lang="en-US" sz="2400" dirty="0" smtClean="0"/>
              <a:t>If corticosteroids reduce the risk of death even moderately (e.g. a 10-20%)  it could save </a:t>
            </a:r>
            <a:r>
              <a:rPr lang="en-US" sz="2400" dirty="0" smtClean="0"/>
              <a:t>tens or hundreds of thousands of </a:t>
            </a:r>
            <a:r>
              <a:rPr lang="en-US" sz="2400" dirty="0" smtClean="0"/>
              <a:t>lives</a:t>
            </a:r>
          </a:p>
          <a:p>
            <a:endParaRPr lang="en-US" sz="2400" dirty="0"/>
          </a:p>
          <a:p>
            <a:r>
              <a:rPr lang="en-US" sz="2400" dirty="0" smtClean="0"/>
              <a:t>To identify or rule out a worthwhile benefit of steroids will require far more patients to be randomised than in previous trials</a:t>
            </a:r>
          </a:p>
          <a:p>
            <a:endParaRPr lang="en-US" sz="2400" dirty="0"/>
          </a:p>
          <a:p>
            <a:r>
              <a:rPr lang="en-GB" sz="2400" dirty="0" smtClean="0"/>
              <a:t>Please </a:t>
            </a:r>
            <a:r>
              <a:rPr lang="en-GB" sz="2400" dirty="0"/>
              <a:t>consider RECOVERY </a:t>
            </a:r>
            <a:r>
              <a:rPr lang="en-GB" sz="2400" dirty="0" smtClean="0"/>
              <a:t>for </a:t>
            </a:r>
            <a:r>
              <a:rPr lang="en-GB" sz="2400" dirty="0"/>
              <a:t>as many of your patients as possible</a:t>
            </a:r>
            <a:endParaRPr lang="en-US" sz="2400" dirty="0"/>
          </a:p>
          <a:p>
            <a:endParaRPr lang="en-US" sz="2400" dirty="0"/>
          </a:p>
          <a:p>
            <a:endParaRPr lang="en-US" sz="2400" dirty="0"/>
          </a:p>
        </p:txBody>
      </p:sp>
    </p:spTree>
    <p:extLst>
      <p:ext uri="{BB962C8B-B14F-4D97-AF65-F5344CB8AC3E}">
        <p14:creationId xmlns:p14="http://schemas.microsoft.com/office/powerpoint/2010/main" val="160573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smtClean="0"/>
              <a:t>Community-acquired pneumonia</a:t>
            </a:r>
            <a:endParaRPr lang="en-GB" sz="3600" dirty="0"/>
          </a:p>
        </p:txBody>
      </p:sp>
      <p:sp>
        <p:nvSpPr>
          <p:cNvPr id="3" name="Content Placeholder 2"/>
          <p:cNvSpPr>
            <a:spLocks noGrp="1"/>
          </p:cNvSpPr>
          <p:nvPr>
            <p:ph idx="1"/>
          </p:nvPr>
        </p:nvSpPr>
        <p:spPr>
          <a:xfrm>
            <a:off x="16280" y="1493052"/>
            <a:ext cx="7616420" cy="5195671"/>
          </a:xfrm>
        </p:spPr>
        <p:txBody>
          <a:bodyPr>
            <a:normAutofit/>
          </a:bodyPr>
          <a:lstStyle/>
          <a:p>
            <a:r>
              <a:rPr lang="en-GB" sz="2200" dirty="0" smtClean="0"/>
              <a:t>In a non-pandemic context, CAP </a:t>
            </a:r>
            <a:r>
              <a:rPr lang="en-GB" sz="2200" dirty="0" smtClean="0"/>
              <a:t>is usually caused by bacteria from the upper respiratory tract</a:t>
            </a:r>
          </a:p>
          <a:p>
            <a:endParaRPr lang="en-GB" sz="1000" dirty="0" smtClean="0"/>
          </a:p>
          <a:p>
            <a:r>
              <a:rPr lang="en-GB" sz="2200" dirty="0" smtClean="0"/>
              <a:t>The causative </a:t>
            </a:r>
            <a:r>
              <a:rPr lang="en-GB" sz="2200" dirty="0"/>
              <a:t>pathogen </a:t>
            </a:r>
            <a:r>
              <a:rPr lang="en-GB" sz="2200" dirty="0" smtClean="0"/>
              <a:t>is usually </a:t>
            </a:r>
            <a:r>
              <a:rPr lang="en-GB" sz="2200" dirty="0"/>
              <a:t>not identified, so diagnosis is </a:t>
            </a:r>
            <a:r>
              <a:rPr lang="en-GB" sz="2200" dirty="0" smtClean="0"/>
              <a:t>based on a typical symptoms and radiology, and treatment is </a:t>
            </a:r>
            <a:r>
              <a:rPr lang="en-GB" sz="2200" dirty="0"/>
              <a:t>with </a:t>
            </a:r>
            <a:r>
              <a:rPr lang="en-GB" sz="2200" dirty="0" smtClean="0"/>
              <a:t>empirical antibiotics </a:t>
            </a:r>
            <a:r>
              <a:rPr lang="en-GB" sz="2200" dirty="0"/>
              <a:t>and supportive </a:t>
            </a:r>
            <a:r>
              <a:rPr lang="en-GB" sz="2200" dirty="0" smtClean="0"/>
              <a:t>care</a:t>
            </a:r>
          </a:p>
          <a:p>
            <a:pPr marL="0" indent="0">
              <a:buNone/>
            </a:pPr>
            <a:endParaRPr lang="en-GB" sz="1000" dirty="0"/>
          </a:p>
          <a:p>
            <a:r>
              <a:rPr lang="en-GB" sz="2200" dirty="0" smtClean="0"/>
              <a:t>The RECOVERY CAP comparison is recruiting these patients, with CAP related to suspected or confirmed bacterial infection</a:t>
            </a:r>
          </a:p>
          <a:p>
            <a:endParaRPr lang="en-GB" sz="1000" dirty="0" smtClean="0"/>
          </a:p>
          <a:p>
            <a:r>
              <a:rPr lang="en-GB" sz="2200" dirty="0"/>
              <a:t>CAP is one of the commonest reasons for acute hospital admission worldwide, estimated to kill ~2,500,000 people/year</a:t>
            </a:r>
          </a:p>
          <a:p>
            <a:endParaRPr lang="en-GB" sz="2200" dirty="0" smtClean="0"/>
          </a:p>
          <a:p>
            <a:pPr marL="0" indent="0">
              <a:buNone/>
            </a:pPr>
            <a:endParaRPr lang="en-GB"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213" y="1527481"/>
            <a:ext cx="4295790" cy="3524127"/>
          </a:xfrm>
          <a:prstGeom prst="rect">
            <a:avLst/>
          </a:prstGeom>
        </p:spPr>
      </p:pic>
      <p:sp>
        <p:nvSpPr>
          <p:cNvPr id="7" name="Rectangle 6"/>
          <p:cNvSpPr/>
          <p:nvPr/>
        </p:nvSpPr>
        <p:spPr>
          <a:xfrm>
            <a:off x="8109531" y="6519446"/>
            <a:ext cx="4157613" cy="338554"/>
          </a:xfrm>
          <a:prstGeom prst="rect">
            <a:avLst/>
          </a:prstGeom>
        </p:spPr>
        <p:txBody>
          <a:bodyPr wrap="none">
            <a:spAutoFit/>
          </a:bodyPr>
          <a:lstStyle/>
          <a:p>
            <a:r>
              <a:rPr lang="en-GB" sz="1600" dirty="0" smtClean="0"/>
              <a:t>Case courtesy of Jeremy </a:t>
            </a:r>
            <a:r>
              <a:rPr lang="en-GB" sz="1600" dirty="0"/>
              <a:t>Jones, </a:t>
            </a:r>
            <a:r>
              <a:rPr lang="en-GB" sz="1600" dirty="0" smtClean="0"/>
              <a:t>Radiopaedia.org</a:t>
            </a:r>
            <a:endParaRPr lang="en-GB" sz="1600" dirty="0"/>
          </a:p>
        </p:txBody>
      </p:sp>
      <p:sp>
        <p:nvSpPr>
          <p:cNvPr id="8" name="Content Placeholder 2"/>
          <p:cNvSpPr txBox="1">
            <a:spLocks/>
          </p:cNvSpPr>
          <p:nvPr/>
        </p:nvSpPr>
        <p:spPr>
          <a:xfrm>
            <a:off x="0" y="5691520"/>
            <a:ext cx="11401020" cy="1022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smtClean="0"/>
              <a:t>Viral pneumonia caused by SARS-CoV-2 and influenza have distinct pathologies and treatments, and can be diagnosed readily by throat swab PCR, so these are treated as separate categories of pneumonia in RECOVERY</a:t>
            </a:r>
          </a:p>
          <a:p>
            <a:endParaRPr lang="en-GB" sz="1000" dirty="0" smtClean="0"/>
          </a:p>
          <a:p>
            <a:endParaRPr lang="en-GB" sz="2200" dirty="0" smtClean="0"/>
          </a:p>
          <a:p>
            <a:pPr marL="0" indent="0">
              <a:buFont typeface="Arial" panose="020B0604020202020204" pitchFamily="34" charset="0"/>
              <a:buNone/>
            </a:pPr>
            <a:endParaRPr lang="en-GB" sz="2200" dirty="0"/>
          </a:p>
        </p:txBody>
      </p:sp>
    </p:spTree>
    <p:extLst>
      <p:ext uri="{BB962C8B-B14F-4D97-AF65-F5344CB8AC3E}">
        <p14:creationId xmlns:p14="http://schemas.microsoft.com/office/powerpoint/2010/main" val="1322309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en-GB" sz="4000" dirty="0" smtClean="0"/>
              <a:t>RECOVERY </a:t>
            </a:r>
            <a:r>
              <a:rPr lang="en-GB" sz="4000" dirty="0" smtClean="0"/>
              <a:t>Eligibility</a:t>
            </a:r>
            <a:endParaRPr lang="en-GB" sz="4000" dirty="0"/>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en-GB" sz="2400" dirty="0" smtClean="0"/>
              <a:t>Hospitalised</a:t>
            </a:r>
            <a:endParaRPr lang="en-GB" sz="800" dirty="0" smtClean="0"/>
          </a:p>
          <a:p>
            <a:pPr marL="514350" indent="-514350">
              <a:spcBef>
                <a:spcPts val="1800"/>
              </a:spcBef>
              <a:buFont typeface="+mj-lt"/>
              <a:buAutoNum type="arabicPeriod"/>
            </a:pPr>
            <a:r>
              <a:rPr lang="en-GB" sz="2400" dirty="0"/>
              <a:t>P</a:t>
            </a:r>
            <a:r>
              <a:rPr lang="en-GB" sz="2400" dirty="0" smtClean="0"/>
              <a:t>neumonia syndrome, e.g.</a:t>
            </a:r>
          </a:p>
          <a:p>
            <a:pPr marL="914400" lvl="1" indent="-457200">
              <a:buFont typeface="+mj-lt"/>
              <a:buAutoNum type="alphaLcPeriod"/>
            </a:pPr>
            <a:r>
              <a:rPr lang="en-GB" sz="2000" dirty="0" smtClean="0"/>
              <a:t>Typical symptoms of a new respiratory tract </a:t>
            </a:r>
            <a:r>
              <a:rPr lang="en-GB" sz="2000" dirty="0" smtClean="0"/>
              <a:t>infection (cough, shortness of breath, fever, etc); </a:t>
            </a:r>
            <a:r>
              <a:rPr lang="en-GB" sz="2000" dirty="0" smtClean="0"/>
              <a:t>and</a:t>
            </a:r>
          </a:p>
          <a:p>
            <a:pPr marL="914400" lvl="1" indent="-457200">
              <a:buFont typeface="+mj-lt"/>
              <a:buAutoNum type="alphaLcPeriod"/>
            </a:pPr>
            <a:r>
              <a:rPr lang="en-GB" sz="2000" dirty="0"/>
              <a:t>O</a:t>
            </a:r>
            <a:r>
              <a:rPr lang="en-GB" sz="2000" dirty="0" smtClean="0"/>
              <a:t>bjective </a:t>
            </a:r>
            <a:r>
              <a:rPr lang="en-GB" sz="2000" dirty="0"/>
              <a:t>evidence of acute lung disease (e.g</a:t>
            </a:r>
            <a:r>
              <a:rPr lang="en-GB" sz="2000" dirty="0" smtClean="0"/>
              <a:t>. </a:t>
            </a:r>
            <a:r>
              <a:rPr lang="en-GB" sz="2000" dirty="0" smtClean="0"/>
              <a:t>X-ray/CT/US </a:t>
            </a:r>
            <a:r>
              <a:rPr lang="en-GB" sz="2000" dirty="0" smtClean="0"/>
              <a:t>changes, </a:t>
            </a:r>
            <a:r>
              <a:rPr lang="en-GB" sz="2000" dirty="0"/>
              <a:t>hypoxia, or </a:t>
            </a:r>
            <a:r>
              <a:rPr lang="en-GB" sz="2000" dirty="0" smtClean="0"/>
              <a:t>clinical exam); and</a:t>
            </a:r>
            <a:endParaRPr lang="en-GB" sz="2000" dirty="0"/>
          </a:p>
          <a:p>
            <a:pPr marL="914400" lvl="1" indent="-457200">
              <a:buFont typeface="+mj-lt"/>
              <a:buAutoNum type="alphaLcPeriod"/>
            </a:pPr>
            <a:r>
              <a:rPr lang="en-GB" sz="2000" dirty="0"/>
              <a:t>A</a:t>
            </a:r>
            <a:r>
              <a:rPr lang="en-GB" sz="2000" dirty="0" smtClean="0"/>
              <a:t>lternative causes considered unlikely or excluded (e.g. heart failure)</a:t>
            </a:r>
          </a:p>
          <a:p>
            <a:pPr marL="457200" lvl="1" indent="0">
              <a:buNone/>
            </a:pPr>
            <a:r>
              <a:rPr lang="en-GB" sz="2000" i="1" dirty="0"/>
              <a:t>However, the diagnosis </a:t>
            </a:r>
            <a:r>
              <a:rPr lang="en-GB" sz="2000" i="1" dirty="0" smtClean="0"/>
              <a:t>is </a:t>
            </a:r>
            <a:r>
              <a:rPr lang="en-GB" sz="2000" i="1" dirty="0"/>
              <a:t>a clinical </a:t>
            </a:r>
            <a:r>
              <a:rPr lang="en-GB" sz="2000" i="1" dirty="0" smtClean="0"/>
              <a:t>one in </a:t>
            </a:r>
            <a:r>
              <a:rPr lang="en-GB" sz="2000" i="1" dirty="0"/>
              <a:t>the opinion of the managing doctor (</a:t>
            </a:r>
            <a:r>
              <a:rPr lang="en-GB" sz="2000" i="1" dirty="0" smtClean="0"/>
              <a:t>these criteria </a:t>
            </a:r>
            <a:r>
              <a:rPr lang="en-GB" sz="2000" i="1" dirty="0"/>
              <a:t>are </a:t>
            </a:r>
            <a:r>
              <a:rPr lang="en-GB" sz="2000" i="1" dirty="0" smtClean="0"/>
              <a:t>a </a:t>
            </a:r>
            <a:r>
              <a:rPr lang="en-GB" sz="2000" i="1" dirty="0"/>
              <a:t>guide</a:t>
            </a:r>
            <a:r>
              <a:rPr lang="en-GB" sz="2000" i="1" dirty="0" smtClean="0"/>
              <a:t>)</a:t>
            </a:r>
            <a:endParaRPr lang="en-GB" sz="800" i="1" dirty="0" smtClean="0"/>
          </a:p>
          <a:p>
            <a:pPr marL="514350" indent="-514350">
              <a:spcBef>
                <a:spcPts val="1800"/>
              </a:spcBef>
              <a:buFont typeface="+mj-lt"/>
              <a:buAutoNum type="arabicPeriod"/>
            </a:pPr>
            <a:r>
              <a:rPr lang="en-GB" sz="2400" dirty="0" smtClean="0"/>
              <a:t>One </a:t>
            </a:r>
            <a:r>
              <a:rPr lang="en-GB" sz="2400" dirty="0"/>
              <a:t>of the following </a:t>
            </a:r>
            <a:r>
              <a:rPr lang="en-GB" sz="2400" dirty="0" smtClean="0"/>
              <a:t>diagnoses:</a:t>
            </a:r>
          </a:p>
          <a:p>
            <a:pPr marL="914400" lvl="1" indent="-457200">
              <a:buFont typeface="+mj-lt"/>
              <a:buAutoNum type="alphaLcPeriod"/>
            </a:pPr>
            <a:r>
              <a:rPr lang="en-GB" sz="2000" dirty="0">
                <a:solidFill>
                  <a:schemeClr val="bg1">
                    <a:lumMod val="85000"/>
                  </a:schemeClr>
                </a:solidFill>
              </a:rPr>
              <a:t>Confirmed SARS-CoV-2 </a:t>
            </a:r>
            <a:r>
              <a:rPr lang="en-GB" sz="2000" dirty="0" smtClean="0">
                <a:solidFill>
                  <a:schemeClr val="bg1">
                    <a:lumMod val="85000"/>
                  </a:schemeClr>
                </a:solidFill>
              </a:rPr>
              <a:t>infection</a:t>
            </a:r>
          </a:p>
          <a:p>
            <a:pPr marL="914400" lvl="1" indent="-457200">
              <a:buFont typeface="+mj-lt"/>
              <a:buAutoNum type="alphaLcPeriod"/>
            </a:pPr>
            <a:r>
              <a:rPr lang="en-GB" sz="2000" dirty="0" smtClean="0">
                <a:solidFill>
                  <a:schemeClr val="bg1">
                    <a:lumMod val="85000"/>
                  </a:schemeClr>
                </a:solidFill>
              </a:rPr>
              <a:t>Confirmed </a:t>
            </a:r>
            <a:r>
              <a:rPr lang="en-GB" sz="2000" dirty="0">
                <a:solidFill>
                  <a:schemeClr val="bg1">
                    <a:lumMod val="85000"/>
                  </a:schemeClr>
                </a:solidFill>
              </a:rPr>
              <a:t>influenza A or B </a:t>
            </a:r>
            <a:r>
              <a:rPr lang="en-GB" sz="2000" dirty="0" smtClean="0">
                <a:solidFill>
                  <a:schemeClr val="bg1">
                    <a:lumMod val="85000"/>
                  </a:schemeClr>
                </a:solidFill>
              </a:rPr>
              <a:t>infection </a:t>
            </a:r>
            <a:endParaRPr lang="en-GB" sz="2000" dirty="0" smtClean="0">
              <a:solidFill>
                <a:schemeClr val="bg1">
                  <a:lumMod val="85000"/>
                </a:schemeClr>
              </a:solidFill>
            </a:endParaRPr>
          </a:p>
          <a:p>
            <a:pPr marL="914400" lvl="1" indent="-457200">
              <a:buFont typeface="+mj-lt"/>
              <a:buAutoNum type="alphaLcPeriod"/>
            </a:pPr>
            <a:r>
              <a:rPr lang="en-GB" sz="2000" b="1" dirty="0" smtClean="0"/>
              <a:t>Community-acquired </a:t>
            </a:r>
            <a:r>
              <a:rPr lang="en-GB" sz="2000" b="1" dirty="0"/>
              <a:t>pneumonia with planned </a:t>
            </a:r>
            <a:r>
              <a:rPr lang="en-GB" sz="2000" b="1" dirty="0" smtClean="0"/>
              <a:t>antibiotics (without suspected COVID-19/flu/PCP/TB)</a:t>
            </a:r>
            <a:endParaRPr lang="en-GB" sz="800" b="1" dirty="0" smtClean="0"/>
          </a:p>
          <a:p>
            <a:pPr marL="457200" indent="-457200">
              <a:spcBef>
                <a:spcPts val="1800"/>
              </a:spcBef>
              <a:buFont typeface="+mj-lt"/>
              <a:buAutoNum type="arabicPeriod"/>
            </a:pPr>
            <a:r>
              <a:rPr lang="en-GB" sz="2400" dirty="0" smtClean="0"/>
              <a:t>No medical history that might put the patient at risk if they were to participate</a:t>
            </a:r>
            <a:endParaRPr lang="en-GB" sz="800" dirty="0" smtClean="0"/>
          </a:p>
          <a:p>
            <a:pPr marL="457200" indent="-457200">
              <a:spcBef>
                <a:spcPts val="1800"/>
              </a:spcBef>
              <a:buFont typeface="+mj-lt"/>
              <a:buAutoNum type="arabicPeriod"/>
            </a:pPr>
            <a:r>
              <a:rPr lang="en-GB" sz="2400" dirty="0" smtClean="0"/>
              <a:t>Attending </a:t>
            </a:r>
            <a:r>
              <a:rPr lang="en-GB" sz="2400" dirty="0"/>
              <a:t>clinician </a:t>
            </a:r>
            <a:r>
              <a:rPr lang="en-GB" sz="2400" dirty="0" smtClean="0"/>
              <a:t>does not believe a specific trial treatment is indicated or contra-indicated</a:t>
            </a:r>
            <a:endParaRPr lang="en-GB" sz="2400" dirty="0"/>
          </a:p>
        </p:txBody>
      </p:sp>
    </p:spTree>
    <p:extLst>
      <p:ext uri="{BB962C8B-B14F-4D97-AF65-F5344CB8AC3E}">
        <p14:creationId xmlns:p14="http://schemas.microsoft.com/office/powerpoint/2010/main" val="140760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0"/>
            <a:ext cx="7835537" cy="1325563"/>
          </a:xfrm>
        </p:spPr>
        <p:txBody>
          <a:bodyPr>
            <a:normAutofit/>
          </a:bodyPr>
          <a:lstStyle/>
          <a:p>
            <a:r>
              <a:rPr lang="en-GB" sz="3600" dirty="0" smtClean="0"/>
              <a:t>CAP in RECOVERY </a:t>
            </a:r>
            <a:r>
              <a:rPr lang="en-GB" sz="3600" dirty="0" smtClean="0"/>
              <a:t>- clarifications</a:t>
            </a:r>
            <a:endParaRPr lang="en-GB" sz="3600" dirty="0"/>
          </a:p>
        </p:txBody>
      </p:sp>
      <p:sp>
        <p:nvSpPr>
          <p:cNvPr id="3" name="Content Placeholder 2"/>
          <p:cNvSpPr>
            <a:spLocks noGrp="1"/>
          </p:cNvSpPr>
          <p:nvPr>
            <p:ph idx="1"/>
          </p:nvPr>
        </p:nvSpPr>
        <p:spPr>
          <a:xfrm>
            <a:off x="127000" y="1531764"/>
            <a:ext cx="7810500" cy="5032516"/>
          </a:xfrm>
        </p:spPr>
        <p:txBody>
          <a:bodyPr>
            <a:normAutofit/>
          </a:bodyPr>
          <a:lstStyle/>
          <a:p>
            <a:r>
              <a:rPr lang="en-GB" sz="2200" dirty="0"/>
              <a:t>Patients are </a:t>
            </a:r>
            <a:r>
              <a:rPr lang="en-GB" sz="2200" i="1" dirty="0"/>
              <a:t>ineligible</a:t>
            </a:r>
            <a:r>
              <a:rPr lang="en-GB" sz="2200" dirty="0"/>
              <a:t> if they have suspected or confirmed:</a:t>
            </a:r>
          </a:p>
          <a:p>
            <a:pPr lvl="1"/>
            <a:r>
              <a:rPr lang="en-GB" sz="1800" dirty="0"/>
              <a:t>SARS-COV-2 infection</a:t>
            </a:r>
          </a:p>
          <a:p>
            <a:pPr lvl="1"/>
            <a:r>
              <a:rPr lang="en-GB" sz="1800" dirty="0"/>
              <a:t>Influenza infection</a:t>
            </a:r>
          </a:p>
          <a:p>
            <a:pPr lvl="1"/>
            <a:r>
              <a:rPr lang="en-GB" sz="1800" i="1" dirty="0"/>
              <a:t>Pneumocystis jirovecii </a:t>
            </a:r>
            <a:r>
              <a:rPr lang="en-GB" sz="1800" dirty="0"/>
              <a:t>pneumonia (‘PCP’ or ‘PJP’)</a:t>
            </a:r>
          </a:p>
          <a:p>
            <a:pPr lvl="1"/>
            <a:r>
              <a:rPr lang="en-GB" sz="1800" dirty="0"/>
              <a:t>Active pulmonary tuberculosis</a:t>
            </a:r>
          </a:p>
          <a:p>
            <a:r>
              <a:rPr lang="en-GB" sz="2200" dirty="0" smtClean="0"/>
              <a:t>Testing </a:t>
            </a:r>
            <a:r>
              <a:rPr lang="en-GB" sz="2200" dirty="0"/>
              <a:t>for these pathogens is </a:t>
            </a:r>
            <a:r>
              <a:rPr lang="en-GB" sz="2200" b="1" dirty="0"/>
              <a:t>not</a:t>
            </a:r>
            <a:r>
              <a:rPr lang="en-GB" sz="2200" dirty="0"/>
              <a:t> required for trial purposes (</a:t>
            </a:r>
            <a:r>
              <a:rPr lang="en-GB" sz="2200" dirty="0" smtClean="0"/>
              <a:t>only if part </a:t>
            </a:r>
            <a:r>
              <a:rPr lang="en-GB" sz="2200" dirty="0"/>
              <a:t>of standard care</a:t>
            </a:r>
            <a:r>
              <a:rPr lang="en-GB" sz="2200" dirty="0" smtClean="0"/>
              <a:t>)</a:t>
            </a:r>
          </a:p>
          <a:p>
            <a:endParaRPr lang="en-GB" sz="1000" dirty="0"/>
          </a:p>
          <a:p>
            <a:r>
              <a:rPr lang="en-GB" sz="2200" dirty="0" smtClean="0"/>
              <a:t>Detection of viruses other than those above is not an exclusion (e.g. RSV, adenovirus, rhinovirus, etc.)</a:t>
            </a:r>
          </a:p>
          <a:p>
            <a:endParaRPr lang="en-GB" sz="2200" dirty="0"/>
          </a:p>
          <a:p>
            <a:endParaRPr lang="en-GB"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0800" y="1531764"/>
            <a:ext cx="4295790" cy="3524127"/>
          </a:xfrm>
          <a:prstGeom prst="rect">
            <a:avLst/>
          </a:prstGeom>
        </p:spPr>
      </p:pic>
      <p:sp>
        <p:nvSpPr>
          <p:cNvPr id="8" name="Content Placeholder 2"/>
          <p:cNvSpPr txBox="1">
            <a:spLocks/>
          </p:cNvSpPr>
          <p:nvPr/>
        </p:nvSpPr>
        <p:spPr>
          <a:xfrm>
            <a:off x="88900" y="4881958"/>
            <a:ext cx="11877690" cy="129024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p>
          <a:p>
            <a:r>
              <a:rPr lang="en-GB" sz="2400" dirty="0" smtClean="0"/>
              <a:t>‘Community-acquired’ can be defined as in usual practice, but implies:</a:t>
            </a:r>
          </a:p>
          <a:p>
            <a:pPr lvl="1"/>
            <a:r>
              <a:rPr lang="en-GB" sz="2000" dirty="0" smtClean="0"/>
              <a:t>Pneumonia was present on admission</a:t>
            </a:r>
          </a:p>
          <a:p>
            <a:pPr lvl="1"/>
            <a:r>
              <a:rPr lang="en-GB" sz="2000" dirty="0" smtClean="0"/>
              <a:t>No recent inpatient stay in hospital or a healthcare facility (e.g. in the 10 days before admission)</a:t>
            </a:r>
          </a:p>
          <a:p>
            <a:endParaRPr lang="en-GB" sz="2400" dirty="0" smtClean="0"/>
          </a:p>
          <a:p>
            <a:endParaRPr lang="en-GB" sz="2400" dirty="0"/>
          </a:p>
        </p:txBody>
      </p:sp>
    </p:spTree>
    <p:extLst>
      <p:ext uri="{BB962C8B-B14F-4D97-AF65-F5344CB8AC3E}">
        <p14:creationId xmlns:p14="http://schemas.microsoft.com/office/powerpoint/2010/main" val="361803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 y="1491324"/>
            <a:ext cx="12014200" cy="4871375"/>
          </a:xfrm>
        </p:spPr>
        <p:txBody>
          <a:bodyPr>
            <a:normAutofit/>
          </a:bodyPr>
          <a:lstStyle/>
          <a:p>
            <a:r>
              <a:rPr lang="en-GB" sz="2400" dirty="0" smtClean="0"/>
              <a:t>Dexamethasone 6mg once daily reduces mortality in hypoxic COVID-19 patients by around one fifth</a:t>
            </a:r>
            <a:r>
              <a:rPr lang="en-GB" sz="2400" baseline="30000" dirty="0" smtClean="0"/>
              <a:t>1</a:t>
            </a:r>
            <a:endParaRPr lang="en-GB" sz="2400" baseline="30000" dirty="0" smtClean="0"/>
          </a:p>
          <a:p>
            <a:endParaRPr lang="en-GB" sz="1800" dirty="0" smtClean="0"/>
          </a:p>
          <a:p>
            <a:r>
              <a:rPr lang="en-GB" sz="2400" dirty="0" smtClean="0"/>
              <a:t>Corticosteroids are also </a:t>
            </a:r>
            <a:r>
              <a:rPr lang="en-GB" sz="2400" dirty="0"/>
              <a:t>beneficial </a:t>
            </a:r>
            <a:r>
              <a:rPr lang="en-GB" sz="2400" dirty="0" smtClean="0"/>
              <a:t>in severe PCP</a:t>
            </a:r>
            <a:r>
              <a:rPr lang="en-GB" sz="2400" baseline="30000" dirty="0" smtClean="0"/>
              <a:t>2</a:t>
            </a:r>
            <a:endParaRPr lang="en-GB" sz="2400" dirty="0"/>
          </a:p>
          <a:p>
            <a:endParaRPr lang="en-GB" sz="1800" dirty="0"/>
          </a:p>
          <a:p>
            <a:r>
              <a:rPr lang="en-GB" sz="2400" dirty="0" smtClean="0"/>
              <a:t>Despite similarities with COVID-19, lung involvement is typically more focal in CAP, with less severe hypoxia, and different patterns of immune activation</a:t>
            </a:r>
            <a:r>
              <a:rPr lang="en-GB" sz="2400" baseline="30000" dirty="0" smtClean="0"/>
              <a:t>3</a:t>
            </a:r>
            <a:endParaRPr lang="en-GB" sz="2400" dirty="0" smtClean="0"/>
          </a:p>
          <a:p>
            <a:endParaRPr lang="en-GB" sz="1800" dirty="0" smtClean="0"/>
          </a:p>
          <a:p>
            <a:r>
              <a:rPr lang="en-GB" sz="2400" dirty="0" smtClean="0"/>
              <a:t>CAP is also a more heterogeneous syndrome than COVID-19, caused by a variety of pathogens</a:t>
            </a:r>
          </a:p>
          <a:p>
            <a:endParaRPr lang="en-GB" sz="2400" dirty="0"/>
          </a:p>
          <a:p>
            <a:pPr marL="0" indent="0" algn="ctr">
              <a:buNone/>
            </a:pPr>
            <a:r>
              <a:rPr lang="en-GB" sz="2400" i="1" dirty="0" smtClean="0"/>
              <a:t>Do </a:t>
            </a:r>
            <a:r>
              <a:rPr lang="en-GB" sz="2400" i="1" dirty="0"/>
              <a:t>corticosteroids reduce </a:t>
            </a:r>
            <a:r>
              <a:rPr lang="en-GB" sz="2400" i="1" dirty="0" smtClean="0"/>
              <a:t>mortality in </a:t>
            </a:r>
            <a:r>
              <a:rPr lang="en-GB" sz="2400" i="1" dirty="0" smtClean="0"/>
              <a:t>patients hospitalised with CAP?</a:t>
            </a:r>
            <a:endParaRPr lang="en-GB" sz="2400" i="1" dirty="0"/>
          </a:p>
          <a:p>
            <a:endParaRPr lang="en-GB" sz="2400" dirty="0"/>
          </a:p>
        </p:txBody>
      </p:sp>
      <p:sp>
        <p:nvSpPr>
          <p:cNvPr id="4" name="TextBox 3"/>
          <p:cNvSpPr txBox="1"/>
          <p:nvPr/>
        </p:nvSpPr>
        <p:spPr>
          <a:xfrm>
            <a:off x="0" y="6362699"/>
            <a:ext cx="10361747" cy="523220"/>
          </a:xfrm>
          <a:prstGeom prst="rect">
            <a:avLst/>
          </a:prstGeom>
          <a:noFill/>
        </p:spPr>
        <p:txBody>
          <a:bodyPr wrap="none" rtlCol="0">
            <a:spAutoFit/>
          </a:bodyPr>
          <a:lstStyle/>
          <a:p>
            <a:r>
              <a:rPr lang="en-GB" sz="1400" dirty="0" smtClean="0"/>
              <a:t>1 RECOVERY </a:t>
            </a:r>
            <a:r>
              <a:rPr lang="en-GB" sz="1400" dirty="0"/>
              <a:t>Collaborative </a:t>
            </a:r>
            <a:r>
              <a:rPr lang="en-GB" sz="1400" dirty="0" smtClean="0"/>
              <a:t>Group. N </a:t>
            </a:r>
            <a:r>
              <a:rPr lang="en-GB" sz="1400" dirty="0"/>
              <a:t>Engl J Med. 2021 </a:t>
            </a:r>
            <a:r>
              <a:rPr lang="en-GB" sz="1400" dirty="0" smtClean="0"/>
              <a:t>PMID32678530        2 Ewald H, et al. </a:t>
            </a:r>
            <a:r>
              <a:rPr lang="en-GB" sz="1400" dirty="0"/>
              <a:t>Cochrane Database Syst Rev. 2015 </a:t>
            </a:r>
            <a:r>
              <a:rPr lang="en-GB" sz="1400" dirty="0" smtClean="0"/>
              <a:t>PMID25835432 </a:t>
            </a:r>
          </a:p>
          <a:p>
            <a:r>
              <a:rPr lang="en-GB" sz="1400" dirty="0" smtClean="0"/>
              <a:t>3 Ibáñez-Prada </a:t>
            </a:r>
            <a:r>
              <a:rPr lang="en-GB" sz="1400" dirty="0"/>
              <a:t>ED, </a:t>
            </a:r>
            <a:r>
              <a:rPr lang="en-GB" sz="1400" dirty="0" smtClean="0"/>
              <a:t>et alRespir </a:t>
            </a:r>
            <a:r>
              <a:rPr lang="en-GB" sz="1400" dirty="0"/>
              <a:t>Res. </a:t>
            </a:r>
            <a:r>
              <a:rPr lang="en-GB" sz="1400" dirty="0" smtClean="0"/>
              <a:t>2023 PMID</a:t>
            </a:r>
            <a:r>
              <a:rPr lang="en-GB" sz="1400" dirty="0"/>
              <a:t>: 36814234</a:t>
            </a:r>
            <a:r>
              <a:rPr lang="en-GB" sz="1400" dirty="0" smtClean="0"/>
              <a:t> </a:t>
            </a:r>
            <a:endParaRPr lang="en-GB" sz="1400" dirty="0"/>
          </a:p>
        </p:txBody>
      </p:sp>
      <p:sp>
        <p:nvSpPr>
          <p:cNvPr id="7" name="Title 1"/>
          <p:cNvSpPr>
            <a:spLocks noGrp="1"/>
          </p:cNvSpPr>
          <p:nvPr>
            <p:ph type="title"/>
          </p:nvPr>
        </p:nvSpPr>
        <p:spPr>
          <a:xfrm>
            <a:off x="838200" y="14741"/>
            <a:ext cx="7835537" cy="1325563"/>
          </a:xfrm>
        </p:spPr>
        <p:txBody>
          <a:bodyPr>
            <a:normAutofit/>
          </a:bodyPr>
          <a:lstStyle/>
          <a:p>
            <a:r>
              <a:rPr lang="en-GB" sz="3600" dirty="0" smtClean="0"/>
              <a:t>Corticosteroids </a:t>
            </a:r>
            <a:r>
              <a:rPr lang="en-GB" sz="3600" dirty="0"/>
              <a:t>for CAP</a:t>
            </a:r>
          </a:p>
        </p:txBody>
      </p:sp>
    </p:spTree>
    <p:extLst>
      <p:ext uri="{BB962C8B-B14F-4D97-AF65-F5344CB8AC3E}">
        <p14:creationId xmlns:p14="http://schemas.microsoft.com/office/powerpoint/2010/main" val="270578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smtClean="0"/>
              <a:t>Corticosteroids </a:t>
            </a:r>
            <a:r>
              <a:rPr lang="en-GB" sz="3600" dirty="0"/>
              <a:t>for CAP</a:t>
            </a:r>
          </a:p>
        </p:txBody>
      </p:sp>
      <p:sp>
        <p:nvSpPr>
          <p:cNvPr id="4" name="TextBox 3"/>
          <p:cNvSpPr txBox="1"/>
          <p:nvPr/>
        </p:nvSpPr>
        <p:spPr>
          <a:xfrm>
            <a:off x="7924800" y="6096000"/>
            <a:ext cx="184731" cy="369332"/>
          </a:xfrm>
          <a:prstGeom prst="rect">
            <a:avLst/>
          </a:prstGeom>
          <a:noFill/>
        </p:spPr>
        <p:txBody>
          <a:bodyPr wrap="none" rtlCol="0">
            <a:spAutoFit/>
          </a:bodyPr>
          <a:lstStyle/>
          <a:p>
            <a:endParaRPr lang="en-GB" dirty="0"/>
          </a:p>
        </p:txBody>
      </p:sp>
      <p:pic>
        <p:nvPicPr>
          <p:cNvPr id="10" name="Picture 9"/>
          <p:cNvPicPr>
            <a:picLocks noChangeAspect="1"/>
          </p:cNvPicPr>
          <p:nvPr/>
        </p:nvPicPr>
        <p:blipFill>
          <a:blip r:embed="rId2"/>
          <a:stretch>
            <a:fillRect/>
          </a:stretch>
        </p:blipFill>
        <p:spPr>
          <a:xfrm>
            <a:off x="596348" y="1340304"/>
            <a:ext cx="10492804" cy="4940362"/>
          </a:xfrm>
          <a:prstGeom prst="rect">
            <a:avLst/>
          </a:prstGeom>
        </p:spPr>
      </p:pic>
      <p:sp>
        <p:nvSpPr>
          <p:cNvPr id="11" name="TextBox 10"/>
          <p:cNvSpPr txBox="1"/>
          <p:nvPr/>
        </p:nvSpPr>
        <p:spPr>
          <a:xfrm>
            <a:off x="8797099" y="6538555"/>
            <a:ext cx="4082469" cy="307777"/>
          </a:xfrm>
          <a:prstGeom prst="rect">
            <a:avLst/>
          </a:prstGeom>
          <a:noFill/>
        </p:spPr>
        <p:txBody>
          <a:bodyPr wrap="square" rtlCol="0">
            <a:spAutoFit/>
          </a:bodyPr>
          <a:lstStyle/>
          <a:p>
            <a:r>
              <a:rPr lang="en-GB" sz="1400" dirty="0"/>
              <a:t>Saleem N, </a:t>
            </a:r>
            <a:r>
              <a:rPr lang="en-GB" sz="1400" dirty="0" smtClean="0"/>
              <a:t>et al. </a:t>
            </a:r>
            <a:r>
              <a:rPr lang="en-GB" sz="1400" dirty="0"/>
              <a:t>Chest. </a:t>
            </a:r>
            <a:r>
              <a:rPr lang="en-GB" sz="1400" dirty="0" smtClean="0"/>
              <a:t>2023. PMID36087797</a:t>
            </a:r>
            <a:endParaRPr lang="en-GB" sz="1400" dirty="0"/>
          </a:p>
        </p:txBody>
      </p:sp>
      <p:sp>
        <p:nvSpPr>
          <p:cNvPr id="3" name="Rectangle 2"/>
          <p:cNvSpPr/>
          <p:nvPr/>
        </p:nvSpPr>
        <p:spPr>
          <a:xfrm>
            <a:off x="749300" y="5600700"/>
            <a:ext cx="5969000" cy="629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4869333" y="2057400"/>
            <a:ext cx="731367"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4755968" y="1575770"/>
            <a:ext cx="731367" cy="36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7378165" y="2057400"/>
            <a:ext cx="546636"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7531476" y="1753572"/>
            <a:ext cx="731367" cy="18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04287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47503"/>
            <a:ext cx="12293600" cy="4580078"/>
          </a:xfrm>
        </p:spPr>
        <p:txBody>
          <a:bodyPr>
            <a:normAutofit/>
          </a:bodyPr>
          <a:lstStyle/>
          <a:p>
            <a:r>
              <a:rPr lang="en-GB" sz="2400" dirty="0" smtClean="0"/>
              <a:t>Lower risk of death with</a:t>
            </a:r>
            <a:r>
              <a:rPr lang="en-GB" sz="2400" dirty="0" smtClean="0"/>
              <a:t> steroids in 2023 CAPE COD trial of ICU patients (25/400 v 47/395 </a:t>
            </a:r>
            <a:r>
              <a:rPr lang="en-GB" sz="2400" dirty="0" smtClean="0"/>
              <a:t>died)</a:t>
            </a:r>
            <a:r>
              <a:rPr lang="en-GB" sz="2400" baseline="30000" dirty="0" smtClean="0"/>
              <a:t>1</a:t>
            </a:r>
          </a:p>
          <a:p>
            <a:endParaRPr lang="en-GB" sz="2400" dirty="0"/>
          </a:p>
          <a:p>
            <a:r>
              <a:rPr lang="en-GB" sz="2400" dirty="0" smtClean="0"/>
              <a:t>However, no favourable </a:t>
            </a:r>
            <a:r>
              <a:rPr lang="en-GB" sz="2400" dirty="0" smtClean="0"/>
              <a:t>result </a:t>
            </a:r>
            <a:r>
              <a:rPr lang="en-GB" sz="2400" dirty="0" smtClean="0"/>
              <a:t>in ICU patients in </a:t>
            </a:r>
            <a:r>
              <a:rPr lang="en-GB" sz="2400" dirty="0" smtClean="0"/>
              <a:t>2022 ESCAPe </a:t>
            </a:r>
            <a:r>
              <a:rPr lang="en-GB" sz="2400" dirty="0" smtClean="0"/>
              <a:t>trial (</a:t>
            </a:r>
            <a:r>
              <a:rPr lang="en-GB" sz="2400" dirty="0" smtClean="0"/>
              <a:t>47/286 v 50/277 </a:t>
            </a:r>
            <a:r>
              <a:rPr lang="en-GB" sz="2400" dirty="0" smtClean="0"/>
              <a:t>died)</a:t>
            </a:r>
            <a:r>
              <a:rPr lang="en-GB" sz="2400" baseline="30000" dirty="0" smtClean="0"/>
              <a:t>2</a:t>
            </a:r>
          </a:p>
          <a:p>
            <a:pPr marL="0" indent="0">
              <a:buNone/>
            </a:pPr>
            <a:endParaRPr lang="en-GB" sz="2400" dirty="0"/>
          </a:p>
          <a:p>
            <a:r>
              <a:rPr lang="en-GB" sz="2400" dirty="0" smtClean="0"/>
              <a:t>Corticosteroids reduce </a:t>
            </a:r>
            <a:r>
              <a:rPr lang="en-GB" sz="2400" dirty="0" smtClean="0"/>
              <a:t>time to discharge in CAP, but this may be a direct effect of fever/CRP reduction, rather than </a:t>
            </a:r>
            <a:r>
              <a:rPr lang="en-GB" sz="2400" dirty="0" smtClean="0"/>
              <a:t>representing an </a:t>
            </a:r>
            <a:r>
              <a:rPr lang="en-GB" sz="2400" dirty="0" smtClean="0"/>
              <a:t>improvement in </a:t>
            </a:r>
            <a:r>
              <a:rPr lang="en-GB" sz="2400" dirty="0" smtClean="0"/>
              <a:t>outcomes</a:t>
            </a:r>
            <a:r>
              <a:rPr lang="en-GB" sz="2400" baseline="30000" dirty="0" smtClean="0"/>
              <a:t>3</a:t>
            </a:r>
            <a:r>
              <a:rPr lang="en-GB" sz="2400" dirty="0" smtClean="0"/>
              <a:t> (and s</a:t>
            </a:r>
            <a:r>
              <a:rPr lang="en-GB" sz="2400" dirty="0" smtClean="0"/>
              <a:t>ome </a:t>
            </a:r>
            <a:r>
              <a:rPr lang="en-GB" sz="2400" dirty="0" smtClean="0"/>
              <a:t>evidence that </a:t>
            </a:r>
            <a:r>
              <a:rPr lang="en-GB" sz="2400" dirty="0" smtClean="0"/>
              <a:t>readmissions may </a:t>
            </a:r>
            <a:r>
              <a:rPr lang="en-GB" sz="2400" dirty="0" smtClean="0"/>
              <a:t>be higher in those allocated </a:t>
            </a:r>
            <a:r>
              <a:rPr lang="en-GB" sz="2400" dirty="0" smtClean="0"/>
              <a:t>corticosteroids</a:t>
            </a:r>
            <a:r>
              <a:rPr lang="en-GB" sz="2400" baseline="30000" dirty="0" smtClean="0"/>
              <a:t>4</a:t>
            </a:r>
            <a:r>
              <a:rPr lang="en-GB" sz="2400" dirty="0" smtClean="0"/>
              <a:t>)</a:t>
            </a:r>
            <a:endParaRPr lang="en-GB" sz="2400" dirty="0"/>
          </a:p>
          <a:p>
            <a:endParaRPr lang="en-GB" sz="2400" dirty="0" smtClean="0"/>
          </a:p>
          <a:p>
            <a:pPr marL="0" indent="0" algn="ctr">
              <a:buNone/>
            </a:pPr>
            <a:r>
              <a:rPr lang="en-GB" sz="2400" b="1" dirty="0" smtClean="0"/>
              <a:t>We need more randomised evidence from a wide range of patients to inform treatment of CAP</a:t>
            </a:r>
            <a:endParaRPr lang="en-GB" sz="2400" b="1" dirty="0"/>
          </a:p>
        </p:txBody>
      </p:sp>
      <p:sp>
        <p:nvSpPr>
          <p:cNvPr id="4" name="TextBox 3"/>
          <p:cNvSpPr txBox="1"/>
          <p:nvPr/>
        </p:nvSpPr>
        <p:spPr>
          <a:xfrm>
            <a:off x="156961" y="6334780"/>
            <a:ext cx="9417963" cy="738664"/>
          </a:xfrm>
          <a:prstGeom prst="rect">
            <a:avLst/>
          </a:prstGeom>
          <a:noFill/>
        </p:spPr>
        <p:txBody>
          <a:bodyPr wrap="none" rtlCol="0">
            <a:spAutoFit/>
          </a:bodyPr>
          <a:lstStyle/>
          <a:p>
            <a:r>
              <a:rPr lang="en-GB" sz="1400" baseline="30000" dirty="0" smtClean="0"/>
              <a:t>1</a:t>
            </a:r>
            <a:r>
              <a:rPr lang="en-GB" sz="1400" dirty="0"/>
              <a:t>Dequin P, et al. N Engl J </a:t>
            </a:r>
            <a:r>
              <a:rPr lang="en-GB" sz="1400" dirty="0" smtClean="0"/>
              <a:t>Med.</a:t>
            </a:r>
            <a:r>
              <a:rPr lang="en-GB" sz="1400" dirty="0"/>
              <a:t> 2023 </a:t>
            </a:r>
            <a:r>
              <a:rPr lang="en-GB" sz="1400" dirty="0" smtClean="0"/>
              <a:t>PMID369427891</a:t>
            </a:r>
            <a:r>
              <a:rPr lang="en-GB" sz="1400" dirty="0"/>
              <a:t>	</a:t>
            </a:r>
            <a:r>
              <a:rPr lang="en-GB" sz="1400" baseline="30000" dirty="0" smtClean="0"/>
              <a:t>2</a:t>
            </a:r>
            <a:r>
              <a:rPr lang="en-GB" sz="1400" dirty="0" smtClean="0"/>
              <a:t>Meduri </a:t>
            </a:r>
            <a:r>
              <a:rPr lang="en-GB" sz="1400" dirty="0" smtClean="0"/>
              <a:t>G, et al. Intensive Care Med. 2022. PMID35723686	</a:t>
            </a:r>
            <a:endParaRPr lang="en-GB" sz="1400" dirty="0" smtClean="0"/>
          </a:p>
          <a:p>
            <a:r>
              <a:rPr lang="en-GB" sz="1400" baseline="30000" dirty="0" smtClean="0"/>
              <a:t>3</a:t>
            </a:r>
            <a:r>
              <a:rPr lang="da-DK" sz="1400" dirty="0" smtClean="0"/>
              <a:t>Joseph </a:t>
            </a:r>
            <a:r>
              <a:rPr lang="da-DK" sz="1400" dirty="0" smtClean="0"/>
              <a:t>L, et al. Lancet 2011. PMID21907856 	</a:t>
            </a:r>
            <a:r>
              <a:rPr lang="da-DK" sz="1400" dirty="0" smtClean="0"/>
              <a:t>	</a:t>
            </a:r>
            <a:r>
              <a:rPr lang="en-GB" sz="1400" baseline="30000" dirty="0" smtClean="0"/>
              <a:t>4</a:t>
            </a:r>
            <a:r>
              <a:rPr lang="en-GB" sz="1400" dirty="0" smtClean="0"/>
              <a:t>Saleem </a:t>
            </a:r>
            <a:r>
              <a:rPr lang="en-GB" sz="1400" dirty="0"/>
              <a:t>N, et al. Chest. 2023. PMID36087797</a:t>
            </a:r>
          </a:p>
          <a:p>
            <a:endParaRPr lang="en-GB" sz="1400" dirty="0"/>
          </a:p>
        </p:txBody>
      </p:sp>
      <p:sp>
        <p:nvSpPr>
          <p:cNvPr id="7" name="Title 1"/>
          <p:cNvSpPr>
            <a:spLocks noGrp="1"/>
          </p:cNvSpPr>
          <p:nvPr>
            <p:ph type="title"/>
          </p:nvPr>
        </p:nvSpPr>
        <p:spPr>
          <a:xfrm>
            <a:off x="838200" y="14741"/>
            <a:ext cx="7835537" cy="1325563"/>
          </a:xfrm>
        </p:spPr>
        <p:txBody>
          <a:bodyPr>
            <a:normAutofit/>
          </a:bodyPr>
          <a:lstStyle/>
          <a:p>
            <a:r>
              <a:rPr lang="en-GB" sz="3600" dirty="0" smtClean="0"/>
              <a:t>Corticosteroids </a:t>
            </a:r>
            <a:r>
              <a:rPr lang="en-GB" sz="3600" dirty="0"/>
              <a:t>for CAP</a:t>
            </a:r>
          </a:p>
        </p:txBody>
      </p:sp>
    </p:spTree>
    <p:extLst>
      <p:ext uri="{BB962C8B-B14F-4D97-AF65-F5344CB8AC3E}">
        <p14:creationId xmlns:p14="http://schemas.microsoft.com/office/powerpoint/2010/main" val="220754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838200" y="14741"/>
            <a:ext cx="8096250" cy="1325563"/>
          </a:xfrm>
        </p:spPr>
        <p:txBody>
          <a:bodyPr/>
          <a:lstStyle/>
          <a:p>
            <a:r>
              <a:rPr lang="en-GB" dirty="0"/>
              <a:t>Current </a:t>
            </a:r>
            <a:r>
              <a:rPr lang="en-GB" dirty="0" smtClean="0"/>
              <a:t>RECOVERY </a:t>
            </a:r>
            <a:r>
              <a:rPr lang="en-GB" dirty="0" smtClean="0"/>
              <a:t>design</a:t>
            </a: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a:t>
            </a:r>
            <a:r>
              <a:rPr lang="en-US" b="1" dirty="0" smtClean="0"/>
              <a:t>confirmed </a:t>
            </a:r>
            <a:r>
              <a:rPr lang="en-US" b="1" dirty="0" smtClean="0"/>
              <a:t>SARS-CoV-2</a:t>
            </a:r>
            <a:endParaRPr lang="en-US" b="1" dirty="0" smtClean="0"/>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High dose dexamethasone</a:t>
              </a:r>
              <a:endParaRPr lang="en-GB"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Usual care (standard dose corticosteroids)</a:t>
              </a:r>
              <a:endParaRPr lang="en-GB"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smtClean="0"/>
                <a:t>COVID-19 h</a:t>
              </a:r>
              <a:r>
                <a:rPr lang="en-GB" sz="1400" b="1" dirty="0" smtClean="0"/>
                <a:t>igh dose corticosteroid comparison (patients on NIV </a:t>
              </a:r>
              <a:r>
                <a:rPr lang="en-GB" sz="1400" b="1" dirty="0" smtClean="0"/>
                <a:t>or </a:t>
              </a:r>
              <a:r>
                <a:rPr lang="en-GB" sz="1400" b="1" dirty="0" smtClean="0"/>
                <a:t>IMV)</a:t>
              </a:r>
              <a:endParaRPr lang="en-GB"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94991" y="1733283"/>
              <a:ext cx="2350467" cy="338554"/>
            </a:xfrm>
            <a:prstGeom prst="rect">
              <a:avLst/>
            </a:prstGeom>
            <a:noFill/>
          </p:spPr>
          <p:txBody>
            <a:bodyPr wrap="square" rtlCol="0">
              <a:spAutoFit/>
            </a:bodyPr>
            <a:lstStyle/>
            <a:p>
              <a:r>
                <a:rPr lang="en-GB" sz="1600" b="1" dirty="0" smtClean="0"/>
                <a:t>Baloxavir comparison</a:t>
              </a:r>
              <a:endParaRPr lang="en-GB"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oseltamivir</a:t>
              </a:r>
              <a:endParaRPr lang="en-GB" sz="1200" b="1" dirty="0">
                <a:solidFill>
                  <a:schemeClr val="bg1"/>
                </a:solidFill>
              </a:endParaRP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a:t>
            </a:r>
            <a:r>
              <a:rPr lang="en-US" b="1" dirty="0" smtClean="0"/>
              <a:t>INFLUENZA</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sotrovimab</a:t>
                </a:r>
                <a:endParaRPr lang="en-GB" sz="1200" b="1" dirty="0">
                  <a:solidFill>
                    <a:schemeClr val="bg1"/>
                  </a:solidFill>
                </a:endParaRP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a:t>
                </a:r>
                <a:endParaRPr lang="en-GB"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en-GB" sz="1600" b="1" dirty="0" smtClean="0"/>
                  <a:t>Sotrovimab comparison</a:t>
                </a:r>
                <a:endParaRPr lang="en-GB"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a:t>
            </a:r>
            <a:r>
              <a:rPr lang="en-US" sz="1600" b="1" dirty="0" smtClean="0"/>
              <a:t>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endParaRPr lang="en-GB" sz="1400" b="1" dirty="0" smtClean="0"/>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en-GB" sz="1400" b="1" dirty="0"/>
              <a:t>Outcomes at 28 days </a:t>
            </a:r>
            <a:r>
              <a:rPr lang="en-GB" sz="1400" b="1" dirty="0" smtClean="0"/>
              <a:t>and 6 months</a:t>
            </a:r>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Tree>
    <p:extLst>
      <p:ext uri="{BB962C8B-B14F-4D97-AF65-F5344CB8AC3E}">
        <p14:creationId xmlns:p14="http://schemas.microsoft.com/office/powerpoint/2010/main" val="27320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838200" y="14741"/>
            <a:ext cx="8096250" cy="1325563"/>
          </a:xfrm>
        </p:spPr>
        <p:txBody>
          <a:bodyPr/>
          <a:lstStyle/>
          <a:p>
            <a:r>
              <a:rPr lang="en-GB" dirty="0"/>
              <a:t>Current </a:t>
            </a:r>
            <a:r>
              <a:rPr lang="en-GB" dirty="0" smtClean="0"/>
              <a:t>RECOVERY </a:t>
            </a:r>
            <a:r>
              <a:rPr lang="en-GB" dirty="0" smtClean="0"/>
              <a:t>design</a:t>
            </a: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en-US" b="1" dirty="0"/>
              <a:t>Patients with </a:t>
            </a:r>
            <a:r>
              <a:rPr lang="en-US" b="1" dirty="0" smtClean="0"/>
              <a:t>confirmed </a:t>
            </a:r>
            <a:r>
              <a:rPr lang="en-US" b="1" dirty="0" smtClean="0"/>
              <a:t>SARS-CoV-2</a:t>
            </a:r>
            <a:endParaRPr lang="en-US" b="1" dirty="0" smtClean="0"/>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High dose dexamethasone</a:t>
              </a:r>
              <a:endParaRPr lang="en-GB" sz="1200" b="1" dirty="0">
                <a:solidFill>
                  <a:schemeClr val="bg1"/>
                </a:solidFill>
              </a:endParaRP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Usual care (standard dose corticosteroids)</a:t>
              </a:r>
              <a:endParaRPr lang="en-GB" sz="1200" b="1" dirty="0">
                <a:solidFill>
                  <a:schemeClr val="bg1"/>
                </a:solidFill>
              </a:endParaRP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en-GB" sz="1600" b="1" i="1" dirty="0"/>
                <a:t>or</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en-GB" sz="1400" b="1" dirty="0" smtClean="0"/>
                <a:t>COVID-19 h</a:t>
              </a:r>
              <a:r>
                <a:rPr lang="en-GB" sz="1400" b="1" dirty="0" smtClean="0"/>
                <a:t>igh dose corticosteroid comparison (patients on NIV </a:t>
              </a:r>
              <a:r>
                <a:rPr lang="en-GB" sz="1400" b="1" dirty="0" smtClean="0"/>
                <a:t>or </a:t>
              </a:r>
              <a:r>
                <a:rPr lang="en-GB" sz="1400" b="1" dirty="0" smtClean="0"/>
                <a:t>IMV)</a:t>
              </a:r>
              <a:endParaRPr lang="en-GB" sz="1400" b="1" dirty="0"/>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94991" y="1733283"/>
              <a:ext cx="2350467" cy="338554"/>
            </a:xfrm>
            <a:prstGeom prst="rect">
              <a:avLst/>
            </a:prstGeom>
            <a:noFill/>
          </p:spPr>
          <p:txBody>
            <a:bodyPr wrap="square" rtlCol="0">
              <a:spAutoFit/>
            </a:bodyPr>
            <a:lstStyle/>
            <a:p>
              <a:r>
                <a:rPr lang="en-GB" sz="1600" b="1" dirty="0" smtClean="0"/>
                <a:t>Baloxavir comparison</a:t>
              </a:r>
              <a:endParaRPr lang="en-GB"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oseltamivir</a:t>
              </a:r>
              <a:endParaRPr lang="en-GB" sz="1200" b="1" dirty="0">
                <a:solidFill>
                  <a:schemeClr val="bg1"/>
                </a:solidFill>
              </a:endParaRP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en-US" b="1" dirty="0"/>
              <a:t>Patients with confirmed </a:t>
            </a:r>
            <a:r>
              <a:rPr lang="en-US" b="1" dirty="0" smtClean="0"/>
              <a:t>INFLUENZA</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Sotrovimab</a:t>
                </a:r>
                <a:endParaRPr lang="en-GB"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sotrovimab</a:t>
                </a:r>
                <a:endParaRPr lang="en-GB" sz="1200" b="1" dirty="0">
                  <a:solidFill>
                    <a:schemeClr val="bg1"/>
                  </a:solidFill>
                </a:endParaRP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J</a:t>
                </a:r>
                <a:endParaRPr lang="en-GB" b="1" dirty="0"/>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en-GB" sz="1600" b="1" i="1" dirty="0"/>
                  <a:t>or</a:t>
                </a:r>
                <a:endParaRPr lang="en-GB"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en-GB" sz="1600" b="1" dirty="0" smtClean="0"/>
                  <a:t>Sotrovimab comparison</a:t>
                </a:r>
                <a:endParaRPr lang="en-GB"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en-US" sz="1600" b="1" dirty="0"/>
              <a:t>Patients with </a:t>
            </a:r>
            <a:r>
              <a:rPr lang="en-US" sz="1600" b="1" dirty="0" smtClean="0"/>
              <a:t>CAP (without suspected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endParaRPr lang="en-GB" sz="1400" b="1" dirty="0" smtClean="0"/>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3206" y="1429068"/>
              <a:ext cx="649602" cy="703876"/>
            </a:xfrm>
            <a:prstGeom prst="rect">
              <a:avLst/>
            </a:prstGeom>
          </p:spPr>
        </p:pic>
      </p:gr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67" name="Right Arrow 66"/>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68" name="TextBox 67"/>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80" name="Right Arrow 79"/>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92" name="TextBox 91"/>
          <p:cNvSpPr txBox="1"/>
          <p:nvPr/>
        </p:nvSpPr>
        <p:spPr>
          <a:xfrm>
            <a:off x="7900325" y="3630854"/>
            <a:ext cx="4524389" cy="907941"/>
          </a:xfrm>
          <a:prstGeom prst="rect">
            <a:avLst/>
          </a:prstGeom>
          <a:noFill/>
        </p:spPr>
        <p:txBody>
          <a:bodyPr wrap="square" rtlCol="0">
            <a:spAutoFit/>
          </a:bodyPr>
          <a:lstStyle/>
          <a:p>
            <a:r>
              <a:rPr lang="en-GB" sz="1400" b="1" dirty="0"/>
              <a:t>Outcomes at 28 days </a:t>
            </a:r>
            <a:r>
              <a:rPr lang="en-GB" sz="1400" b="1" dirty="0" smtClean="0"/>
              <a:t>and 6 months</a:t>
            </a:r>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Tree>
    <p:extLst>
      <p:ext uri="{BB962C8B-B14F-4D97-AF65-F5344CB8AC3E}">
        <p14:creationId xmlns:p14="http://schemas.microsoft.com/office/powerpoint/2010/main" val="294545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7" ma:contentTypeDescription="Create a new document." ma:contentTypeScope="" ma:versionID="439182502fa57a46313861e4eb05d0ac">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d22a1766993d4e40d82de9aacc953c6b"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7C874A-8CCF-45A4-BB57-089DB2C56AAF}"/>
</file>

<file path=customXml/itemProps2.xml><?xml version="1.0" encoding="utf-8"?>
<ds:datastoreItem xmlns:ds="http://schemas.openxmlformats.org/officeDocument/2006/customXml" ds:itemID="{B412AD73-C1FD-49B0-ACF6-15D917CCBFA5}">
  <ds:schemaRefs>
    <ds:schemaRef ds:uri="http://schemas.microsoft.com/office/2006/documentManagement/types"/>
    <ds:schemaRef ds:uri="http://purl.org/dc/terms/"/>
    <ds:schemaRef ds:uri="http://schemas.openxmlformats.org/package/2006/metadata/core-properties"/>
    <ds:schemaRef ds:uri="cf0dfbcc-b360-4cf7-9bf5-370ba522dbe9"/>
    <ds:schemaRef ds:uri="http://purl.org/dc/elements/1.1/"/>
    <ds:schemaRef ds:uri="http://schemas.microsoft.com/office/infopath/2007/PartnerControls"/>
    <ds:schemaRef ds:uri="83c9eb58-c16a-4eef-9abf-4aeec758fe0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A2729FF-E1F5-43DA-A95B-34B39733FE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6331</TotalTime>
  <Words>1304</Words>
  <Application>Microsoft Office PowerPoint</Application>
  <PresentationFormat>Widescreen</PresentationFormat>
  <Paragraphs>192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Arial</vt:lpstr>
      <vt:lpstr>Office Theme</vt:lpstr>
      <vt:lpstr>RECOVERY Trial</vt:lpstr>
      <vt:lpstr>Community-acquired pneumonia</vt:lpstr>
      <vt:lpstr>RECOVERY Eligibility</vt:lpstr>
      <vt:lpstr>CAP in RECOVERY - clarifications</vt:lpstr>
      <vt:lpstr>Corticosteroids for CAP</vt:lpstr>
      <vt:lpstr>Corticosteroids for CAP</vt:lpstr>
      <vt:lpstr>Corticosteroids for CAP</vt:lpstr>
      <vt:lpstr>Current RECOVERY design</vt:lpstr>
      <vt:lpstr>Current RECOVERY design</vt:lpstr>
      <vt:lpstr>CAP Corticosteroid comparison</vt:lpstr>
      <vt:lpstr>PowerPoint Presentation</vt:lpstr>
      <vt:lpstr>CAP Corticosteroid comparison</vt:lpstr>
      <vt:lpstr>Summary - 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704</cp:revision>
  <cp:lastPrinted>2020-03-18T19:42:16Z</cp:lastPrinted>
  <dcterms:created xsi:type="dcterms:W3CDTF">2020-03-14T13:47:38Z</dcterms:created>
  <dcterms:modified xsi:type="dcterms:W3CDTF">2024-01-11T01:42:48Z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