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352" r:id="rId5"/>
    <p:sldId id="369" r:id="rId6"/>
    <p:sldId id="368" r:id="rId7"/>
    <p:sldId id="372" r:id="rId8"/>
    <p:sldId id="378" r:id="rId9"/>
    <p:sldId id="370" r:id="rId10"/>
    <p:sldId id="371" r:id="rId11"/>
    <p:sldId id="353" r:id="rId12"/>
    <p:sldId id="377" r:id="rId13"/>
    <p:sldId id="373" r:id="rId14"/>
    <p:sldId id="379" r:id="rId15"/>
    <p:sldId id="374" r:id="rId16"/>
    <p:sldId id="331" r:id="rId17"/>
  </p:sldIdLst>
  <p:sldSz cx="12192000" cy="6858000"/>
  <p:notesSz cx="6881813" cy="9661525"/>
  <p:embeddedFontLst>
    <p:embeddedFont>
      <p:font typeface="Calibri" panose="020F0502020204030204" pitchFamily="34" charset="0"/>
      <p:regular r:id="rId18"/>
      <p:bold r:id="rId19"/>
      <p:italic r:id="rId20"/>
      <p:boldItalic r:id="rId21"/>
    </p:embeddedFont>
  </p:embeddedFontLst>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lies Gillesen" initials="AG" lastIdx="1" clrIdx="0">
    <p:extLst>
      <p:ext uri="{19B8F6BF-5375-455C-9EA6-DF929625EA0E}">
        <p15:presenceInfo xmlns:p15="http://schemas.microsoft.com/office/powerpoint/2012/main" userId="Annelies Gille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08" autoAdjust="0"/>
    <p:restoredTop sz="94660"/>
  </p:normalViewPr>
  <p:slideViewPr>
    <p:cSldViewPr snapToGrid="0">
      <p:cViewPr varScale="1">
        <p:scale>
          <a:sx n="120" d="100"/>
          <a:sy n="120" d="100"/>
        </p:scale>
        <p:origin x="96" y="7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21/02/2024</a:t>
            </a:fld>
            <a:endParaRPr lang="en-GB" dirty="0"/>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spTree>
    <p:extLst>
      <p:ext uri="{BB962C8B-B14F-4D97-AF65-F5344CB8AC3E}">
        <p14:creationId xmlns:p14="http://schemas.microsoft.com/office/powerpoint/2010/main" val="33867232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21/02/2024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21/02/2024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1322"/>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21/02/2024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6033848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21/02/2024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21/02/2024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21/02/2024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21/02/2024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21/02/2024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21/02/2024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21/02/2024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21/02/2024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dirty="0"/>
          </a:p>
        </p:txBody>
      </p:sp>
      <p:pic>
        <p:nvPicPr>
          <p:cNvPr id="8" name="Picture 7" descr="A picture containing drawing&#10;&#10;Description automatically generated">
            <a:extLst>
              <a:ext uri="{FF2B5EF4-FFF2-40B4-BE49-F238E27FC236}">
                <a16:creationId xmlns:a16="http://schemas.microsoft.com/office/drawing/2014/main" id="{66DB40D0-4D2B-47FB-81BB-D6B0222AF521}"/>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3228"/>
          <a:stretch/>
        </p:blipFill>
        <p:spPr>
          <a:xfrm>
            <a:off x="8610600" y="301160"/>
            <a:ext cx="2880360" cy="690306"/>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svg"/></Relationships>
</file>

<file path=ppt/slides/_rels/slide9.xml.rels><?xml version="1.0" encoding="UTF-8" standalone="yes"?>
<Relationships xmlns="http://schemas.openxmlformats.org/package/2006/relationships"><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90947"/>
            <a:ext cx="9144000" cy="1008743"/>
          </a:xfrm>
        </p:spPr>
        <p:txBody>
          <a:bodyPr>
            <a:normAutofit/>
          </a:bodyPr>
          <a:lstStyle/>
          <a:p>
            <a:r>
              <a:rPr lang="en-GB" b="1" dirty="0" smtClean="0">
                <a:solidFill>
                  <a:srgbClr val="9E3159"/>
                </a:solidFill>
                <a:latin typeface="+mn-lt"/>
              </a:rPr>
              <a:t>RECOVERY </a:t>
            </a:r>
            <a:r>
              <a:rPr lang="en-GB" dirty="0">
                <a:solidFill>
                  <a:srgbClr val="9E3159"/>
                </a:solidFill>
              </a:rPr>
              <a:t>T</a:t>
            </a:r>
            <a:r>
              <a:rPr lang="en-GB" b="1" dirty="0" smtClean="0">
                <a:solidFill>
                  <a:srgbClr val="9E3159"/>
                </a:solidFill>
                <a:latin typeface="+mn-lt"/>
              </a:rPr>
              <a:t>rial</a:t>
            </a:r>
            <a:endParaRPr lang="en-GB" b="1" dirty="0">
              <a:solidFill>
                <a:srgbClr val="9E3159"/>
              </a:solidFill>
              <a:latin typeface="+mn-lt"/>
            </a:endParaRPr>
          </a:p>
        </p:txBody>
      </p:sp>
      <p:sp>
        <p:nvSpPr>
          <p:cNvPr id="3" name="Subtitle 2"/>
          <p:cNvSpPr>
            <a:spLocks noGrp="1"/>
          </p:cNvSpPr>
          <p:nvPr>
            <p:ph type="subTitle" idx="1"/>
          </p:nvPr>
        </p:nvSpPr>
        <p:spPr>
          <a:xfrm>
            <a:off x="776378" y="4036473"/>
            <a:ext cx="10394830" cy="2252184"/>
          </a:xfrm>
        </p:spPr>
        <p:txBody>
          <a:bodyPr>
            <a:normAutofit fontScale="92500"/>
          </a:bodyPr>
          <a:lstStyle/>
          <a:p>
            <a:r>
              <a:rPr lang="en-GB" sz="3500" b="1" dirty="0" smtClean="0"/>
              <a:t>Corticosteroids for Community-Acquired Pneumonia (CAP) </a:t>
            </a:r>
          </a:p>
          <a:p>
            <a:r>
              <a:rPr lang="en-GB" sz="3500" b="1" dirty="0" smtClean="0"/>
              <a:t>Training</a:t>
            </a:r>
            <a:endParaRPr lang="en-GB" sz="3500" b="1" dirty="0" smtClean="0"/>
          </a:p>
          <a:p>
            <a:endParaRPr lang="en-GB" sz="2800" b="1" dirty="0"/>
          </a:p>
          <a:p>
            <a:r>
              <a:rPr lang="en-GB" sz="2000" b="1" dirty="0" smtClean="0">
                <a:solidFill>
                  <a:schemeClr val="bg1">
                    <a:lumMod val="50000"/>
                  </a:schemeClr>
                </a:solidFill>
              </a:rPr>
              <a:t>V1.0 2024-01-08</a:t>
            </a:r>
            <a:endParaRPr lang="en-GB" sz="2000" b="1" dirty="0">
              <a:solidFill>
                <a:schemeClr val="bg1">
                  <a:lumMod val="50000"/>
                </a:schemeClr>
              </a:solidFill>
            </a:endParaRPr>
          </a:p>
          <a:p>
            <a:endParaRPr lang="en-GB" b="1" dirty="0"/>
          </a:p>
        </p:txBody>
      </p:sp>
    </p:spTree>
    <p:extLst>
      <p:ext uri="{BB962C8B-B14F-4D97-AF65-F5344CB8AC3E}">
        <p14:creationId xmlns:p14="http://schemas.microsoft.com/office/powerpoint/2010/main" val="2985020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007" y="1457987"/>
            <a:ext cx="8026340" cy="4155733"/>
          </a:xfrm>
        </p:spPr>
        <p:txBody>
          <a:bodyPr>
            <a:noAutofit/>
          </a:bodyPr>
          <a:lstStyle/>
          <a:p>
            <a:r>
              <a:rPr lang="en-GB" sz="2200" dirty="0" smtClean="0"/>
              <a:t>Open to adults ≥18 years</a:t>
            </a:r>
            <a:endParaRPr lang="en-GB" sz="2200" dirty="0"/>
          </a:p>
          <a:p>
            <a:r>
              <a:rPr lang="en-GB" sz="2200" dirty="0" smtClean="0"/>
              <a:t>No requirement for hypoxia (unlike influenza corticosteroid comparison)</a:t>
            </a:r>
          </a:p>
          <a:p>
            <a:pPr marL="0" indent="0">
              <a:buNone/>
            </a:pPr>
            <a:endParaRPr lang="en-GB" sz="2200" dirty="0"/>
          </a:p>
          <a:p>
            <a:r>
              <a:rPr lang="en-GB" sz="2200" dirty="0" smtClean="0"/>
              <a:t>Pregnant &amp; </a:t>
            </a:r>
            <a:r>
              <a:rPr lang="en-GB" sz="2200" dirty="0"/>
              <a:t>breastfeeding </a:t>
            </a:r>
            <a:r>
              <a:rPr lang="en-GB" sz="2200" dirty="0" smtClean="0"/>
              <a:t>women are eligible (</a:t>
            </a:r>
            <a:r>
              <a:rPr lang="en-GB" sz="2200" dirty="0"/>
              <a:t>but </a:t>
            </a:r>
            <a:r>
              <a:rPr lang="en-GB" sz="2200" dirty="0" smtClean="0"/>
              <a:t>use prednisolone/hydrocortisone instead of dexamethasone – see protocol for dosing) </a:t>
            </a:r>
            <a:endParaRPr lang="en-GB" sz="2200" dirty="0"/>
          </a:p>
          <a:p>
            <a:r>
              <a:rPr lang="en-GB" sz="2200" dirty="0"/>
              <a:t>P</a:t>
            </a:r>
            <a:r>
              <a:rPr lang="en-GB" sz="2200" dirty="0" smtClean="0"/>
              <a:t>atients with </a:t>
            </a:r>
            <a:r>
              <a:rPr lang="en-GB" sz="2200" dirty="0"/>
              <a:t>liver </a:t>
            </a:r>
            <a:r>
              <a:rPr lang="en-GB" sz="2200" dirty="0" smtClean="0"/>
              <a:t>or renal failure are eligible</a:t>
            </a:r>
          </a:p>
          <a:p>
            <a:endParaRPr lang="en-GB" sz="2200" dirty="0"/>
          </a:p>
          <a:p>
            <a:r>
              <a:rPr lang="en-GB" sz="2200" dirty="0"/>
              <a:t>Patients are not eligible if their attending doctor considers systemic corticosteroids to be </a:t>
            </a:r>
            <a:r>
              <a:rPr lang="en-GB" sz="2200" i="1" dirty="0"/>
              <a:t>indicated</a:t>
            </a:r>
            <a:r>
              <a:rPr lang="en-GB" sz="2200" dirty="0"/>
              <a:t> or </a:t>
            </a:r>
            <a:r>
              <a:rPr lang="en-GB" sz="2200" i="1" dirty="0"/>
              <a:t>contraindicated</a:t>
            </a:r>
            <a:r>
              <a:rPr lang="en-GB" sz="2200" dirty="0"/>
              <a:t> for any reason</a:t>
            </a:r>
          </a:p>
          <a:p>
            <a:endParaRPr lang="en-GB" sz="2200" dirty="0" smtClean="0"/>
          </a:p>
          <a:p>
            <a:endParaRPr lang="en-GB" sz="2200" dirty="0" smtClean="0"/>
          </a:p>
        </p:txBody>
      </p:sp>
      <p:sp>
        <p:nvSpPr>
          <p:cNvPr id="4" name="Title 3"/>
          <p:cNvSpPr>
            <a:spLocks noGrp="1"/>
          </p:cNvSpPr>
          <p:nvPr>
            <p:ph type="title"/>
          </p:nvPr>
        </p:nvSpPr>
        <p:spPr>
          <a:xfrm>
            <a:off x="508000" y="0"/>
            <a:ext cx="10515600" cy="1325563"/>
          </a:xfrm>
        </p:spPr>
        <p:txBody>
          <a:bodyPr/>
          <a:lstStyle/>
          <a:p>
            <a:r>
              <a:rPr lang="en-GB" dirty="0" smtClean="0"/>
              <a:t>CAP Corticosteroid comparison</a:t>
            </a:r>
            <a:endParaRPr lang="en-GB"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19007" y="5371124"/>
            <a:ext cx="11301975" cy="12351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200" dirty="0" smtClean="0"/>
          </a:p>
          <a:p>
            <a:r>
              <a:rPr lang="en-GB" sz="2200" dirty="0" smtClean="0"/>
              <a:t>If, after randomisation, corticosteroids become indicated in a patient allocated usual care these should be given (this </a:t>
            </a:r>
            <a:r>
              <a:rPr lang="en-GB" sz="2200" i="1" dirty="0" smtClean="0"/>
              <a:t>should</a:t>
            </a:r>
            <a:r>
              <a:rPr lang="en-GB" sz="2200" dirty="0" smtClean="0"/>
              <a:t> only be happening because of a change in clinical condition)</a:t>
            </a:r>
          </a:p>
          <a:p>
            <a:endParaRPr lang="en-GB" sz="2200" dirty="0"/>
          </a:p>
        </p:txBody>
      </p:sp>
    </p:spTree>
    <p:extLst>
      <p:ext uri="{BB962C8B-B14F-4D97-AF65-F5344CB8AC3E}">
        <p14:creationId xmlns:p14="http://schemas.microsoft.com/office/powerpoint/2010/main" val="1308497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120" y="1755523"/>
            <a:ext cx="7505480" cy="4580078"/>
          </a:xfrm>
        </p:spPr>
        <p:txBody>
          <a:bodyPr>
            <a:noAutofit/>
          </a:bodyPr>
          <a:lstStyle/>
          <a:p>
            <a:r>
              <a:rPr lang="en-GB" sz="2200" dirty="0"/>
              <a:t>Dexamethasone is a CYP3A4 substrate, so </a:t>
            </a:r>
            <a:r>
              <a:rPr lang="en-GB" sz="2200" dirty="0" smtClean="0"/>
              <a:t>there is a risk of increased exposure and </a:t>
            </a:r>
            <a:r>
              <a:rPr lang="en-GB" sz="2200" dirty="0"/>
              <a:t>side effects </a:t>
            </a:r>
            <a:r>
              <a:rPr lang="en-GB" sz="2200" dirty="0" smtClean="0"/>
              <a:t>if given alongside </a:t>
            </a:r>
            <a:r>
              <a:rPr lang="en-GB" sz="2200" dirty="0"/>
              <a:t>potent CYP3A4 </a:t>
            </a:r>
            <a:r>
              <a:rPr lang="en-GB" sz="2200" dirty="0" smtClean="0"/>
              <a:t>inhibitors, </a:t>
            </a:r>
            <a:r>
              <a:rPr lang="en-GB" sz="2200" dirty="0"/>
              <a:t>e.g. </a:t>
            </a:r>
            <a:endParaRPr lang="en-GB" sz="2200" dirty="0" smtClean="0"/>
          </a:p>
          <a:p>
            <a:pPr lvl="1"/>
            <a:r>
              <a:rPr lang="en-GB" sz="2200" dirty="0"/>
              <a:t>C</a:t>
            </a:r>
            <a:r>
              <a:rPr lang="en-GB" sz="2200" dirty="0" smtClean="0"/>
              <a:t>larithromycin/erythromycin </a:t>
            </a:r>
            <a:r>
              <a:rPr lang="en-GB" sz="2200" dirty="0"/>
              <a:t>(</a:t>
            </a:r>
            <a:r>
              <a:rPr lang="en-GB" sz="2200" u="sng" dirty="0"/>
              <a:t>but not </a:t>
            </a:r>
            <a:r>
              <a:rPr lang="en-GB" sz="2200" u="sng" dirty="0" smtClean="0"/>
              <a:t>azithromycin</a:t>
            </a:r>
            <a:r>
              <a:rPr lang="en-GB" sz="2200" dirty="0" smtClean="0"/>
              <a:t>)</a:t>
            </a:r>
          </a:p>
          <a:p>
            <a:pPr lvl="1"/>
            <a:r>
              <a:rPr lang="en-GB" sz="2200" dirty="0" smtClean="0"/>
              <a:t>Ritonavir/cobicistat</a:t>
            </a:r>
          </a:p>
          <a:p>
            <a:pPr lvl="1"/>
            <a:r>
              <a:rPr lang="en-GB" sz="2200" dirty="0"/>
              <a:t>A</a:t>
            </a:r>
            <a:r>
              <a:rPr lang="en-GB" sz="2200" dirty="0" smtClean="0"/>
              <a:t>zole </a:t>
            </a:r>
            <a:r>
              <a:rPr lang="en-GB" sz="2200" dirty="0"/>
              <a:t>antifungals </a:t>
            </a:r>
          </a:p>
          <a:p>
            <a:endParaRPr lang="en-GB" sz="2400"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5080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dirty="0" smtClean="0"/>
              <a:t>CAP Corticosteroid </a:t>
            </a:r>
            <a:r>
              <a:rPr lang="en-GB" dirty="0"/>
              <a:t>comparison</a:t>
            </a:r>
          </a:p>
        </p:txBody>
      </p:sp>
      <p:sp>
        <p:nvSpPr>
          <p:cNvPr id="8" name="Content Placeholder 2"/>
          <p:cNvSpPr txBox="1">
            <a:spLocks/>
          </p:cNvSpPr>
          <p:nvPr/>
        </p:nvSpPr>
        <p:spPr>
          <a:xfrm>
            <a:off x="293225" y="3747224"/>
            <a:ext cx="10730375" cy="18575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r>
              <a:rPr lang="en-GB" sz="2200" dirty="0"/>
              <a:t>Consider whether </a:t>
            </a:r>
            <a:r>
              <a:rPr lang="en-GB" sz="2200" dirty="0" smtClean="0"/>
              <a:t>a </a:t>
            </a:r>
            <a:r>
              <a:rPr lang="en-GB" sz="2200" dirty="0"/>
              <a:t>potent CYP3A4 </a:t>
            </a:r>
            <a:r>
              <a:rPr lang="en-GB" sz="2200" dirty="0" smtClean="0"/>
              <a:t>inhibitor could </a:t>
            </a:r>
            <a:r>
              <a:rPr lang="en-GB" sz="2200" dirty="0"/>
              <a:t>safely be </a:t>
            </a:r>
            <a:r>
              <a:rPr lang="en-GB" sz="2200" dirty="0" smtClean="0"/>
              <a:t>suspended/replaced</a:t>
            </a:r>
            <a:r>
              <a:rPr lang="en-GB" sz="2200" dirty="0"/>
              <a:t>, or if increased monitoring for steroid side effects is </a:t>
            </a:r>
            <a:r>
              <a:rPr lang="en-GB" sz="2200" dirty="0" smtClean="0"/>
              <a:t>needed</a:t>
            </a:r>
          </a:p>
          <a:p>
            <a:endParaRPr lang="en-GB" sz="2200" dirty="0"/>
          </a:p>
          <a:p>
            <a:r>
              <a:rPr lang="en-GB" sz="2200" dirty="0" smtClean="0"/>
              <a:t>If potent CYP3A4 inhibitor cannot be avoided then it may not be appropriate to enrol the patient in the corticosteroid comparison, but this is not prohibited by the protocol, as management should be based on an assessment of individual risks/benefits</a:t>
            </a:r>
          </a:p>
          <a:p>
            <a:endParaRPr lang="en-GB" sz="2400" dirty="0" smtClean="0"/>
          </a:p>
          <a:p>
            <a:endParaRPr lang="en-GB" sz="2400" dirty="0"/>
          </a:p>
        </p:txBody>
      </p:sp>
    </p:spTree>
    <p:extLst>
      <p:ext uri="{BB962C8B-B14F-4D97-AF65-F5344CB8AC3E}">
        <p14:creationId xmlns:p14="http://schemas.microsoft.com/office/powerpoint/2010/main" val="1361247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276" y="1482585"/>
            <a:ext cx="8177676" cy="4580078"/>
          </a:xfrm>
        </p:spPr>
        <p:txBody>
          <a:bodyPr>
            <a:noAutofit/>
          </a:bodyPr>
          <a:lstStyle/>
          <a:p>
            <a:r>
              <a:rPr lang="en-GB" sz="2200" dirty="0" smtClean="0"/>
              <a:t>Dexamethasone </a:t>
            </a:r>
            <a:r>
              <a:rPr lang="en-GB" sz="2200" dirty="0"/>
              <a:t>6mg once daily, </a:t>
            </a:r>
            <a:r>
              <a:rPr lang="en-GB" sz="2200" dirty="0" smtClean="0"/>
              <a:t>oral/nasogastric </a:t>
            </a:r>
            <a:r>
              <a:rPr lang="en-GB" sz="2200" dirty="0"/>
              <a:t>or iv </a:t>
            </a:r>
          </a:p>
          <a:p>
            <a:r>
              <a:rPr lang="en-GB" sz="2200" dirty="0"/>
              <a:t>Treat for 10 days or until discharged, whichever is </a:t>
            </a:r>
            <a:r>
              <a:rPr lang="en-GB" sz="2200" dirty="0" smtClean="0"/>
              <a:t>sooner</a:t>
            </a:r>
          </a:p>
          <a:p>
            <a:r>
              <a:rPr lang="en-GB" sz="2200" dirty="0" smtClean="0"/>
              <a:t>No baseline or follow-up samples</a:t>
            </a:r>
            <a:endParaRPr lang="en-GB" sz="2200" dirty="0"/>
          </a:p>
          <a:p>
            <a:pPr marL="0" indent="0">
              <a:buNone/>
            </a:pPr>
            <a:endParaRPr lang="en-GB" sz="1000" dirty="0"/>
          </a:p>
          <a:p>
            <a:r>
              <a:rPr lang="en-GB" sz="2200" dirty="0" smtClean="0"/>
              <a:t>Important </a:t>
            </a:r>
            <a:r>
              <a:rPr lang="en-GB" sz="2200" dirty="0"/>
              <a:t>side effects of corticosteroids should be </a:t>
            </a:r>
            <a:r>
              <a:rPr lang="en-GB" sz="2200" dirty="0" smtClean="0"/>
              <a:t>considered and anticipated as </a:t>
            </a:r>
            <a:r>
              <a:rPr lang="en-GB" sz="2200" dirty="0"/>
              <a:t>in normal </a:t>
            </a:r>
            <a:r>
              <a:rPr lang="en-GB" sz="2200" dirty="0" smtClean="0"/>
              <a:t>practice, e.g.</a:t>
            </a:r>
          </a:p>
          <a:p>
            <a:pPr lvl="1"/>
            <a:r>
              <a:rPr lang="en-GB" sz="2200" dirty="0" smtClean="0"/>
              <a:t>Risk of hyperglycaemia (consider need for increased monitoring)</a:t>
            </a:r>
          </a:p>
          <a:p>
            <a:pPr lvl="1"/>
            <a:r>
              <a:rPr lang="en-GB" sz="2200" dirty="0" smtClean="0"/>
              <a:t>Peptic ulceration (consider need for gastroprotection if high risk)</a:t>
            </a:r>
          </a:p>
          <a:p>
            <a:pPr lvl="1"/>
            <a:r>
              <a:rPr lang="en-GB" sz="2200" dirty="0" smtClean="0"/>
              <a:t>Infection (especially if other reasons for immunosuppression)</a:t>
            </a:r>
          </a:p>
          <a:p>
            <a:pPr lvl="1"/>
            <a:r>
              <a:rPr lang="en-GB" sz="2200" dirty="0" smtClean="0"/>
              <a:t>Psychiatric reactions</a:t>
            </a:r>
          </a:p>
          <a:p>
            <a:pPr lvl="1"/>
            <a:r>
              <a:rPr lang="en-GB" sz="2200" dirty="0" smtClean="0"/>
              <a:t>Fluid retention</a:t>
            </a:r>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93224" y="4797124"/>
            <a:ext cx="11898775" cy="15147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GB" sz="2000" dirty="0" smtClean="0"/>
          </a:p>
          <a:p>
            <a:endParaRPr lang="en-GB" sz="2400" i="1" dirty="0"/>
          </a:p>
        </p:txBody>
      </p:sp>
      <p:sp>
        <p:nvSpPr>
          <p:cNvPr id="7" name="Title 3"/>
          <p:cNvSpPr>
            <a:spLocks noGrp="1"/>
          </p:cNvSpPr>
          <p:nvPr>
            <p:ph type="title"/>
          </p:nvPr>
        </p:nvSpPr>
        <p:spPr>
          <a:xfrm>
            <a:off x="508000" y="0"/>
            <a:ext cx="10515600" cy="1325563"/>
          </a:xfrm>
        </p:spPr>
        <p:txBody>
          <a:bodyPr/>
          <a:lstStyle/>
          <a:p>
            <a:r>
              <a:rPr lang="en-GB" dirty="0" smtClean="0"/>
              <a:t>CAP </a:t>
            </a:r>
            <a:r>
              <a:rPr lang="en-GB" dirty="0"/>
              <a:t>Corticosteroid comparison</a:t>
            </a:r>
          </a:p>
        </p:txBody>
      </p:sp>
      <p:sp>
        <p:nvSpPr>
          <p:cNvPr id="8" name="Content Placeholder 2"/>
          <p:cNvSpPr txBox="1">
            <a:spLocks/>
          </p:cNvSpPr>
          <p:nvPr/>
        </p:nvSpPr>
        <p:spPr>
          <a:xfrm>
            <a:off x="63500" y="5524895"/>
            <a:ext cx="11760200" cy="12893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2200" dirty="0" smtClean="0"/>
              <a:t>Risk of adrenal insufficiency with sudden withdrawal in some patients, e.g. significant previous corticosteroid use, or other reasons for adrenal insufficiency (consider gradual withdrawal following normal practice)</a:t>
            </a:r>
          </a:p>
          <a:p>
            <a:pPr lvl="1"/>
            <a:endParaRPr lang="en-GB" sz="2000" dirty="0"/>
          </a:p>
        </p:txBody>
      </p:sp>
    </p:spTree>
    <p:extLst>
      <p:ext uri="{BB962C8B-B14F-4D97-AF65-F5344CB8AC3E}">
        <p14:creationId xmlns:p14="http://schemas.microsoft.com/office/powerpoint/2010/main" val="3687619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5B38-4503-6E45-9E3F-977751B9EDC6}"/>
              </a:ext>
            </a:extLst>
          </p:cNvPr>
          <p:cNvSpPr>
            <a:spLocks noGrp="1"/>
          </p:cNvSpPr>
          <p:nvPr>
            <p:ph type="title"/>
          </p:nvPr>
        </p:nvSpPr>
        <p:spPr>
          <a:xfrm>
            <a:off x="495300" y="0"/>
            <a:ext cx="10515600" cy="1325563"/>
          </a:xfrm>
        </p:spPr>
        <p:txBody>
          <a:bodyPr/>
          <a:lstStyle/>
          <a:p>
            <a:r>
              <a:rPr lang="en-US" dirty="0"/>
              <a:t>Summary - </a:t>
            </a:r>
            <a:r>
              <a:rPr lang="en-US" dirty="0" smtClean="0"/>
              <a:t>CAP</a:t>
            </a:r>
            <a:endParaRPr lang="en-US" dirty="0"/>
          </a:p>
        </p:txBody>
      </p:sp>
      <p:sp>
        <p:nvSpPr>
          <p:cNvPr id="3" name="Content Placeholder 2">
            <a:extLst>
              <a:ext uri="{FF2B5EF4-FFF2-40B4-BE49-F238E27FC236}">
                <a16:creationId xmlns:a16="http://schemas.microsoft.com/office/drawing/2014/main" id="{BC0DC997-BAB2-E147-9D89-FE2082913C22}"/>
              </a:ext>
            </a:extLst>
          </p:cNvPr>
          <p:cNvSpPr>
            <a:spLocks noGrp="1"/>
          </p:cNvSpPr>
          <p:nvPr>
            <p:ph idx="1"/>
          </p:nvPr>
        </p:nvSpPr>
        <p:spPr>
          <a:xfrm>
            <a:off x="364502" y="1596885"/>
            <a:ext cx="10375833" cy="4580078"/>
          </a:xfrm>
        </p:spPr>
        <p:txBody>
          <a:bodyPr>
            <a:normAutofit/>
          </a:bodyPr>
          <a:lstStyle/>
          <a:p>
            <a:r>
              <a:rPr lang="en-US" sz="2400" dirty="0" smtClean="0"/>
              <a:t>CAP is a major cause of hospital admission and death worldwide</a:t>
            </a:r>
          </a:p>
          <a:p>
            <a:endParaRPr lang="en-US" sz="2400" dirty="0" smtClean="0"/>
          </a:p>
          <a:p>
            <a:r>
              <a:rPr lang="en-US" sz="2400" dirty="0" smtClean="0"/>
              <a:t>If corticosteroids reduce the risk of death even moderately (e.g. a 10-20%)  it could save tens or hundreds of thousands of lives</a:t>
            </a:r>
          </a:p>
          <a:p>
            <a:endParaRPr lang="en-US" sz="2400" dirty="0"/>
          </a:p>
          <a:p>
            <a:r>
              <a:rPr lang="en-US" sz="2400" dirty="0" smtClean="0"/>
              <a:t>To identify or rule out a worthwhile benefit of steroids will require far more patients to be randomised than in previous trials</a:t>
            </a:r>
          </a:p>
          <a:p>
            <a:endParaRPr lang="en-US" sz="2400" dirty="0"/>
          </a:p>
          <a:p>
            <a:r>
              <a:rPr lang="en-GB" sz="2400" dirty="0" smtClean="0"/>
              <a:t>Please </a:t>
            </a:r>
            <a:r>
              <a:rPr lang="en-GB" sz="2400" dirty="0"/>
              <a:t>consider RECOVERY </a:t>
            </a:r>
            <a:r>
              <a:rPr lang="en-GB" sz="2400" dirty="0" smtClean="0"/>
              <a:t>for </a:t>
            </a:r>
            <a:r>
              <a:rPr lang="en-GB" sz="2400" dirty="0"/>
              <a:t>as many of your patients as possible</a:t>
            </a:r>
            <a:endParaRPr lang="en-US" sz="2400" dirty="0"/>
          </a:p>
          <a:p>
            <a:endParaRPr lang="en-US" sz="2400" dirty="0"/>
          </a:p>
          <a:p>
            <a:endParaRPr lang="en-US" sz="2400" dirty="0"/>
          </a:p>
        </p:txBody>
      </p:sp>
    </p:spTree>
    <p:extLst>
      <p:ext uri="{BB962C8B-B14F-4D97-AF65-F5344CB8AC3E}">
        <p14:creationId xmlns:p14="http://schemas.microsoft.com/office/powerpoint/2010/main" val="1605732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7835537" cy="1325563"/>
          </a:xfrm>
        </p:spPr>
        <p:txBody>
          <a:bodyPr>
            <a:normAutofit/>
          </a:bodyPr>
          <a:lstStyle/>
          <a:p>
            <a:r>
              <a:rPr lang="en-GB" sz="3600" dirty="0" smtClean="0"/>
              <a:t>Community-acquired pneumonia</a:t>
            </a:r>
            <a:endParaRPr lang="en-GB" sz="3600" dirty="0"/>
          </a:p>
        </p:txBody>
      </p:sp>
      <p:sp>
        <p:nvSpPr>
          <p:cNvPr id="3" name="Content Placeholder 2"/>
          <p:cNvSpPr>
            <a:spLocks noGrp="1"/>
          </p:cNvSpPr>
          <p:nvPr>
            <p:ph idx="1"/>
          </p:nvPr>
        </p:nvSpPr>
        <p:spPr>
          <a:xfrm>
            <a:off x="16280" y="1493052"/>
            <a:ext cx="7616420" cy="5195671"/>
          </a:xfrm>
        </p:spPr>
        <p:txBody>
          <a:bodyPr>
            <a:normAutofit/>
          </a:bodyPr>
          <a:lstStyle/>
          <a:p>
            <a:r>
              <a:rPr lang="en-GB" sz="2200" dirty="0" smtClean="0"/>
              <a:t>In a non-pandemic context, CAP is usually caused by bacteria from the upper respiratory tract</a:t>
            </a:r>
          </a:p>
          <a:p>
            <a:endParaRPr lang="en-GB" sz="1000" dirty="0" smtClean="0"/>
          </a:p>
          <a:p>
            <a:r>
              <a:rPr lang="en-GB" sz="2200" dirty="0" smtClean="0"/>
              <a:t>The causative </a:t>
            </a:r>
            <a:r>
              <a:rPr lang="en-GB" sz="2200" dirty="0"/>
              <a:t>pathogen </a:t>
            </a:r>
            <a:r>
              <a:rPr lang="en-GB" sz="2200" dirty="0" smtClean="0"/>
              <a:t>is usually </a:t>
            </a:r>
            <a:r>
              <a:rPr lang="en-GB" sz="2200" dirty="0"/>
              <a:t>not identified, so diagnosis is </a:t>
            </a:r>
            <a:r>
              <a:rPr lang="en-GB" sz="2200" dirty="0" smtClean="0"/>
              <a:t>based on a typical symptoms and radiology, and treatment is </a:t>
            </a:r>
            <a:r>
              <a:rPr lang="en-GB" sz="2200" dirty="0"/>
              <a:t>with </a:t>
            </a:r>
            <a:r>
              <a:rPr lang="en-GB" sz="2200" dirty="0" smtClean="0"/>
              <a:t>empirical antibiotics </a:t>
            </a:r>
            <a:r>
              <a:rPr lang="en-GB" sz="2200" dirty="0"/>
              <a:t>and supportive </a:t>
            </a:r>
            <a:r>
              <a:rPr lang="en-GB" sz="2200" dirty="0" smtClean="0"/>
              <a:t>care</a:t>
            </a:r>
          </a:p>
          <a:p>
            <a:pPr marL="0" indent="0">
              <a:buNone/>
            </a:pPr>
            <a:endParaRPr lang="en-GB" sz="1000" dirty="0"/>
          </a:p>
          <a:p>
            <a:r>
              <a:rPr lang="en-GB" sz="2200" dirty="0" smtClean="0"/>
              <a:t>The RECOVERY CAP comparison is recruiting these patients, with CAP related to suspected or confirmed bacterial infection</a:t>
            </a:r>
          </a:p>
          <a:p>
            <a:endParaRPr lang="en-GB" sz="1000" dirty="0" smtClean="0"/>
          </a:p>
          <a:p>
            <a:r>
              <a:rPr lang="en-GB" sz="2200" dirty="0"/>
              <a:t>CAP is one of the commonest reasons for acute hospital admission worldwide, estimated to kill ~2,500,000 people/year</a:t>
            </a:r>
          </a:p>
          <a:p>
            <a:endParaRPr lang="en-GB" sz="2200" dirty="0" smtClean="0"/>
          </a:p>
          <a:p>
            <a:pPr marL="0" indent="0">
              <a:buNone/>
            </a:pPr>
            <a:endParaRPr lang="en-GB" sz="2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7213" y="1527481"/>
            <a:ext cx="4295790" cy="3524127"/>
          </a:xfrm>
          <a:prstGeom prst="rect">
            <a:avLst/>
          </a:prstGeom>
        </p:spPr>
      </p:pic>
      <p:sp>
        <p:nvSpPr>
          <p:cNvPr id="7" name="Rectangle 6"/>
          <p:cNvSpPr/>
          <p:nvPr/>
        </p:nvSpPr>
        <p:spPr>
          <a:xfrm>
            <a:off x="8109531" y="6519446"/>
            <a:ext cx="4157613" cy="338554"/>
          </a:xfrm>
          <a:prstGeom prst="rect">
            <a:avLst/>
          </a:prstGeom>
        </p:spPr>
        <p:txBody>
          <a:bodyPr wrap="none">
            <a:spAutoFit/>
          </a:bodyPr>
          <a:lstStyle/>
          <a:p>
            <a:r>
              <a:rPr lang="en-GB" sz="1600" dirty="0" smtClean="0"/>
              <a:t>Case courtesy of Jeremy </a:t>
            </a:r>
            <a:r>
              <a:rPr lang="en-GB" sz="1600" dirty="0"/>
              <a:t>Jones, </a:t>
            </a:r>
            <a:r>
              <a:rPr lang="en-GB" sz="1600" dirty="0" smtClean="0"/>
              <a:t>Radiopaedia.org</a:t>
            </a:r>
            <a:endParaRPr lang="en-GB" sz="1600" dirty="0"/>
          </a:p>
        </p:txBody>
      </p:sp>
      <p:sp>
        <p:nvSpPr>
          <p:cNvPr id="8" name="Content Placeholder 2"/>
          <p:cNvSpPr txBox="1">
            <a:spLocks/>
          </p:cNvSpPr>
          <p:nvPr/>
        </p:nvSpPr>
        <p:spPr>
          <a:xfrm>
            <a:off x="0" y="5691520"/>
            <a:ext cx="11401020" cy="10226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smtClean="0"/>
              <a:t>Viral pneumonia caused by SARS-CoV-2 and influenza have distinct pathologies and treatments, and can be diagnosed readily by throat swab PCR, so these are treated as separate categories of pneumonia </a:t>
            </a:r>
            <a:r>
              <a:rPr lang="en-GB" sz="2200" smtClean="0"/>
              <a:t>in RECOVERY </a:t>
            </a:r>
            <a:endParaRPr lang="en-GB" sz="2200" dirty="0" smtClean="0"/>
          </a:p>
          <a:p>
            <a:endParaRPr lang="en-GB" sz="1000" dirty="0" smtClean="0"/>
          </a:p>
          <a:p>
            <a:endParaRPr lang="en-GB" sz="2200" dirty="0" smtClean="0"/>
          </a:p>
          <a:p>
            <a:pPr marL="0" indent="0">
              <a:buFont typeface="Arial" panose="020B0604020202020204" pitchFamily="34" charset="0"/>
              <a:buNone/>
            </a:pPr>
            <a:endParaRPr lang="en-GB" sz="2200" dirty="0"/>
          </a:p>
        </p:txBody>
      </p:sp>
    </p:spTree>
    <p:extLst>
      <p:ext uri="{BB962C8B-B14F-4D97-AF65-F5344CB8AC3E}">
        <p14:creationId xmlns:p14="http://schemas.microsoft.com/office/powerpoint/2010/main" val="1322309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7937" y="0"/>
            <a:ext cx="10515600" cy="1325563"/>
          </a:xfrm>
        </p:spPr>
        <p:txBody>
          <a:bodyPr>
            <a:normAutofit/>
          </a:bodyPr>
          <a:lstStyle/>
          <a:p>
            <a:r>
              <a:rPr lang="en-GB" sz="4000" dirty="0" smtClean="0"/>
              <a:t>RECOVERY Eligibility</a:t>
            </a:r>
            <a:endParaRPr lang="en-GB" sz="4000" dirty="0"/>
          </a:p>
        </p:txBody>
      </p:sp>
      <p:sp>
        <p:nvSpPr>
          <p:cNvPr id="6" name="Content Placeholder 5"/>
          <p:cNvSpPr>
            <a:spLocks noGrp="1"/>
          </p:cNvSpPr>
          <p:nvPr>
            <p:ph idx="1"/>
          </p:nvPr>
        </p:nvSpPr>
        <p:spPr>
          <a:xfrm>
            <a:off x="51289" y="1429757"/>
            <a:ext cx="12089421" cy="4786662"/>
          </a:xfrm>
        </p:spPr>
        <p:txBody>
          <a:bodyPr>
            <a:noAutofit/>
          </a:bodyPr>
          <a:lstStyle/>
          <a:p>
            <a:pPr marL="514350" indent="-514350">
              <a:buFont typeface="+mj-lt"/>
              <a:buAutoNum type="arabicPeriod"/>
            </a:pPr>
            <a:r>
              <a:rPr lang="en-GB" sz="2400" dirty="0" smtClean="0"/>
              <a:t>Hospitalised</a:t>
            </a:r>
            <a:endParaRPr lang="en-GB" sz="800" dirty="0" smtClean="0"/>
          </a:p>
          <a:p>
            <a:pPr marL="514350" indent="-514350">
              <a:spcBef>
                <a:spcPts val="1800"/>
              </a:spcBef>
              <a:buFont typeface="+mj-lt"/>
              <a:buAutoNum type="arabicPeriod"/>
            </a:pPr>
            <a:r>
              <a:rPr lang="en-GB" sz="2400" dirty="0"/>
              <a:t>P</a:t>
            </a:r>
            <a:r>
              <a:rPr lang="en-GB" sz="2400" dirty="0" smtClean="0"/>
              <a:t>neumonia syndrome, e.g.</a:t>
            </a:r>
          </a:p>
          <a:p>
            <a:pPr marL="914400" lvl="1" indent="-457200">
              <a:buFont typeface="+mj-lt"/>
              <a:buAutoNum type="alphaLcPeriod"/>
            </a:pPr>
            <a:r>
              <a:rPr lang="en-GB" sz="2000" dirty="0" smtClean="0"/>
              <a:t>Typical symptoms of a new respiratory tract infection (cough, shortness of breath, fever, etc); and</a:t>
            </a:r>
          </a:p>
          <a:p>
            <a:pPr marL="914400" lvl="1" indent="-457200">
              <a:buFont typeface="+mj-lt"/>
              <a:buAutoNum type="alphaLcPeriod"/>
            </a:pPr>
            <a:r>
              <a:rPr lang="en-GB" sz="2000" dirty="0"/>
              <a:t>O</a:t>
            </a:r>
            <a:r>
              <a:rPr lang="en-GB" sz="2000" dirty="0" smtClean="0"/>
              <a:t>bjective </a:t>
            </a:r>
            <a:r>
              <a:rPr lang="en-GB" sz="2000" dirty="0"/>
              <a:t>evidence of acute lung disease (e.g</a:t>
            </a:r>
            <a:r>
              <a:rPr lang="en-GB" sz="2000" dirty="0" smtClean="0"/>
              <a:t>. X-ray/CT/US changes, </a:t>
            </a:r>
            <a:r>
              <a:rPr lang="en-GB" sz="2000" dirty="0"/>
              <a:t>hypoxia, or </a:t>
            </a:r>
            <a:r>
              <a:rPr lang="en-GB" sz="2000" dirty="0" smtClean="0"/>
              <a:t>clinical exam); and</a:t>
            </a:r>
            <a:endParaRPr lang="en-GB" sz="2000" dirty="0"/>
          </a:p>
          <a:p>
            <a:pPr marL="914400" lvl="1" indent="-457200">
              <a:buFont typeface="+mj-lt"/>
              <a:buAutoNum type="alphaLcPeriod"/>
            </a:pPr>
            <a:r>
              <a:rPr lang="en-GB" sz="2000" dirty="0"/>
              <a:t>A</a:t>
            </a:r>
            <a:r>
              <a:rPr lang="en-GB" sz="2000" dirty="0" smtClean="0"/>
              <a:t>lternative causes considered unlikely or excluded (e.g. heart failure)</a:t>
            </a:r>
          </a:p>
          <a:p>
            <a:pPr marL="457200" lvl="1" indent="0">
              <a:buNone/>
            </a:pPr>
            <a:r>
              <a:rPr lang="en-GB" sz="2000" i="1" dirty="0"/>
              <a:t>However, the diagnosis </a:t>
            </a:r>
            <a:r>
              <a:rPr lang="en-GB" sz="2000" i="1" dirty="0" smtClean="0"/>
              <a:t>is </a:t>
            </a:r>
            <a:r>
              <a:rPr lang="en-GB" sz="2000" i="1" dirty="0"/>
              <a:t>a clinical </a:t>
            </a:r>
            <a:r>
              <a:rPr lang="en-GB" sz="2000" i="1" dirty="0" smtClean="0"/>
              <a:t>one in </a:t>
            </a:r>
            <a:r>
              <a:rPr lang="en-GB" sz="2000" i="1" dirty="0"/>
              <a:t>the opinion of the managing doctor (</a:t>
            </a:r>
            <a:r>
              <a:rPr lang="en-GB" sz="2000" i="1" dirty="0" smtClean="0"/>
              <a:t>these criteria </a:t>
            </a:r>
            <a:r>
              <a:rPr lang="en-GB" sz="2000" i="1" dirty="0"/>
              <a:t>are </a:t>
            </a:r>
            <a:r>
              <a:rPr lang="en-GB" sz="2000" i="1" dirty="0" smtClean="0"/>
              <a:t>a </a:t>
            </a:r>
            <a:r>
              <a:rPr lang="en-GB" sz="2000" i="1" dirty="0"/>
              <a:t>guide</a:t>
            </a:r>
            <a:r>
              <a:rPr lang="en-GB" sz="2000" i="1" dirty="0" smtClean="0"/>
              <a:t>)</a:t>
            </a:r>
            <a:endParaRPr lang="en-GB" sz="800" i="1" dirty="0" smtClean="0"/>
          </a:p>
          <a:p>
            <a:pPr marL="514350" indent="-514350">
              <a:spcBef>
                <a:spcPts val="1800"/>
              </a:spcBef>
              <a:buFont typeface="+mj-lt"/>
              <a:buAutoNum type="arabicPeriod"/>
            </a:pPr>
            <a:r>
              <a:rPr lang="en-GB" sz="2400" dirty="0" smtClean="0"/>
              <a:t>One </a:t>
            </a:r>
            <a:r>
              <a:rPr lang="en-GB" sz="2400" dirty="0"/>
              <a:t>of the following </a:t>
            </a:r>
            <a:r>
              <a:rPr lang="en-GB" sz="2400" dirty="0" smtClean="0"/>
              <a:t>diagnoses:</a:t>
            </a:r>
          </a:p>
          <a:p>
            <a:pPr marL="914400" lvl="1" indent="-457200">
              <a:buFont typeface="+mj-lt"/>
              <a:buAutoNum type="alphaLcPeriod"/>
            </a:pPr>
            <a:r>
              <a:rPr lang="en-GB" sz="2000" dirty="0">
                <a:solidFill>
                  <a:schemeClr val="bg1">
                    <a:lumMod val="85000"/>
                  </a:schemeClr>
                </a:solidFill>
              </a:rPr>
              <a:t>Confirmed SARS-CoV-2 </a:t>
            </a:r>
            <a:r>
              <a:rPr lang="en-GB" sz="2000" dirty="0" smtClean="0">
                <a:solidFill>
                  <a:schemeClr val="bg1">
                    <a:lumMod val="85000"/>
                  </a:schemeClr>
                </a:solidFill>
              </a:rPr>
              <a:t>infection</a:t>
            </a:r>
          </a:p>
          <a:p>
            <a:pPr marL="914400" lvl="1" indent="-457200">
              <a:buFont typeface="+mj-lt"/>
              <a:buAutoNum type="alphaLcPeriod"/>
            </a:pPr>
            <a:r>
              <a:rPr lang="en-GB" sz="2000" dirty="0" smtClean="0">
                <a:solidFill>
                  <a:schemeClr val="bg1">
                    <a:lumMod val="85000"/>
                  </a:schemeClr>
                </a:solidFill>
              </a:rPr>
              <a:t>Confirmed </a:t>
            </a:r>
            <a:r>
              <a:rPr lang="en-GB" sz="2000" dirty="0">
                <a:solidFill>
                  <a:schemeClr val="bg1">
                    <a:lumMod val="85000"/>
                  </a:schemeClr>
                </a:solidFill>
              </a:rPr>
              <a:t>influenza A or B </a:t>
            </a:r>
            <a:r>
              <a:rPr lang="en-GB" sz="2000" dirty="0" smtClean="0">
                <a:solidFill>
                  <a:schemeClr val="bg1">
                    <a:lumMod val="85000"/>
                  </a:schemeClr>
                </a:solidFill>
              </a:rPr>
              <a:t>infection </a:t>
            </a:r>
          </a:p>
          <a:p>
            <a:pPr marL="914400" lvl="1" indent="-457200">
              <a:buFont typeface="+mj-lt"/>
              <a:buAutoNum type="alphaLcPeriod"/>
            </a:pPr>
            <a:r>
              <a:rPr lang="en-GB" sz="2000" b="1" dirty="0" smtClean="0"/>
              <a:t>Community-acquired </a:t>
            </a:r>
            <a:r>
              <a:rPr lang="en-GB" sz="2000" b="1" dirty="0"/>
              <a:t>pneumonia with planned </a:t>
            </a:r>
            <a:r>
              <a:rPr lang="en-GB" sz="2000" b="1" dirty="0" smtClean="0"/>
              <a:t>antibiotics (without suspected COVID-19/flu/PCP/TB)</a:t>
            </a:r>
            <a:endParaRPr lang="en-GB" sz="800" b="1" dirty="0" smtClean="0"/>
          </a:p>
          <a:p>
            <a:pPr marL="457200" indent="-457200">
              <a:spcBef>
                <a:spcPts val="1800"/>
              </a:spcBef>
              <a:buFont typeface="+mj-lt"/>
              <a:buAutoNum type="arabicPeriod"/>
            </a:pPr>
            <a:r>
              <a:rPr lang="en-GB" sz="2400" dirty="0" smtClean="0"/>
              <a:t>No medical history that might put the patient at risk if they were to participate</a:t>
            </a:r>
            <a:endParaRPr lang="en-GB" sz="800" dirty="0" smtClean="0"/>
          </a:p>
          <a:p>
            <a:pPr marL="457200" indent="-457200">
              <a:spcBef>
                <a:spcPts val="1800"/>
              </a:spcBef>
              <a:buFont typeface="+mj-lt"/>
              <a:buAutoNum type="arabicPeriod"/>
            </a:pPr>
            <a:r>
              <a:rPr lang="en-GB" sz="2400" dirty="0" smtClean="0"/>
              <a:t>Attending </a:t>
            </a:r>
            <a:r>
              <a:rPr lang="en-GB" sz="2400" dirty="0"/>
              <a:t>clinician </a:t>
            </a:r>
            <a:r>
              <a:rPr lang="en-GB" sz="2400" dirty="0" smtClean="0"/>
              <a:t>does not believe a specific trial treatment is indicated or contra-indicated</a:t>
            </a:r>
            <a:endParaRPr lang="en-GB" sz="2400" dirty="0"/>
          </a:p>
        </p:txBody>
      </p:sp>
    </p:spTree>
    <p:extLst>
      <p:ext uri="{BB962C8B-B14F-4D97-AF65-F5344CB8AC3E}">
        <p14:creationId xmlns:p14="http://schemas.microsoft.com/office/powerpoint/2010/main" val="140760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0"/>
            <a:ext cx="7835537" cy="1325563"/>
          </a:xfrm>
        </p:spPr>
        <p:txBody>
          <a:bodyPr>
            <a:normAutofit/>
          </a:bodyPr>
          <a:lstStyle/>
          <a:p>
            <a:r>
              <a:rPr lang="en-GB" sz="3600" dirty="0" smtClean="0"/>
              <a:t>CAP in RECOVERY - clarifications</a:t>
            </a:r>
            <a:endParaRPr lang="en-GB" sz="3600" dirty="0"/>
          </a:p>
        </p:txBody>
      </p:sp>
      <p:sp>
        <p:nvSpPr>
          <p:cNvPr id="3" name="Content Placeholder 2"/>
          <p:cNvSpPr>
            <a:spLocks noGrp="1"/>
          </p:cNvSpPr>
          <p:nvPr>
            <p:ph idx="1"/>
          </p:nvPr>
        </p:nvSpPr>
        <p:spPr>
          <a:xfrm>
            <a:off x="127000" y="1531764"/>
            <a:ext cx="7810500" cy="5032516"/>
          </a:xfrm>
        </p:spPr>
        <p:txBody>
          <a:bodyPr>
            <a:normAutofit/>
          </a:bodyPr>
          <a:lstStyle/>
          <a:p>
            <a:r>
              <a:rPr lang="en-GB" sz="2200" dirty="0"/>
              <a:t>Patients are </a:t>
            </a:r>
            <a:r>
              <a:rPr lang="en-GB" sz="2200" i="1" dirty="0"/>
              <a:t>ineligible</a:t>
            </a:r>
            <a:r>
              <a:rPr lang="en-GB" sz="2200" dirty="0"/>
              <a:t> if they have suspected or confirmed:</a:t>
            </a:r>
          </a:p>
          <a:p>
            <a:pPr lvl="1"/>
            <a:r>
              <a:rPr lang="en-GB" sz="1800" dirty="0"/>
              <a:t>SARS-COV-2 infection</a:t>
            </a:r>
          </a:p>
          <a:p>
            <a:pPr lvl="1"/>
            <a:r>
              <a:rPr lang="en-GB" sz="1800" dirty="0"/>
              <a:t>Influenza infection</a:t>
            </a:r>
          </a:p>
          <a:p>
            <a:pPr lvl="1"/>
            <a:r>
              <a:rPr lang="en-GB" sz="1800" i="1" dirty="0"/>
              <a:t>Pneumocystis jirovecii </a:t>
            </a:r>
            <a:r>
              <a:rPr lang="en-GB" sz="1800" dirty="0"/>
              <a:t>pneumonia (‘PCP’ or ‘PJP’)</a:t>
            </a:r>
          </a:p>
          <a:p>
            <a:pPr lvl="1"/>
            <a:r>
              <a:rPr lang="en-GB" sz="1800" dirty="0"/>
              <a:t>Active pulmonary tuberculosis</a:t>
            </a:r>
          </a:p>
          <a:p>
            <a:r>
              <a:rPr lang="en-GB" sz="2200" dirty="0" smtClean="0"/>
              <a:t>Testing </a:t>
            </a:r>
            <a:r>
              <a:rPr lang="en-GB" sz="2200" dirty="0"/>
              <a:t>for these pathogens is </a:t>
            </a:r>
            <a:r>
              <a:rPr lang="en-GB" sz="2200" b="1" dirty="0"/>
              <a:t>not</a:t>
            </a:r>
            <a:r>
              <a:rPr lang="en-GB" sz="2200" dirty="0"/>
              <a:t> required for trial purposes (</a:t>
            </a:r>
            <a:r>
              <a:rPr lang="en-GB" sz="2200" dirty="0" smtClean="0"/>
              <a:t>only if part </a:t>
            </a:r>
            <a:r>
              <a:rPr lang="en-GB" sz="2200" dirty="0"/>
              <a:t>of standard care</a:t>
            </a:r>
            <a:r>
              <a:rPr lang="en-GB" sz="2200" dirty="0" smtClean="0"/>
              <a:t>)</a:t>
            </a:r>
          </a:p>
          <a:p>
            <a:endParaRPr lang="en-GB" sz="1000" dirty="0"/>
          </a:p>
          <a:p>
            <a:r>
              <a:rPr lang="en-GB" sz="2200" dirty="0" smtClean="0"/>
              <a:t>Detection of viruses other than those above is not an exclusion (e.g. RSV, adenovirus, rhinovirus, etc.)</a:t>
            </a:r>
          </a:p>
          <a:p>
            <a:endParaRPr lang="en-GB" sz="2200" dirty="0"/>
          </a:p>
          <a:p>
            <a:endParaRPr lang="en-GB" sz="2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0800" y="1531764"/>
            <a:ext cx="4295790" cy="3524127"/>
          </a:xfrm>
          <a:prstGeom prst="rect">
            <a:avLst/>
          </a:prstGeom>
        </p:spPr>
      </p:pic>
      <p:sp>
        <p:nvSpPr>
          <p:cNvPr id="8" name="Content Placeholder 2"/>
          <p:cNvSpPr txBox="1">
            <a:spLocks/>
          </p:cNvSpPr>
          <p:nvPr/>
        </p:nvSpPr>
        <p:spPr>
          <a:xfrm>
            <a:off x="88900" y="4881958"/>
            <a:ext cx="11877690" cy="129024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smtClean="0"/>
          </a:p>
          <a:p>
            <a:r>
              <a:rPr lang="en-GB" sz="2400" dirty="0" smtClean="0"/>
              <a:t>‘Community-acquired’ can be defined as in usual practice, but implies:</a:t>
            </a:r>
          </a:p>
          <a:p>
            <a:pPr lvl="1"/>
            <a:r>
              <a:rPr lang="en-GB" sz="2000" dirty="0" smtClean="0"/>
              <a:t>Pneumonia was present on admission</a:t>
            </a:r>
          </a:p>
          <a:p>
            <a:pPr lvl="1"/>
            <a:r>
              <a:rPr lang="en-GB" sz="2000" dirty="0" smtClean="0"/>
              <a:t>No recent inpatient stay in hospital or a healthcare facility (e.g. in the 10 days before admission)</a:t>
            </a:r>
          </a:p>
          <a:p>
            <a:endParaRPr lang="en-GB" sz="2400" dirty="0" smtClean="0"/>
          </a:p>
          <a:p>
            <a:endParaRPr lang="en-GB" sz="2400" dirty="0"/>
          </a:p>
        </p:txBody>
      </p:sp>
    </p:spTree>
    <p:extLst>
      <p:ext uri="{BB962C8B-B14F-4D97-AF65-F5344CB8AC3E}">
        <p14:creationId xmlns:p14="http://schemas.microsoft.com/office/powerpoint/2010/main" val="3618038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00" y="1491324"/>
            <a:ext cx="12014200" cy="4871375"/>
          </a:xfrm>
        </p:spPr>
        <p:txBody>
          <a:bodyPr>
            <a:normAutofit/>
          </a:bodyPr>
          <a:lstStyle/>
          <a:p>
            <a:r>
              <a:rPr lang="en-GB" sz="2400" dirty="0" smtClean="0"/>
              <a:t>Dexamethasone 6mg once daily reduces mortality in hypoxic COVID-19 patients by around one fifth</a:t>
            </a:r>
            <a:r>
              <a:rPr lang="en-GB" sz="2400" baseline="30000" dirty="0" smtClean="0"/>
              <a:t>1</a:t>
            </a:r>
          </a:p>
          <a:p>
            <a:endParaRPr lang="en-GB" sz="1800" dirty="0" smtClean="0"/>
          </a:p>
          <a:p>
            <a:r>
              <a:rPr lang="en-GB" sz="2400" dirty="0" smtClean="0"/>
              <a:t>Corticosteroids are also </a:t>
            </a:r>
            <a:r>
              <a:rPr lang="en-GB" sz="2400" dirty="0"/>
              <a:t>beneficial </a:t>
            </a:r>
            <a:r>
              <a:rPr lang="en-GB" sz="2400" dirty="0" smtClean="0"/>
              <a:t>in severe PCP</a:t>
            </a:r>
            <a:r>
              <a:rPr lang="en-GB" sz="2400" baseline="30000" dirty="0" smtClean="0"/>
              <a:t>2</a:t>
            </a:r>
            <a:endParaRPr lang="en-GB" sz="2400" dirty="0"/>
          </a:p>
          <a:p>
            <a:endParaRPr lang="en-GB" sz="1800" dirty="0"/>
          </a:p>
          <a:p>
            <a:r>
              <a:rPr lang="en-GB" sz="2400" dirty="0" smtClean="0"/>
              <a:t>Despite similarities with COVID-19, lung involvement is typically more focal in CAP, with less severe hypoxia, and different patterns of immune activation</a:t>
            </a:r>
            <a:r>
              <a:rPr lang="en-GB" sz="2400" baseline="30000" dirty="0" smtClean="0"/>
              <a:t>3</a:t>
            </a:r>
            <a:endParaRPr lang="en-GB" sz="2400" dirty="0" smtClean="0"/>
          </a:p>
          <a:p>
            <a:endParaRPr lang="en-GB" sz="1800" dirty="0" smtClean="0"/>
          </a:p>
          <a:p>
            <a:r>
              <a:rPr lang="en-GB" sz="2400" dirty="0" smtClean="0"/>
              <a:t>CAP is also a more heterogeneous syndrome than COVID-19, caused by a variety of pathogens</a:t>
            </a:r>
          </a:p>
          <a:p>
            <a:endParaRPr lang="en-GB" sz="2400" dirty="0"/>
          </a:p>
          <a:p>
            <a:pPr marL="0" indent="0" algn="ctr">
              <a:buNone/>
            </a:pPr>
            <a:r>
              <a:rPr lang="en-GB" sz="2400" i="1" dirty="0" smtClean="0"/>
              <a:t>Do </a:t>
            </a:r>
            <a:r>
              <a:rPr lang="en-GB" sz="2400" i="1" dirty="0"/>
              <a:t>corticosteroids reduce </a:t>
            </a:r>
            <a:r>
              <a:rPr lang="en-GB" sz="2400" i="1" dirty="0" smtClean="0"/>
              <a:t>mortality in patients hospitalised with CAP?</a:t>
            </a:r>
            <a:endParaRPr lang="en-GB" sz="2400" i="1" dirty="0"/>
          </a:p>
          <a:p>
            <a:endParaRPr lang="en-GB" sz="2400" dirty="0"/>
          </a:p>
        </p:txBody>
      </p:sp>
      <p:sp>
        <p:nvSpPr>
          <p:cNvPr id="4" name="TextBox 3"/>
          <p:cNvSpPr txBox="1"/>
          <p:nvPr/>
        </p:nvSpPr>
        <p:spPr>
          <a:xfrm>
            <a:off x="0" y="6362699"/>
            <a:ext cx="10361747" cy="523220"/>
          </a:xfrm>
          <a:prstGeom prst="rect">
            <a:avLst/>
          </a:prstGeom>
          <a:noFill/>
        </p:spPr>
        <p:txBody>
          <a:bodyPr wrap="none" rtlCol="0">
            <a:spAutoFit/>
          </a:bodyPr>
          <a:lstStyle/>
          <a:p>
            <a:r>
              <a:rPr lang="en-GB" sz="1400" dirty="0" smtClean="0"/>
              <a:t>1 RECOVERY </a:t>
            </a:r>
            <a:r>
              <a:rPr lang="en-GB" sz="1400" dirty="0"/>
              <a:t>Collaborative </a:t>
            </a:r>
            <a:r>
              <a:rPr lang="en-GB" sz="1400" dirty="0" smtClean="0"/>
              <a:t>Group. N </a:t>
            </a:r>
            <a:r>
              <a:rPr lang="en-GB" sz="1400" dirty="0"/>
              <a:t>Engl J Med. 2021 </a:t>
            </a:r>
            <a:r>
              <a:rPr lang="en-GB" sz="1400" dirty="0" smtClean="0"/>
              <a:t>PMID32678530        2 Ewald H, et al. </a:t>
            </a:r>
            <a:r>
              <a:rPr lang="en-GB" sz="1400" dirty="0"/>
              <a:t>Cochrane Database Syst Rev. 2015 </a:t>
            </a:r>
            <a:r>
              <a:rPr lang="en-GB" sz="1400" dirty="0" smtClean="0"/>
              <a:t>PMID25835432 </a:t>
            </a:r>
          </a:p>
          <a:p>
            <a:r>
              <a:rPr lang="en-GB" sz="1400" dirty="0" smtClean="0"/>
              <a:t>3 Ibáñez-Prada </a:t>
            </a:r>
            <a:r>
              <a:rPr lang="en-GB" sz="1400" dirty="0"/>
              <a:t>ED, </a:t>
            </a:r>
            <a:r>
              <a:rPr lang="en-GB" sz="1400" dirty="0" smtClean="0"/>
              <a:t>et alRespir </a:t>
            </a:r>
            <a:r>
              <a:rPr lang="en-GB" sz="1400" dirty="0"/>
              <a:t>Res. </a:t>
            </a:r>
            <a:r>
              <a:rPr lang="en-GB" sz="1400" dirty="0" smtClean="0"/>
              <a:t>2023 PMID</a:t>
            </a:r>
            <a:r>
              <a:rPr lang="en-GB" sz="1400" dirty="0"/>
              <a:t>: 36814234</a:t>
            </a:r>
            <a:r>
              <a:rPr lang="en-GB" sz="1400" dirty="0" smtClean="0"/>
              <a:t> </a:t>
            </a:r>
            <a:endParaRPr lang="en-GB" sz="1400" dirty="0"/>
          </a:p>
        </p:txBody>
      </p:sp>
      <p:sp>
        <p:nvSpPr>
          <p:cNvPr id="7" name="Title 1"/>
          <p:cNvSpPr>
            <a:spLocks noGrp="1"/>
          </p:cNvSpPr>
          <p:nvPr>
            <p:ph type="title"/>
          </p:nvPr>
        </p:nvSpPr>
        <p:spPr>
          <a:xfrm>
            <a:off x="838200" y="14741"/>
            <a:ext cx="7835537" cy="1325563"/>
          </a:xfrm>
        </p:spPr>
        <p:txBody>
          <a:bodyPr>
            <a:normAutofit/>
          </a:bodyPr>
          <a:lstStyle/>
          <a:p>
            <a:r>
              <a:rPr lang="en-GB" sz="3600" dirty="0" smtClean="0"/>
              <a:t>Corticosteroids </a:t>
            </a:r>
            <a:r>
              <a:rPr lang="en-GB" sz="3600" dirty="0"/>
              <a:t>for CAP</a:t>
            </a:r>
          </a:p>
        </p:txBody>
      </p:sp>
    </p:spTree>
    <p:extLst>
      <p:ext uri="{BB962C8B-B14F-4D97-AF65-F5344CB8AC3E}">
        <p14:creationId xmlns:p14="http://schemas.microsoft.com/office/powerpoint/2010/main" val="2705784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7835537" cy="1325563"/>
          </a:xfrm>
        </p:spPr>
        <p:txBody>
          <a:bodyPr>
            <a:normAutofit/>
          </a:bodyPr>
          <a:lstStyle/>
          <a:p>
            <a:r>
              <a:rPr lang="en-GB" sz="3600" dirty="0" smtClean="0"/>
              <a:t>Corticosteroids </a:t>
            </a:r>
            <a:r>
              <a:rPr lang="en-GB" sz="3600" dirty="0"/>
              <a:t>for CAP</a:t>
            </a:r>
          </a:p>
        </p:txBody>
      </p:sp>
      <p:sp>
        <p:nvSpPr>
          <p:cNvPr id="4" name="TextBox 3"/>
          <p:cNvSpPr txBox="1"/>
          <p:nvPr/>
        </p:nvSpPr>
        <p:spPr>
          <a:xfrm>
            <a:off x="7924800" y="6096000"/>
            <a:ext cx="184731" cy="369332"/>
          </a:xfrm>
          <a:prstGeom prst="rect">
            <a:avLst/>
          </a:prstGeom>
          <a:noFill/>
        </p:spPr>
        <p:txBody>
          <a:bodyPr wrap="none" rtlCol="0">
            <a:spAutoFit/>
          </a:bodyPr>
          <a:lstStyle/>
          <a:p>
            <a:endParaRPr lang="en-GB" dirty="0"/>
          </a:p>
        </p:txBody>
      </p:sp>
      <p:pic>
        <p:nvPicPr>
          <p:cNvPr id="10" name="Picture 9"/>
          <p:cNvPicPr>
            <a:picLocks noChangeAspect="1"/>
          </p:cNvPicPr>
          <p:nvPr/>
        </p:nvPicPr>
        <p:blipFill>
          <a:blip r:embed="rId2"/>
          <a:stretch>
            <a:fillRect/>
          </a:stretch>
        </p:blipFill>
        <p:spPr>
          <a:xfrm>
            <a:off x="1085298" y="1155638"/>
            <a:ext cx="10492804" cy="4940362"/>
          </a:xfrm>
          <a:prstGeom prst="rect">
            <a:avLst/>
          </a:prstGeom>
        </p:spPr>
      </p:pic>
      <p:sp>
        <p:nvSpPr>
          <p:cNvPr id="11" name="TextBox 10"/>
          <p:cNvSpPr txBox="1"/>
          <p:nvPr/>
        </p:nvSpPr>
        <p:spPr>
          <a:xfrm>
            <a:off x="8797099" y="6538555"/>
            <a:ext cx="4082469" cy="307777"/>
          </a:xfrm>
          <a:prstGeom prst="rect">
            <a:avLst/>
          </a:prstGeom>
          <a:noFill/>
        </p:spPr>
        <p:txBody>
          <a:bodyPr wrap="square" rtlCol="0">
            <a:spAutoFit/>
          </a:bodyPr>
          <a:lstStyle/>
          <a:p>
            <a:r>
              <a:rPr lang="en-GB" sz="1400" dirty="0"/>
              <a:t>Saleem N, </a:t>
            </a:r>
            <a:r>
              <a:rPr lang="en-GB" sz="1400" dirty="0" smtClean="0"/>
              <a:t>et al. </a:t>
            </a:r>
            <a:r>
              <a:rPr lang="en-GB" sz="1400" dirty="0"/>
              <a:t>Chest. </a:t>
            </a:r>
            <a:r>
              <a:rPr lang="en-GB" sz="1400" dirty="0" smtClean="0"/>
              <a:t>2023. PMID36087797</a:t>
            </a:r>
            <a:endParaRPr lang="en-GB" sz="1400" dirty="0"/>
          </a:p>
        </p:txBody>
      </p:sp>
      <p:sp>
        <p:nvSpPr>
          <p:cNvPr id="3" name="Rectangle 2"/>
          <p:cNvSpPr/>
          <p:nvPr/>
        </p:nvSpPr>
        <p:spPr>
          <a:xfrm>
            <a:off x="1238250" y="5416034"/>
            <a:ext cx="5969000" cy="629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5358283" y="1872734"/>
            <a:ext cx="731367" cy="3320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5244918" y="1391104"/>
            <a:ext cx="731367" cy="36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7867115" y="1872734"/>
            <a:ext cx="546636" cy="3320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8020426" y="1568906"/>
            <a:ext cx="731367" cy="189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2681" y="5552986"/>
            <a:ext cx="8017746" cy="1200329"/>
          </a:xfrm>
          <a:prstGeom prst="rect">
            <a:avLst/>
          </a:prstGeom>
          <a:noFill/>
        </p:spPr>
        <p:txBody>
          <a:bodyPr wrap="square" rtlCol="0">
            <a:spAutoFit/>
          </a:bodyPr>
          <a:lstStyle/>
          <a:p>
            <a:pPr marL="285750" indent="-285750">
              <a:buFont typeface="Arial" panose="020B0604020202020204" pitchFamily="34" charset="0"/>
              <a:buChar char="•"/>
            </a:pPr>
            <a:r>
              <a:rPr lang="en-GB" dirty="0" smtClean="0"/>
              <a:t>A 2023 meta-analysis found that patients with CAP receiving steroids had a 15% lower risk of death</a:t>
            </a:r>
          </a:p>
          <a:p>
            <a:pPr marL="285750" indent="-285750">
              <a:buFont typeface="Arial" panose="020B0604020202020204" pitchFamily="34" charset="0"/>
              <a:buChar char="•"/>
            </a:pPr>
            <a:r>
              <a:rPr lang="en-GB" dirty="0" smtClean="0"/>
              <a:t>However, the trials were too small to be conclusive, so there may be no benefit, or the benefit could be even greater (e.g. a 20-30% reduction)</a:t>
            </a:r>
            <a:endParaRPr lang="en-GB" dirty="0"/>
          </a:p>
        </p:txBody>
      </p:sp>
    </p:spTree>
    <p:extLst>
      <p:ext uri="{BB962C8B-B14F-4D97-AF65-F5344CB8AC3E}">
        <p14:creationId xmlns:p14="http://schemas.microsoft.com/office/powerpoint/2010/main" val="804287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47503"/>
            <a:ext cx="12293600" cy="4580078"/>
          </a:xfrm>
        </p:spPr>
        <p:txBody>
          <a:bodyPr>
            <a:normAutofit/>
          </a:bodyPr>
          <a:lstStyle/>
          <a:p>
            <a:r>
              <a:rPr lang="en-GB" sz="2400" dirty="0" smtClean="0"/>
              <a:t>In o</a:t>
            </a:r>
            <a:r>
              <a:rPr lang="en-GB" sz="2400" dirty="0" smtClean="0"/>
              <a:t>ne subsequent trial of ICU patients (CAPE COD) the risk of </a:t>
            </a:r>
            <a:r>
              <a:rPr lang="en-GB" sz="2400" dirty="0" smtClean="0"/>
              <a:t>death </a:t>
            </a:r>
            <a:r>
              <a:rPr lang="en-GB" sz="2400" dirty="0" smtClean="0"/>
              <a:t>was lower with </a:t>
            </a:r>
            <a:r>
              <a:rPr lang="en-GB" sz="2400" dirty="0" smtClean="0"/>
              <a:t>steroids </a:t>
            </a:r>
            <a:r>
              <a:rPr lang="en-GB" sz="2400" dirty="0" smtClean="0"/>
              <a:t>(</a:t>
            </a:r>
            <a:r>
              <a:rPr lang="en-GB" sz="2400" dirty="0" smtClean="0"/>
              <a:t>25/400 v 47/395 died)</a:t>
            </a:r>
            <a:r>
              <a:rPr lang="en-GB" sz="2400" baseline="30000" dirty="0" smtClean="0"/>
              <a:t>1</a:t>
            </a:r>
          </a:p>
          <a:p>
            <a:endParaRPr lang="en-GB" sz="2400" dirty="0"/>
          </a:p>
          <a:p>
            <a:r>
              <a:rPr lang="en-GB" sz="2400" dirty="0" smtClean="0"/>
              <a:t>However, </a:t>
            </a:r>
            <a:r>
              <a:rPr lang="en-GB" sz="2400" dirty="0" smtClean="0"/>
              <a:t>there was no </a:t>
            </a:r>
            <a:r>
              <a:rPr lang="en-GB" sz="2400" dirty="0" smtClean="0"/>
              <a:t>favourable result in ICU patients in </a:t>
            </a:r>
            <a:r>
              <a:rPr lang="en-GB" sz="2400" dirty="0" smtClean="0"/>
              <a:t>the 2022 </a:t>
            </a:r>
            <a:r>
              <a:rPr lang="en-GB" sz="2400" dirty="0" smtClean="0"/>
              <a:t>ESCAPe trial (47/286 v 50/277 died)</a:t>
            </a:r>
            <a:r>
              <a:rPr lang="en-GB" sz="2400" baseline="30000" dirty="0" smtClean="0"/>
              <a:t>2</a:t>
            </a:r>
          </a:p>
          <a:p>
            <a:pPr marL="0" indent="0">
              <a:buNone/>
            </a:pPr>
            <a:endParaRPr lang="en-GB" sz="2400" dirty="0"/>
          </a:p>
          <a:p>
            <a:r>
              <a:rPr lang="en-GB" sz="2400" dirty="0" smtClean="0"/>
              <a:t>Corticosteroids reduce time to discharge in CAP, but this may be a direct effect of fever/CRP reduction, rather than representing an improvement in outcomes</a:t>
            </a:r>
            <a:r>
              <a:rPr lang="en-GB" sz="2400" baseline="30000" dirty="0" smtClean="0"/>
              <a:t>3</a:t>
            </a:r>
            <a:r>
              <a:rPr lang="en-GB" sz="2400" dirty="0" smtClean="0"/>
              <a:t> (and </a:t>
            </a:r>
            <a:r>
              <a:rPr lang="en-GB" sz="2400" dirty="0" smtClean="0"/>
              <a:t>there is some </a:t>
            </a:r>
            <a:r>
              <a:rPr lang="en-GB" sz="2400" dirty="0" smtClean="0"/>
              <a:t>evidence that readmissions may be higher in those allocated corticosteroids</a:t>
            </a:r>
            <a:r>
              <a:rPr lang="en-GB" sz="2400" baseline="30000" dirty="0" smtClean="0"/>
              <a:t>4</a:t>
            </a:r>
            <a:r>
              <a:rPr lang="en-GB" sz="2400" dirty="0" smtClean="0"/>
              <a:t>)</a:t>
            </a:r>
            <a:endParaRPr lang="en-GB" sz="2400" dirty="0"/>
          </a:p>
          <a:p>
            <a:endParaRPr lang="en-GB" sz="2400" dirty="0" smtClean="0"/>
          </a:p>
          <a:p>
            <a:pPr marL="0" indent="0" algn="ctr">
              <a:buNone/>
            </a:pPr>
            <a:r>
              <a:rPr lang="en-GB" sz="2400" b="1" dirty="0" smtClean="0"/>
              <a:t>We need more randomised evidence from a wide range of patients to inform treatment of CAP</a:t>
            </a:r>
            <a:endParaRPr lang="en-GB" sz="2400" b="1" dirty="0"/>
          </a:p>
        </p:txBody>
      </p:sp>
      <p:sp>
        <p:nvSpPr>
          <p:cNvPr id="4" name="TextBox 3"/>
          <p:cNvSpPr txBox="1"/>
          <p:nvPr/>
        </p:nvSpPr>
        <p:spPr>
          <a:xfrm>
            <a:off x="156961" y="6334780"/>
            <a:ext cx="9417963" cy="738664"/>
          </a:xfrm>
          <a:prstGeom prst="rect">
            <a:avLst/>
          </a:prstGeom>
          <a:noFill/>
        </p:spPr>
        <p:txBody>
          <a:bodyPr wrap="none" rtlCol="0">
            <a:spAutoFit/>
          </a:bodyPr>
          <a:lstStyle/>
          <a:p>
            <a:r>
              <a:rPr lang="en-GB" sz="1400" baseline="30000" dirty="0" smtClean="0"/>
              <a:t>1</a:t>
            </a:r>
            <a:r>
              <a:rPr lang="en-GB" sz="1400" dirty="0"/>
              <a:t>Dequin P, et al. N Engl J </a:t>
            </a:r>
            <a:r>
              <a:rPr lang="en-GB" sz="1400" dirty="0" smtClean="0"/>
              <a:t>Med.</a:t>
            </a:r>
            <a:r>
              <a:rPr lang="en-GB" sz="1400" dirty="0"/>
              <a:t> 2023 </a:t>
            </a:r>
            <a:r>
              <a:rPr lang="en-GB" sz="1400" dirty="0" smtClean="0"/>
              <a:t>PMID369427891</a:t>
            </a:r>
            <a:r>
              <a:rPr lang="en-GB" sz="1400" dirty="0"/>
              <a:t>	</a:t>
            </a:r>
            <a:r>
              <a:rPr lang="en-GB" sz="1400" baseline="30000" dirty="0" smtClean="0"/>
              <a:t>2</a:t>
            </a:r>
            <a:r>
              <a:rPr lang="en-GB" sz="1400" dirty="0" smtClean="0"/>
              <a:t>Meduri G, et al. Intensive Care Med. 2022. PMID35723686	</a:t>
            </a:r>
          </a:p>
          <a:p>
            <a:r>
              <a:rPr lang="en-GB" sz="1400" baseline="30000" dirty="0" smtClean="0"/>
              <a:t>3</a:t>
            </a:r>
            <a:r>
              <a:rPr lang="da-DK" sz="1400" dirty="0" smtClean="0"/>
              <a:t>Joseph L, et al. Lancet 2011. PMID21907856 		</a:t>
            </a:r>
            <a:r>
              <a:rPr lang="en-GB" sz="1400" baseline="30000" dirty="0" smtClean="0"/>
              <a:t>4</a:t>
            </a:r>
            <a:r>
              <a:rPr lang="en-GB" sz="1400" dirty="0" smtClean="0"/>
              <a:t>Saleem </a:t>
            </a:r>
            <a:r>
              <a:rPr lang="en-GB" sz="1400" dirty="0"/>
              <a:t>N, et al. Chest. 2023. PMID36087797</a:t>
            </a:r>
          </a:p>
          <a:p>
            <a:endParaRPr lang="en-GB" sz="1400" dirty="0"/>
          </a:p>
        </p:txBody>
      </p:sp>
      <p:sp>
        <p:nvSpPr>
          <p:cNvPr id="7" name="Title 1"/>
          <p:cNvSpPr>
            <a:spLocks noGrp="1"/>
          </p:cNvSpPr>
          <p:nvPr>
            <p:ph type="title"/>
          </p:nvPr>
        </p:nvSpPr>
        <p:spPr>
          <a:xfrm>
            <a:off x="838200" y="14741"/>
            <a:ext cx="7835537" cy="1325563"/>
          </a:xfrm>
        </p:spPr>
        <p:txBody>
          <a:bodyPr>
            <a:normAutofit/>
          </a:bodyPr>
          <a:lstStyle/>
          <a:p>
            <a:r>
              <a:rPr lang="en-GB" sz="3600" dirty="0" smtClean="0"/>
              <a:t>Corticosteroids </a:t>
            </a:r>
            <a:r>
              <a:rPr lang="en-GB" sz="3600" dirty="0"/>
              <a:t>for CAP</a:t>
            </a:r>
          </a:p>
        </p:txBody>
      </p:sp>
    </p:spTree>
    <p:extLst>
      <p:ext uri="{BB962C8B-B14F-4D97-AF65-F5344CB8AC3E}">
        <p14:creationId xmlns:p14="http://schemas.microsoft.com/office/powerpoint/2010/main" val="2207540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398291" y="3924689"/>
            <a:ext cx="1588943"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Left-Right Arrow 49"/>
          <p:cNvSpPr/>
          <p:nvPr/>
        </p:nvSpPr>
        <p:spPr>
          <a:xfrm rot="9579837" flipV="1">
            <a:off x="4067273" y="3904710"/>
            <a:ext cx="4110629"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612716" y="-13016"/>
            <a:ext cx="8096250" cy="1325563"/>
          </a:xfrm>
        </p:spPr>
        <p:txBody>
          <a:bodyPr>
            <a:normAutofit/>
          </a:bodyPr>
          <a:lstStyle/>
          <a:p>
            <a:r>
              <a:rPr lang="en-GB" sz="3200" dirty="0" smtClean="0"/>
              <a:t>RECOVERY design: Core Protocol V27.0</a:t>
            </a:r>
            <a:endParaRPr lang="en-GB" sz="3200" dirty="0"/>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GB" sz="2000" b="1" dirty="0" smtClean="0"/>
              <a:t>HOSPITALISED PATIENTS WITH PNEUMONIA</a:t>
            </a:r>
            <a:endParaRPr lang="en-GB" sz="2000" b="1" dirty="0"/>
          </a:p>
        </p:txBody>
      </p:sp>
      <p:sp>
        <p:nvSpPr>
          <p:cNvPr id="11" name="Rounded Rectangle 10"/>
          <p:cNvSpPr/>
          <p:nvPr/>
        </p:nvSpPr>
        <p:spPr>
          <a:xfrm>
            <a:off x="11526785" y="143873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000" b="1" dirty="0" smtClean="0"/>
              <a:t>ANALYSIS</a:t>
            </a:r>
            <a:endParaRPr lang="en-GB" sz="2400" b="1" dirty="0"/>
          </a:p>
        </p:txBody>
      </p:sp>
      <p:sp>
        <p:nvSpPr>
          <p:cNvPr id="77" name="Left-Right Arrow 76"/>
          <p:cNvSpPr/>
          <p:nvPr/>
        </p:nvSpPr>
        <p:spPr>
          <a:xfrm rot="1152713" flipV="1">
            <a:off x="4133238" y="3920163"/>
            <a:ext cx="4193098" cy="35763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t>R</a:t>
            </a:r>
            <a:endParaRPr lang="en-GB" b="1" dirty="0"/>
          </a:p>
        </p:txBody>
      </p:sp>
      <p:sp>
        <p:nvSpPr>
          <p:cNvPr id="83" name="Rounded Rectangle 82">
            <a:extLst>
              <a:ext uri="{FF2B5EF4-FFF2-40B4-BE49-F238E27FC236}">
                <a16:creationId xmlns:a16="http://schemas.microsoft.com/office/drawing/2014/main" id="{38B586F1-F3FA-8C47-9702-A236829F5589}"/>
              </a:ext>
            </a:extLst>
          </p:cNvPr>
          <p:cNvSpPr/>
          <p:nvPr/>
        </p:nvSpPr>
        <p:spPr>
          <a:xfrm>
            <a:off x="782859" y="1390072"/>
            <a:ext cx="6996366" cy="1889226"/>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3" name="TextBox 12">
            <a:extLst>
              <a:ext uri="{FF2B5EF4-FFF2-40B4-BE49-F238E27FC236}">
                <a16:creationId xmlns:a16="http://schemas.microsoft.com/office/drawing/2014/main" id="{AD82BCED-226B-0448-B8FC-891B5F6E3209}"/>
              </a:ext>
            </a:extLst>
          </p:cNvPr>
          <p:cNvSpPr txBox="1"/>
          <p:nvPr/>
        </p:nvSpPr>
        <p:spPr>
          <a:xfrm>
            <a:off x="1031009" y="2889971"/>
            <a:ext cx="6509358" cy="369332"/>
          </a:xfrm>
          <a:prstGeom prst="rect">
            <a:avLst/>
          </a:prstGeom>
          <a:noFill/>
        </p:spPr>
        <p:txBody>
          <a:bodyPr wrap="square" rtlCol="0">
            <a:spAutoFit/>
          </a:bodyPr>
          <a:lstStyle/>
          <a:p>
            <a:pPr algn="ctr"/>
            <a:r>
              <a:rPr lang="en-US" b="1" dirty="0"/>
              <a:t>Patients with </a:t>
            </a:r>
            <a:r>
              <a:rPr lang="en-US" b="1" dirty="0" smtClean="0"/>
              <a:t>confirmed SARS-CoV-2</a:t>
            </a:r>
          </a:p>
        </p:txBody>
      </p:sp>
      <p:grpSp>
        <p:nvGrpSpPr>
          <p:cNvPr id="14" name="Group 13">
            <a:extLst>
              <a:ext uri="{FF2B5EF4-FFF2-40B4-BE49-F238E27FC236}">
                <a16:creationId xmlns:a16="http://schemas.microsoft.com/office/drawing/2014/main" id="{3F67CDAB-DA18-8347-A63F-AEBA50AA3506}"/>
              </a:ext>
            </a:extLst>
          </p:cNvPr>
          <p:cNvGrpSpPr>
            <a:grpSpLocks noChangeAspect="1"/>
          </p:cNvGrpSpPr>
          <p:nvPr/>
        </p:nvGrpSpPr>
        <p:grpSpPr>
          <a:xfrm>
            <a:off x="846577" y="1432514"/>
            <a:ext cx="3518016" cy="1433785"/>
            <a:chOff x="4441699" y="1560294"/>
            <a:chExt cx="3487490" cy="1427545"/>
          </a:xfrm>
        </p:grpSpPr>
        <p:sp>
          <p:nvSpPr>
            <p:cNvPr id="53" name="Rounded Rectangle 52">
              <a:extLst>
                <a:ext uri="{FF2B5EF4-FFF2-40B4-BE49-F238E27FC236}">
                  <a16:creationId xmlns:a16="http://schemas.microsoft.com/office/drawing/2014/main" id="{9815A20D-3178-B24B-8BAC-DDFC209CA08D}"/>
                </a:ext>
              </a:extLst>
            </p:cNvPr>
            <p:cNvSpPr/>
            <p:nvPr/>
          </p:nvSpPr>
          <p:spPr>
            <a:xfrm>
              <a:off x="4441699" y="1572462"/>
              <a:ext cx="3393651" cy="1415377"/>
            </a:xfrm>
            <a:prstGeom prst="roundRect">
              <a:avLst/>
            </a:prstGeom>
            <a:solidFill>
              <a:srgbClr val="7030A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4" name="Rounded Rectangle 53">
              <a:extLst>
                <a:ext uri="{FF2B5EF4-FFF2-40B4-BE49-F238E27FC236}">
                  <a16:creationId xmlns:a16="http://schemas.microsoft.com/office/drawing/2014/main" id="{1C4E103B-3F2F-0243-BF82-DAD5395299A5}"/>
                </a:ext>
              </a:extLst>
            </p:cNvPr>
            <p:cNvSpPr/>
            <p:nvPr/>
          </p:nvSpPr>
          <p:spPr>
            <a:xfrm>
              <a:off x="5131075" y="2269927"/>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High dose dexamethasone</a:t>
              </a:r>
              <a:endParaRPr lang="en-GB" sz="1200" b="1" dirty="0">
                <a:solidFill>
                  <a:schemeClr val="bg1"/>
                </a:solidFill>
              </a:endParaRPr>
            </a:p>
          </p:txBody>
        </p:sp>
        <p:sp>
          <p:nvSpPr>
            <p:cNvPr id="55" name="Rounded Rectangle 54">
              <a:extLst>
                <a:ext uri="{FF2B5EF4-FFF2-40B4-BE49-F238E27FC236}">
                  <a16:creationId xmlns:a16="http://schemas.microsoft.com/office/drawing/2014/main" id="{B47DC59E-6235-6446-BF6C-7A651DFDF0AF}"/>
                </a:ext>
              </a:extLst>
            </p:cNvPr>
            <p:cNvSpPr/>
            <p:nvPr/>
          </p:nvSpPr>
          <p:spPr>
            <a:xfrm>
              <a:off x="6593333" y="2252786"/>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Usual care (standard dose corticosteroids)</a:t>
              </a:r>
              <a:endParaRPr lang="en-GB" sz="1200" b="1" dirty="0">
                <a:solidFill>
                  <a:schemeClr val="bg1"/>
                </a:solidFill>
              </a:endParaRPr>
            </a:p>
          </p:txBody>
        </p:sp>
        <p:sp>
          <p:nvSpPr>
            <p:cNvPr id="56" name="Oval 55">
              <a:extLst>
                <a:ext uri="{FF2B5EF4-FFF2-40B4-BE49-F238E27FC236}">
                  <a16:creationId xmlns:a16="http://schemas.microsoft.com/office/drawing/2014/main" id="{B00EEEBD-802E-2E4E-B678-CBD0ABB107CE}"/>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a:t>
              </a:r>
            </a:p>
          </p:txBody>
        </p:sp>
        <p:sp>
          <p:nvSpPr>
            <p:cNvPr id="57" name="TextBox 56">
              <a:extLst>
                <a:ext uri="{FF2B5EF4-FFF2-40B4-BE49-F238E27FC236}">
                  <a16:creationId xmlns:a16="http://schemas.microsoft.com/office/drawing/2014/main" id="{2E4544AA-6316-F641-BE6B-9C63698CCFB4}"/>
                </a:ext>
              </a:extLst>
            </p:cNvPr>
            <p:cNvSpPr txBox="1"/>
            <p:nvPr/>
          </p:nvSpPr>
          <p:spPr>
            <a:xfrm>
              <a:off x="6237746" y="2408993"/>
              <a:ext cx="388749" cy="337081"/>
            </a:xfrm>
            <a:prstGeom prst="rect">
              <a:avLst/>
            </a:prstGeom>
            <a:noFill/>
          </p:spPr>
          <p:txBody>
            <a:bodyPr wrap="square" rtlCol="0">
              <a:spAutoFit/>
            </a:bodyPr>
            <a:lstStyle/>
            <a:p>
              <a:r>
                <a:rPr lang="en-GB" sz="1600" b="1" i="1" dirty="0"/>
                <a:t>or</a:t>
              </a:r>
            </a:p>
          </p:txBody>
        </p:sp>
        <p:sp>
          <p:nvSpPr>
            <p:cNvPr id="62" name="TextBox 61">
              <a:extLst>
                <a:ext uri="{FF2B5EF4-FFF2-40B4-BE49-F238E27FC236}">
                  <a16:creationId xmlns:a16="http://schemas.microsoft.com/office/drawing/2014/main" id="{FDF7E6B4-B439-344A-8805-31555B02FF58}"/>
                </a:ext>
              </a:extLst>
            </p:cNvPr>
            <p:cNvSpPr txBox="1"/>
            <p:nvPr/>
          </p:nvSpPr>
          <p:spPr>
            <a:xfrm>
              <a:off x="5002529" y="1647901"/>
              <a:ext cx="2926660" cy="520943"/>
            </a:xfrm>
            <a:prstGeom prst="rect">
              <a:avLst/>
            </a:prstGeom>
            <a:noFill/>
          </p:spPr>
          <p:txBody>
            <a:bodyPr wrap="square" rtlCol="0">
              <a:spAutoFit/>
            </a:bodyPr>
            <a:lstStyle/>
            <a:p>
              <a:r>
                <a:rPr lang="en-GB" sz="1400" b="1" dirty="0" smtClean="0"/>
                <a:t>COVID-19 high dose corticosteroid comparison (patients on NIV or IMV)</a:t>
              </a:r>
              <a:endParaRPr lang="en-GB" sz="1400" b="1" dirty="0"/>
            </a:p>
          </p:txBody>
        </p:sp>
        <p:pic>
          <p:nvPicPr>
            <p:cNvPr id="84" name="Graphic 31" descr="Lungs with solid fill">
              <a:extLst>
                <a:ext uri="{FF2B5EF4-FFF2-40B4-BE49-F238E27FC236}">
                  <a16:creationId xmlns:a16="http://schemas.microsoft.com/office/drawing/2014/main" id="{5DD6B768-CE70-F942-BAC0-8E1562853B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459651" y="1560294"/>
              <a:ext cx="649602" cy="703876"/>
            </a:xfrm>
            <a:prstGeom prst="rect">
              <a:avLst/>
            </a:prstGeom>
          </p:spPr>
        </p:pic>
      </p:gr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ounded Rectangle 87">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Dexamethasone</a:t>
              </a:r>
              <a:endParaRPr lang="en-GB" sz="1200" b="1" dirty="0">
                <a:solidFill>
                  <a:schemeClr val="bg1"/>
                </a:solidFill>
              </a:endParaRPr>
            </a:p>
          </p:txBody>
        </p:sp>
        <p:sp>
          <p:nvSpPr>
            <p:cNvPr id="89" name="Rounded Rectangle 88">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corticosteroids</a:t>
              </a:r>
              <a:endParaRPr lang="en-GB" sz="1200" b="1" dirty="0">
                <a:solidFill>
                  <a:schemeClr val="bg1"/>
                </a:solidFill>
              </a:endParaRPr>
            </a:p>
          </p:txBody>
        </p:sp>
        <p:sp>
          <p:nvSpPr>
            <p:cNvPr id="90" name="Oval 89">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a:t>
              </a:r>
            </a:p>
          </p:txBody>
        </p:sp>
        <p:sp>
          <p:nvSpPr>
            <p:cNvPr id="91" name="TextBox 90">
              <a:extLst>
                <a:ext uri="{FF2B5EF4-FFF2-40B4-BE49-F238E27FC236}">
                  <a16:creationId xmlns:a16="http://schemas.microsoft.com/office/drawing/2014/main" id="{10968DC4-6CC1-714A-8E7F-F7B64C0FB3F3}"/>
                </a:ext>
              </a:extLst>
            </p:cNvPr>
            <p:cNvSpPr txBox="1"/>
            <p:nvPr/>
          </p:nvSpPr>
          <p:spPr>
            <a:xfrm>
              <a:off x="9799575" y="2401880"/>
              <a:ext cx="422052" cy="338554"/>
            </a:xfrm>
            <a:prstGeom prst="rect">
              <a:avLst/>
            </a:prstGeom>
            <a:noFill/>
          </p:spPr>
          <p:txBody>
            <a:bodyPr wrap="square" rtlCol="0">
              <a:spAutoFit/>
            </a:bodyPr>
            <a:lstStyle/>
            <a:p>
              <a:r>
                <a:rPr lang="en-GB" sz="1600" b="1" i="1" dirty="0"/>
                <a:t>or</a:t>
              </a:r>
              <a:endParaRPr lang="en-GB" sz="1400" b="1" i="1" dirty="0"/>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523220"/>
            </a:xfrm>
            <a:prstGeom prst="rect">
              <a:avLst/>
            </a:prstGeom>
            <a:noFill/>
          </p:spPr>
          <p:txBody>
            <a:bodyPr wrap="square" rtlCol="0">
              <a:spAutoFit/>
            </a:bodyPr>
            <a:lstStyle/>
            <a:p>
              <a:r>
                <a:rPr lang="en-GB" sz="1400" b="1" dirty="0" smtClean="0"/>
                <a:t>Influenza corticosteroid comparison (patients with hypoxia)</a:t>
              </a:r>
              <a:endParaRPr lang="en-GB" sz="1400" b="1" dirty="0"/>
            </a:p>
          </p:txBody>
        </p:sp>
      </p:grpSp>
      <p:grpSp>
        <p:nvGrpSpPr>
          <p:cNvPr id="94" name="Group 93">
            <a:extLst>
              <a:ext uri="{FF2B5EF4-FFF2-40B4-BE49-F238E27FC236}">
                <a16:creationId xmlns:a16="http://schemas.microsoft.com/office/drawing/2014/main" id="{ADAD2F31-7492-F84D-9855-EF44F47A31BD}"/>
              </a:ext>
            </a:extLst>
          </p:cNvPr>
          <p:cNvGrpSpPr/>
          <p:nvPr/>
        </p:nvGrpSpPr>
        <p:grpSpPr>
          <a:xfrm>
            <a:off x="849410" y="5102038"/>
            <a:ext cx="3393651" cy="1415377"/>
            <a:chOff x="849410" y="1566704"/>
            <a:chExt cx="3393651" cy="1415377"/>
          </a:xfrm>
        </p:grpSpPr>
        <p:sp>
          <p:nvSpPr>
            <p:cNvPr id="95" name="Rounded Rectangle 94">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ounded Rectangle 95">
              <a:extLst>
                <a:ext uri="{FF2B5EF4-FFF2-40B4-BE49-F238E27FC236}">
                  <a16:creationId xmlns:a16="http://schemas.microsoft.com/office/drawing/2014/main" id="{1EFB7BF6-F1F2-E541-9082-F803C4A8CD0E}"/>
                </a:ext>
              </a:extLst>
            </p:cNvPr>
            <p:cNvSpPr/>
            <p:nvPr/>
          </p:nvSpPr>
          <p:spPr>
            <a:xfrm>
              <a:off x="15387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Baloxavir</a:t>
              </a:r>
            </a:p>
          </p:txBody>
        </p:sp>
        <p:sp>
          <p:nvSpPr>
            <p:cNvPr id="97" name="Rounded Rectangle 96">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baloxavir</a:t>
              </a:r>
              <a:endParaRPr lang="en-GB" sz="1200" b="1" dirty="0">
                <a:solidFill>
                  <a:schemeClr val="bg1"/>
                </a:solidFill>
              </a:endParaRPr>
            </a:p>
          </p:txBody>
        </p:sp>
        <p:sp>
          <p:nvSpPr>
            <p:cNvPr id="98" name="Oval 97">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G</a:t>
              </a:r>
            </a:p>
          </p:txBody>
        </p:sp>
        <p:sp>
          <p:nvSpPr>
            <p:cNvPr id="99" name="TextBox 98">
              <a:extLst>
                <a:ext uri="{FF2B5EF4-FFF2-40B4-BE49-F238E27FC236}">
                  <a16:creationId xmlns:a16="http://schemas.microsoft.com/office/drawing/2014/main" id="{1B0C20BD-204C-D74D-879B-296826D9D31F}"/>
                </a:ext>
              </a:extLst>
            </p:cNvPr>
            <p:cNvSpPr txBox="1"/>
            <p:nvPr/>
          </p:nvSpPr>
          <p:spPr>
            <a:xfrm>
              <a:off x="2645747" y="2403526"/>
              <a:ext cx="422052" cy="338554"/>
            </a:xfrm>
            <a:prstGeom prst="rect">
              <a:avLst/>
            </a:prstGeom>
            <a:noFill/>
          </p:spPr>
          <p:txBody>
            <a:bodyPr wrap="square" rtlCol="0">
              <a:spAutoFit/>
            </a:bodyPr>
            <a:lstStyle/>
            <a:p>
              <a:r>
                <a:rPr lang="en-GB" sz="1600" b="1" i="1" dirty="0"/>
                <a:t>or</a:t>
              </a:r>
              <a:endParaRPr lang="en-GB" sz="1400" b="1" i="1" dirty="0"/>
            </a:p>
          </p:txBody>
        </p:sp>
        <p:sp>
          <p:nvSpPr>
            <p:cNvPr id="101" name="TextBox 100">
              <a:extLst>
                <a:ext uri="{FF2B5EF4-FFF2-40B4-BE49-F238E27FC236}">
                  <a16:creationId xmlns:a16="http://schemas.microsoft.com/office/drawing/2014/main" id="{1C9C61F0-1ED7-5049-A2A7-AE7FAFF12F96}"/>
                </a:ext>
              </a:extLst>
            </p:cNvPr>
            <p:cNvSpPr txBox="1"/>
            <p:nvPr/>
          </p:nvSpPr>
          <p:spPr>
            <a:xfrm>
              <a:off x="1494991" y="1733283"/>
              <a:ext cx="2350467" cy="338554"/>
            </a:xfrm>
            <a:prstGeom prst="rect">
              <a:avLst/>
            </a:prstGeom>
            <a:noFill/>
          </p:spPr>
          <p:txBody>
            <a:bodyPr wrap="square" rtlCol="0">
              <a:spAutoFit/>
            </a:bodyPr>
            <a:lstStyle/>
            <a:p>
              <a:r>
                <a:rPr lang="en-GB" sz="1600" b="1" dirty="0" smtClean="0"/>
                <a:t>Baloxavir comparison</a:t>
              </a:r>
              <a:endParaRPr lang="en-GB" sz="2400" b="1" dirty="0"/>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ounded Rectangle 103">
              <a:extLst>
                <a:ext uri="{FF2B5EF4-FFF2-40B4-BE49-F238E27FC236}">
                  <a16:creationId xmlns:a16="http://schemas.microsoft.com/office/drawing/2014/main" id="{7D7E2DA0-3318-B34D-9DBA-8976C66C4BDF}"/>
                </a:ext>
              </a:extLst>
            </p:cNvPr>
            <p:cNvSpPr/>
            <p:nvPr/>
          </p:nvSpPr>
          <p:spPr>
            <a:xfrm>
              <a:off x="5131075" y="2269927"/>
              <a:ext cx="1116000"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200" b="1" dirty="0">
                  <a:solidFill>
                    <a:schemeClr val="bg1"/>
                  </a:solidFill>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593333" y="2252787"/>
              <a:ext cx="1116208"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oseltamivir</a:t>
              </a:r>
              <a:endParaRPr lang="en-GB" sz="1200" b="1" dirty="0">
                <a:solidFill>
                  <a:schemeClr val="bg1"/>
                </a:solidFill>
              </a:endParaRPr>
            </a:p>
          </p:txBody>
        </p:sp>
        <p:sp>
          <p:nvSpPr>
            <p:cNvPr id="106" name="Oval 105">
              <a:extLst>
                <a:ext uri="{FF2B5EF4-FFF2-40B4-BE49-F238E27FC236}">
                  <a16:creationId xmlns:a16="http://schemas.microsoft.com/office/drawing/2014/main" id="{5E1F665A-1FA0-7D49-9F48-4E79E39E8087}"/>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H</a:t>
              </a:r>
            </a:p>
          </p:txBody>
        </p:sp>
        <p:sp>
          <p:nvSpPr>
            <p:cNvPr id="107" name="TextBox 106">
              <a:extLst>
                <a:ext uri="{FF2B5EF4-FFF2-40B4-BE49-F238E27FC236}">
                  <a16:creationId xmlns:a16="http://schemas.microsoft.com/office/drawing/2014/main" id="{4015A8B3-F5AE-4941-A698-D51DA4E46924}"/>
                </a:ext>
              </a:extLst>
            </p:cNvPr>
            <p:cNvSpPr txBox="1"/>
            <p:nvPr/>
          </p:nvSpPr>
          <p:spPr>
            <a:xfrm>
              <a:off x="6238036" y="2431586"/>
              <a:ext cx="422052" cy="338554"/>
            </a:xfrm>
            <a:prstGeom prst="rect">
              <a:avLst/>
            </a:prstGeom>
            <a:noFill/>
          </p:spPr>
          <p:txBody>
            <a:bodyPr wrap="square" rtlCol="0">
              <a:spAutoFit/>
            </a:bodyPr>
            <a:lstStyle/>
            <a:p>
              <a:r>
                <a:rPr lang="en-GB" sz="1600" b="1" i="1" dirty="0"/>
                <a:t>or</a:t>
              </a:r>
              <a:endParaRPr lang="en-GB" sz="1400" b="1" i="1" dirty="0"/>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733283"/>
              <a:ext cx="2301508" cy="338554"/>
            </a:xfrm>
            <a:prstGeom prst="rect">
              <a:avLst/>
            </a:prstGeom>
            <a:noFill/>
          </p:spPr>
          <p:txBody>
            <a:bodyPr wrap="square" rtlCol="0">
              <a:spAutoFit/>
            </a:bodyPr>
            <a:lstStyle/>
            <a:p>
              <a:r>
                <a:rPr lang="en-GB" sz="1600" b="1" dirty="0" smtClean="0"/>
                <a:t>Oseltamivir comparison</a:t>
              </a:r>
              <a:endParaRPr lang="en-GB" sz="1500" b="1" dirty="0"/>
            </a:p>
          </p:txBody>
        </p:sp>
      </p:gr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2" name="TextBox 111">
            <a:extLst>
              <a:ext uri="{FF2B5EF4-FFF2-40B4-BE49-F238E27FC236}">
                <a16:creationId xmlns:a16="http://schemas.microsoft.com/office/drawing/2014/main" id="{B9053A9B-718A-EC42-B5E3-A8D50C67C0BC}"/>
              </a:ext>
            </a:extLst>
          </p:cNvPr>
          <p:cNvSpPr txBox="1"/>
          <p:nvPr/>
        </p:nvSpPr>
        <p:spPr>
          <a:xfrm>
            <a:off x="4413863" y="6493574"/>
            <a:ext cx="3728200" cy="369332"/>
          </a:xfrm>
          <a:prstGeom prst="rect">
            <a:avLst/>
          </a:prstGeom>
          <a:noFill/>
        </p:spPr>
        <p:txBody>
          <a:bodyPr wrap="none" rtlCol="0">
            <a:spAutoFit/>
          </a:bodyPr>
          <a:lstStyle/>
          <a:p>
            <a:r>
              <a:rPr lang="en-US" b="1" dirty="0"/>
              <a:t>Patients with confirmed </a:t>
            </a:r>
            <a:r>
              <a:rPr lang="en-US" b="1" dirty="0" smtClean="0"/>
              <a:t>INFLUENZA</a:t>
            </a:r>
            <a:endParaRPr lang="en-US" b="1" dirty="0"/>
          </a:p>
        </p:txBody>
      </p:sp>
      <p:pic>
        <p:nvPicPr>
          <p:cNvPr id="19" name="Picture 18" descr="Shape&#10;&#10;Description automatically generated with low confidence">
            <a:extLst>
              <a:ext uri="{FF2B5EF4-FFF2-40B4-BE49-F238E27FC236}">
                <a16:creationId xmlns:a16="http://schemas.microsoft.com/office/drawing/2014/main" id="{C6617597-64B1-3240-97B1-C1901F2A15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3730" y="5143075"/>
            <a:ext cx="601261" cy="601261"/>
          </a:xfrm>
          <a:prstGeom prst="rect">
            <a:avLst/>
          </a:prstGeom>
        </p:spPr>
      </p:pic>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033988" y="5097874"/>
            <a:ext cx="649602" cy="703876"/>
          </a:xfrm>
          <a:prstGeom prst="rect">
            <a:avLst/>
          </a:prstGeom>
        </p:spPr>
      </p:pic>
      <p:grpSp>
        <p:nvGrpSpPr>
          <p:cNvPr id="3" name="Group 2"/>
          <p:cNvGrpSpPr/>
          <p:nvPr/>
        </p:nvGrpSpPr>
        <p:grpSpPr>
          <a:xfrm>
            <a:off x="4307603" y="1447823"/>
            <a:ext cx="3393651" cy="1415377"/>
            <a:chOff x="4336464" y="1608378"/>
            <a:chExt cx="3393651" cy="1415377"/>
          </a:xfrm>
        </p:grpSpPr>
        <p:grpSp>
          <p:nvGrpSpPr>
            <p:cNvPr id="81" name="Group 80">
              <a:extLst>
                <a:ext uri="{FF2B5EF4-FFF2-40B4-BE49-F238E27FC236}">
                  <a16:creationId xmlns:a16="http://schemas.microsoft.com/office/drawing/2014/main" id="{ADAD2F31-7492-F84D-9855-EF44F47A31BD}"/>
                </a:ext>
              </a:extLst>
            </p:cNvPr>
            <p:cNvGrpSpPr/>
            <p:nvPr/>
          </p:nvGrpSpPr>
          <p:grpSpPr>
            <a:xfrm>
              <a:off x="4336464" y="1608378"/>
              <a:ext cx="3393651" cy="1415377"/>
              <a:chOff x="849410" y="1566704"/>
              <a:chExt cx="3393651" cy="1415377"/>
            </a:xfrm>
          </p:grpSpPr>
          <p:sp>
            <p:nvSpPr>
              <p:cNvPr id="82" name="Rounded Rectangle 81">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chemeClr val="accent6">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Rounded Rectangle 128">
                <a:extLst>
                  <a:ext uri="{FF2B5EF4-FFF2-40B4-BE49-F238E27FC236}">
                    <a16:creationId xmlns:a16="http://schemas.microsoft.com/office/drawing/2014/main" id="{1EFB7BF6-F1F2-E541-9082-F803C4A8CD0E}"/>
                  </a:ext>
                </a:extLst>
              </p:cNvPr>
              <p:cNvSpPr/>
              <p:nvPr/>
            </p:nvSpPr>
            <p:spPr>
              <a:xfrm>
                <a:off x="1538787" y="2264169"/>
                <a:ext cx="1116000"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Sotrovimab</a:t>
                </a:r>
                <a:endParaRPr lang="en-GB" sz="1400" b="1" dirty="0">
                  <a:solidFill>
                    <a:schemeClr val="bg1"/>
                  </a:solidFill>
                </a:endParaRPr>
              </a:p>
            </p:txBody>
          </p:sp>
          <p:sp>
            <p:nvSpPr>
              <p:cNvPr id="130" name="Rounded Rectangle 129">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sotrovimab</a:t>
                </a:r>
                <a:endParaRPr lang="en-GB" sz="1200" b="1" dirty="0">
                  <a:solidFill>
                    <a:schemeClr val="bg1"/>
                  </a:solidFill>
                </a:endParaRPr>
              </a:p>
            </p:txBody>
          </p:sp>
          <p:sp>
            <p:nvSpPr>
              <p:cNvPr id="131" name="Oval 130">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J</a:t>
                </a:r>
                <a:endParaRPr lang="en-GB" b="1" dirty="0"/>
              </a:p>
            </p:txBody>
          </p:sp>
          <p:sp>
            <p:nvSpPr>
              <p:cNvPr id="132" name="TextBox 131">
                <a:extLst>
                  <a:ext uri="{FF2B5EF4-FFF2-40B4-BE49-F238E27FC236}">
                    <a16:creationId xmlns:a16="http://schemas.microsoft.com/office/drawing/2014/main" id="{1B0C20BD-204C-D74D-879B-296826D9D31F}"/>
                  </a:ext>
                </a:extLst>
              </p:cNvPr>
              <p:cNvSpPr txBox="1"/>
              <p:nvPr/>
            </p:nvSpPr>
            <p:spPr>
              <a:xfrm>
                <a:off x="2657161" y="2414677"/>
                <a:ext cx="422052" cy="338554"/>
              </a:xfrm>
              <a:prstGeom prst="rect">
                <a:avLst/>
              </a:prstGeom>
              <a:noFill/>
            </p:spPr>
            <p:txBody>
              <a:bodyPr wrap="square" rtlCol="0">
                <a:spAutoFit/>
              </a:bodyPr>
              <a:lstStyle/>
              <a:p>
                <a:r>
                  <a:rPr lang="en-GB" sz="1600" b="1" i="1" dirty="0"/>
                  <a:t>or</a:t>
                </a:r>
                <a:endParaRPr lang="en-GB" sz="1400" b="1" i="1" dirty="0"/>
              </a:p>
            </p:txBody>
          </p:sp>
          <p:sp>
            <p:nvSpPr>
              <p:cNvPr id="133" name="TextBox 132">
                <a:extLst>
                  <a:ext uri="{FF2B5EF4-FFF2-40B4-BE49-F238E27FC236}">
                    <a16:creationId xmlns:a16="http://schemas.microsoft.com/office/drawing/2014/main" id="{1C9C61F0-1ED7-5049-A2A7-AE7FAFF12F96}"/>
                  </a:ext>
                </a:extLst>
              </p:cNvPr>
              <p:cNvSpPr txBox="1"/>
              <p:nvPr/>
            </p:nvSpPr>
            <p:spPr>
              <a:xfrm>
                <a:off x="1481822" y="1732379"/>
                <a:ext cx="2350467" cy="338554"/>
              </a:xfrm>
              <a:prstGeom prst="rect">
                <a:avLst/>
              </a:prstGeom>
              <a:noFill/>
            </p:spPr>
            <p:txBody>
              <a:bodyPr wrap="square" rtlCol="0">
                <a:spAutoFit/>
              </a:bodyPr>
              <a:lstStyle/>
              <a:p>
                <a:r>
                  <a:rPr lang="en-GB" sz="1600" b="1" dirty="0" smtClean="0"/>
                  <a:t>Sotrovimab comparison</a:t>
                </a:r>
                <a:endParaRPr lang="en-GB" sz="2400" b="1" dirty="0"/>
              </a:p>
            </p:txBody>
          </p:sp>
        </p:grpSp>
        <p:pic>
          <p:nvPicPr>
            <p:cNvPr id="134" name="Picture 133"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1893" y="1641461"/>
              <a:ext cx="601261" cy="601261"/>
            </a:xfrm>
            <a:prstGeom prst="rect">
              <a:avLst/>
            </a:prstGeom>
          </p:spPr>
        </p:pic>
      </p:grpSp>
      <p:sp>
        <p:nvSpPr>
          <p:cNvPr id="58" name="Rounded Rectangle 57">
            <a:extLst>
              <a:ext uri="{FF2B5EF4-FFF2-40B4-BE49-F238E27FC236}">
                <a16:creationId xmlns:a16="http://schemas.microsoft.com/office/drawing/2014/main" id="{38B586F1-F3FA-8C47-9702-A236829F5589}"/>
              </a:ext>
            </a:extLst>
          </p:cNvPr>
          <p:cNvSpPr/>
          <p:nvPr/>
        </p:nvSpPr>
        <p:spPr>
          <a:xfrm>
            <a:off x="7833156" y="1390072"/>
            <a:ext cx="3622632" cy="1889226"/>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69" name="TextBox 68">
            <a:extLst>
              <a:ext uri="{FF2B5EF4-FFF2-40B4-BE49-F238E27FC236}">
                <a16:creationId xmlns:a16="http://schemas.microsoft.com/office/drawing/2014/main" id="{AD82BCED-226B-0448-B8FC-891B5F6E3209}"/>
              </a:ext>
            </a:extLst>
          </p:cNvPr>
          <p:cNvSpPr txBox="1"/>
          <p:nvPr/>
        </p:nvSpPr>
        <p:spPr>
          <a:xfrm>
            <a:off x="7879345" y="2767104"/>
            <a:ext cx="3404705" cy="584775"/>
          </a:xfrm>
          <a:prstGeom prst="rect">
            <a:avLst/>
          </a:prstGeom>
          <a:noFill/>
        </p:spPr>
        <p:txBody>
          <a:bodyPr wrap="square" rtlCol="0">
            <a:spAutoFit/>
          </a:bodyPr>
          <a:lstStyle/>
          <a:p>
            <a:pPr algn="ctr"/>
            <a:r>
              <a:rPr lang="en-US" sz="1600" b="1" dirty="0"/>
              <a:t>Patients with </a:t>
            </a:r>
            <a:r>
              <a:rPr lang="en-US" sz="1600" b="1" dirty="0" smtClean="0"/>
              <a:t>CAP (without suspected SARS-CoV-2/influenza/PCP/TB)</a:t>
            </a:r>
          </a:p>
        </p:txBody>
      </p:sp>
      <p:grpSp>
        <p:nvGrpSpPr>
          <p:cNvPr id="7" name="Group 6"/>
          <p:cNvGrpSpPr/>
          <p:nvPr/>
        </p:nvGrpSpPr>
        <p:grpSpPr>
          <a:xfrm>
            <a:off x="7960889" y="1429068"/>
            <a:ext cx="3550350" cy="1420915"/>
            <a:chOff x="7960889" y="1429068"/>
            <a:chExt cx="3550350" cy="1420915"/>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35183"/>
              <a:ext cx="3550350" cy="1414800"/>
              <a:chOff x="8003238" y="1576210"/>
              <a:chExt cx="3550350" cy="1414800"/>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ounded Rectangle 71">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D</a:t>
                </a:r>
                <a:r>
                  <a:rPr lang="en-GB" sz="1200" b="1" dirty="0" smtClean="0">
                    <a:solidFill>
                      <a:schemeClr val="bg1"/>
                    </a:solidFill>
                  </a:rPr>
                  <a:t>examethasone</a:t>
                </a:r>
                <a:endParaRPr lang="en-GB" sz="1400" b="1" dirty="0">
                  <a:solidFill>
                    <a:schemeClr val="bg1"/>
                  </a:solidFill>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corticosteroids</a:t>
                </a:r>
                <a:endParaRPr lang="en-GB" sz="1200" b="1" dirty="0">
                  <a:solidFill>
                    <a:schemeClr val="bg1"/>
                  </a:solidFill>
                </a:endParaRPr>
              </a:p>
            </p:txBody>
          </p:sp>
          <p:sp>
            <p:nvSpPr>
              <p:cNvPr id="74" name="Oval 73">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a:t>
                </a:r>
              </a:p>
            </p:txBody>
          </p:sp>
          <p:sp>
            <p:nvSpPr>
              <p:cNvPr id="75" name="TextBox 74">
                <a:extLst>
                  <a:ext uri="{FF2B5EF4-FFF2-40B4-BE49-F238E27FC236}">
                    <a16:creationId xmlns:a16="http://schemas.microsoft.com/office/drawing/2014/main" id="{10968DC4-6CC1-714A-8E7F-F7B64C0FB3F3}"/>
                  </a:ext>
                </a:extLst>
              </p:cNvPr>
              <p:cNvSpPr txBox="1"/>
              <p:nvPr/>
            </p:nvSpPr>
            <p:spPr>
              <a:xfrm>
                <a:off x="9799575" y="2435333"/>
                <a:ext cx="422052" cy="338554"/>
              </a:xfrm>
              <a:prstGeom prst="rect">
                <a:avLst/>
              </a:prstGeom>
              <a:noFill/>
            </p:spPr>
            <p:txBody>
              <a:bodyPr wrap="square" rtlCol="0">
                <a:spAutoFit/>
              </a:bodyPr>
              <a:lstStyle/>
              <a:p>
                <a:r>
                  <a:rPr lang="en-GB" sz="1600" b="1" i="1" dirty="0"/>
                  <a:t>or</a:t>
                </a:r>
                <a:endParaRPr lang="en-GB" sz="1400" b="1" i="1" dirty="0"/>
              </a:p>
            </p:txBody>
          </p:sp>
          <p:sp>
            <p:nvSpPr>
              <p:cNvPr id="76" name="TextBox 75">
                <a:extLst>
                  <a:ext uri="{FF2B5EF4-FFF2-40B4-BE49-F238E27FC236}">
                    <a16:creationId xmlns:a16="http://schemas.microsoft.com/office/drawing/2014/main" id="{ECBA9FA1-20DC-A341-8CF4-2E97C762F7A3}"/>
                  </a:ext>
                </a:extLst>
              </p:cNvPr>
              <p:cNvSpPr txBox="1"/>
              <p:nvPr/>
            </p:nvSpPr>
            <p:spPr>
              <a:xfrm>
                <a:off x="8576816" y="1658721"/>
                <a:ext cx="2976772" cy="523220"/>
              </a:xfrm>
              <a:prstGeom prst="rect">
                <a:avLst/>
              </a:prstGeom>
              <a:noFill/>
            </p:spPr>
            <p:txBody>
              <a:bodyPr wrap="square" rtlCol="0">
                <a:spAutoFit/>
              </a:bodyPr>
              <a:lstStyle/>
              <a:p>
                <a:r>
                  <a:rPr lang="en-GB" sz="1400" b="1" dirty="0" smtClean="0"/>
                  <a:t>Community-acquired pneumonia (CAP) corticosteroid comparison</a:t>
                </a:r>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983206" y="1429068"/>
              <a:ext cx="649602" cy="703876"/>
            </a:xfrm>
            <a:prstGeom prst="rect">
              <a:avLst/>
            </a:prstGeom>
          </p:spPr>
        </p:pic>
      </p:grpSp>
      <p:sp>
        <p:nvSpPr>
          <p:cNvPr id="68" name="Right Arrow 67"/>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80" name="TextBox 79"/>
          <p:cNvSpPr txBox="1"/>
          <p:nvPr/>
        </p:nvSpPr>
        <p:spPr>
          <a:xfrm>
            <a:off x="775655" y="3797815"/>
            <a:ext cx="4304845" cy="523220"/>
          </a:xfrm>
          <a:prstGeom prst="rect">
            <a:avLst/>
          </a:prstGeom>
          <a:noFill/>
        </p:spPr>
        <p:txBody>
          <a:bodyPr wrap="square" rtlCol="0">
            <a:spAutoFit/>
          </a:bodyPr>
          <a:lstStyle/>
          <a:p>
            <a:r>
              <a:rPr lang="en-GB" sz="1400" b="1" dirty="0" smtClean="0"/>
              <a:t>Baseline data collected, suitability determined</a:t>
            </a:r>
          </a:p>
          <a:p>
            <a:r>
              <a:rPr lang="en-GB" sz="1400" b="1" dirty="0" smtClean="0"/>
              <a:t>1:1 randomisation in each suitable comparison</a:t>
            </a:r>
            <a:endParaRPr lang="en-GB" sz="1400" b="1" dirty="0"/>
          </a:p>
        </p:txBody>
      </p:sp>
      <p:sp>
        <p:nvSpPr>
          <p:cNvPr id="92" name="Right Arrow 91"/>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100" name="TextBox 99"/>
          <p:cNvSpPr txBox="1"/>
          <p:nvPr/>
        </p:nvSpPr>
        <p:spPr>
          <a:xfrm>
            <a:off x="7900325" y="3630854"/>
            <a:ext cx="4524389" cy="907941"/>
          </a:xfrm>
          <a:prstGeom prst="rect">
            <a:avLst/>
          </a:prstGeom>
          <a:noFill/>
        </p:spPr>
        <p:txBody>
          <a:bodyPr wrap="square" rtlCol="0">
            <a:spAutoFit/>
          </a:bodyPr>
          <a:lstStyle/>
          <a:p>
            <a:r>
              <a:rPr lang="en-GB" sz="1400" b="1" dirty="0"/>
              <a:t>Outcomes at 28 days </a:t>
            </a:r>
            <a:r>
              <a:rPr lang="en-GB" sz="1400" b="1" dirty="0" smtClean="0"/>
              <a:t>and 6 months</a:t>
            </a:r>
          </a:p>
          <a:p>
            <a:pPr marL="285750" indent="-285750">
              <a:buFont typeface="Arial" panose="020B0604020202020204" pitchFamily="34" charset="0"/>
              <a:buChar char="•"/>
            </a:pPr>
            <a:r>
              <a:rPr lang="en-GB" sz="1300" b="1" dirty="0" smtClean="0"/>
              <a:t>Mortality</a:t>
            </a:r>
          </a:p>
          <a:p>
            <a:pPr marL="285750" indent="-285750">
              <a:buFont typeface="Arial" panose="020B0604020202020204" pitchFamily="34" charset="0"/>
              <a:buChar char="•"/>
            </a:pPr>
            <a:r>
              <a:rPr lang="en-GB" sz="1300" b="1" dirty="0" smtClean="0"/>
              <a:t>Time </a:t>
            </a:r>
            <a:r>
              <a:rPr lang="en-GB" sz="1300" b="1" dirty="0"/>
              <a:t>to discharge alive</a:t>
            </a:r>
          </a:p>
          <a:p>
            <a:pPr marL="285750" indent="-285750">
              <a:buFont typeface="Arial" panose="020B0604020202020204" pitchFamily="34" charset="0"/>
              <a:buChar char="•"/>
            </a:pPr>
            <a:r>
              <a:rPr lang="en-GB" sz="1300" b="1" dirty="0"/>
              <a:t>Progression to ventilation or death</a:t>
            </a:r>
          </a:p>
        </p:txBody>
      </p:sp>
    </p:spTree>
    <p:extLst>
      <p:ext uri="{BB962C8B-B14F-4D97-AF65-F5344CB8AC3E}">
        <p14:creationId xmlns:p14="http://schemas.microsoft.com/office/powerpoint/2010/main" val="273206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398291" y="3924689"/>
            <a:ext cx="1588943"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Left-Right Arrow 49"/>
          <p:cNvSpPr/>
          <p:nvPr/>
        </p:nvSpPr>
        <p:spPr>
          <a:xfrm rot="9579837" flipV="1">
            <a:off x="4067273" y="3904710"/>
            <a:ext cx="4110629"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GB" sz="2000" b="1" dirty="0" smtClean="0"/>
              <a:t>HOSPITALISED PATIENTS WITH PNEUMONIA</a:t>
            </a:r>
            <a:endParaRPr lang="en-GB" sz="2000" b="1" dirty="0"/>
          </a:p>
        </p:txBody>
      </p:sp>
      <p:sp>
        <p:nvSpPr>
          <p:cNvPr id="11" name="Rounded Rectangle 10"/>
          <p:cNvSpPr/>
          <p:nvPr/>
        </p:nvSpPr>
        <p:spPr>
          <a:xfrm>
            <a:off x="11526785" y="143873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000" b="1" dirty="0" smtClean="0"/>
              <a:t>ANALYSIS</a:t>
            </a:r>
            <a:endParaRPr lang="en-GB" sz="2400" b="1" dirty="0"/>
          </a:p>
        </p:txBody>
      </p:sp>
      <p:sp>
        <p:nvSpPr>
          <p:cNvPr id="77" name="Left-Right Arrow 76"/>
          <p:cNvSpPr/>
          <p:nvPr/>
        </p:nvSpPr>
        <p:spPr>
          <a:xfrm rot="1152713" flipV="1">
            <a:off x="4133238" y="3920163"/>
            <a:ext cx="4193098" cy="35763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t>R</a:t>
            </a:r>
            <a:endParaRPr lang="en-GB" b="1" dirty="0"/>
          </a:p>
        </p:txBody>
      </p:sp>
      <p:sp>
        <p:nvSpPr>
          <p:cNvPr id="13" name="TextBox 12">
            <a:extLst>
              <a:ext uri="{FF2B5EF4-FFF2-40B4-BE49-F238E27FC236}">
                <a16:creationId xmlns:a16="http://schemas.microsoft.com/office/drawing/2014/main" id="{AD82BCED-226B-0448-B8FC-891B5F6E3209}"/>
              </a:ext>
            </a:extLst>
          </p:cNvPr>
          <p:cNvSpPr txBox="1"/>
          <p:nvPr/>
        </p:nvSpPr>
        <p:spPr>
          <a:xfrm>
            <a:off x="1031009" y="2889971"/>
            <a:ext cx="6509358" cy="369332"/>
          </a:xfrm>
          <a:prstGeom prst="rect">
            <a:avLst/>
          </a:prstGeom>
          <a:noFill/>
        </p:spPr>
        <p:txBody>
          <a:bodyPr wrap="square" rtlCol="0">
            <a:spAutoFit/>
          </a:bodyPr>
          <a:lstStyle/>
          <a:p>
            <a:pPr algn="ctr"/>
            <a:r>
              <a:rPr lang="en-US" b="1" dirty="0"/>
              <a:t>Patients with </a:t>
            </a:r>
            <a:r>
              <a:rPr lang="en-US" b="1" dirty="0" smtClean="0"/>
              <a:t>confirmed SARS-CoV-2</a:t>
            </a:r>
          </a:p>
        </p:txBody>
      </p:sp>
      <p:grpSp>
        <p:nvGrpSpPr>
          <p:cNvPr id="14" name="Group 13">
            <a:extLst>
              <a:ext uri="{FF2B5EF4-FFF2-40B4-BE49-F238E27FC236}">
                <a16:creationId xmlns:a16="http://schemas.microsoft.com/office/drawing/2014/main" id="{3F67CDAB-DA18-8347-A63F-AEBA50AA3506}"/>
              </a:ext>
            </a:extLst>
          </p:cNvPr>
          <p:cNvGrpSpPr>
            <a:grpSpLocks noChangeAspect="1"/>
          </p:cNvGrpSpPr>
          <p:nvPr/>
        </p:nvGrpSpPr>
        <p:grpSpPr>
          <a:xfrm>
            <a:off x="846577" y="1432514"/>
            <a:ext cx="3518016" cy="1433785"/>
            <a:chOff x="4441699" y="1560294"/>
            <a:chExt cx="3487490" cy="1427545"/>
          </a:xfrm>
        </p:grpSpPr>
        <p:sp>
          <p:nvSpPr>
            <p:cNvPr id="53" name="Rounded Rectangle 52">
              <a:extLst>
                <a:ext uri="{FF2B5EF4-FFF2-40B4-BE49-F238E27FC236}">
                  <a16:creationId xmlns:a16="http://schemas.microsoft.com/office/drawing/2014/main" id="{9815A20D-3178-B24B-8BAC-DDFC209CA08D}"/>
                </a:ext>
              </a:extLst>
            </p:cNvPr>
            <p:cNvSpPr/>
            <p:nvPr/>
          </p:nvSpPr>
          <p:spPr>
            <a:xfrm>
              <a:off x="4441699" y="1572462"/>
              <a:ext cx="3393651" cy="1415377"/>
            </a:xfrm>
            <a:prstGeom prst="roundRect">
              <a:avLst/>
            </a:prstGeom>
            <a:solidFill>
              <a:srgbClr val="7030A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4" name="Rounded Rectangle 53">
              <a:extLst>
                <a:ext uri="{FF2B5EF4-FFF2-40B4-BE49-F238E27FC236}">
                  <a16:creationId xmlns:a16="http://schemas.microsoft.com/office/drawing/2014/main" id="{1C4E103B-3F2F-0243-BF82-DAD5395299A5}"/>
                </a:ext>
              </a:extLst>
            </p:cNvPr>
            <p:cNvSpPr/>
            <p:nvPr/>
          </p:nvSpPr>
          <p:spPr>
            <a:xfrm>
              <a:off x="5131075" y="2269927"/>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High dose dexamethasone</a:t>
              </a:r>
              <a:endParaRPr lang="en-GB" sz="1200" b="1" dirty="0">
                <a:solidFill>
                  <a:schemeClr val="bg1"/>
                </a:solidFill>
              </a:endParaRPr>
            </a:p>
          </p:txBody>
        </p:sp>
        <p:sp>
          <p:nvSpPr>
            <p:cNvPr id="55" name="Rounded Rectangle 54">
              <a:extLst>
                <a:ext uri="{FF2B5EF4-FFF2-40B4-BE49-F238E27FC236}">
                  <a16:creationId xmlns:a16="http://schemas.microsoft.com/office/drawing/2014/main" id="{B47DC59E-6235-6446-BF6C-7A651DFDF0AF}"/>
                </a:ext>
              </a:extLst>
            </p:cNvPr>
            <p:cNvSpPr/>
            <p:nvPr/>
          </p:nvSpPr>
          <p:spPr>
            <a:xfrm>
              <a:off x="6593333" y="2252786"/>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Usual care (standard dose corticosteroids)</a:t>
              </a:r>
              <a:endParaRPr lang="en-GB" sz="1200" b="1" dirty="0">
                <a:solidFill>
                  <a:schemeClr val="bg1"/>
                </a:solidFill>
              </a:endParaRPr>
            </a:p>
          </p:txBody>
        </p:sp>
        <p:sp>
          <p:nvSpPr>
            <p:cNvPr id="56" name="Oval 55">
              <a:extLst>
                <a:ext uri="{FF2B5EF4-FFF2-40B4-BE49-F238E27FC236}">
                  <a16:creationId xmlns:a16="http://schemas.microsoft.com/office/drawing/2014/main" id="{B00EEEBD-802E-2E4E-B678-CBD0ABB107CE}"/>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a:t>
              </a:r>
            </a:p>
          </p:txBody>
        </p:sp>
        <p:sp>
          <p:nvSpPr>
            <p:cNvPr id="57" name="TextBox 56">
              <a:extLst>
                <a:ext uri="{FF2B5EF4-FFF2-40B4-BE49-F238E27FC236}">
                  <a16:creationId xmlns:a16="http://schemas.microsoft.com/office/drawing/2014/main" id="{2E4544AA-6316-F641-BE6B-9C63698CCFB4}"/>
                </a:ext>
              </a:extLst>
            </p:cNvPr>
            <p:cNvSpPr txBox="1"/>
            <p:nvPr/>
          </p:nvSpPr>
          <p:spPr>
            <a:xfrm>
              <a:off x="6237746" y="2408993"/>
              <a:ext cx="388749" cy="337081"/>
            </a:xfrm>
            <a:prstGeom prst="rect">
              <a:avLst/>
            </a:prstGeom>
            <a:noFill/>
          </p:spPr>
          <p:txBody>
            <a:bodyPr wrap="square" rtlCol="0">
              <a:spAutoFit/>
            </a:bodyPr>
            <a:lstStyle/>
            <a:p>
              <a:r>
                <a:rPr lang="en-GB" sz="1600" b="1" i="1" dirty="0"/>
                <a:t>or</a:t>
              </a:r>
            </a:p>
          </p:txBody>
        </p:sp>
        <p:sp>
          <p:nvSpPr>
            <p:cNvPr id="62" name="TextBox 61">
              <a:extLst>
                <a:ext uri="{FF2B5EF4-FFF2-40B4-BE49-F238E27FC236}">
                  <a16:creationId xmlns:a16="http://schemas.microsoft.com/office/drawing/2014/main" id="{FDF7E6B4-B439-344A-8805-31555B02FF58}"/>
                </a:ext>
              </a:extLst>
            </p:cNvPr>
            <p:cNvSpPr txBox="1"/>
            <p:nvPr/>
          </p:nvSpPr>
          <p:spPr>
            <a:xfrm>
              <a:off x="5002529" y="1647901"/>
              <a:ext cx="2926660" cy="520943"/>
            </a:xfrm>
            <a:prstGeom prst="rect">
              <a:avLst/>
            </a:prstGeom>
            <a:noFill/>
          </p:spPr>
          <p:txBody>
            <a:bodyPr wrap="square" rtlCol="0">
              <a:spAutoFit/>
            </a:bodyPr>
            <a:lstStyle/>
            <a:p>
              <a:r>
                <a:rPr lang="en-GB" sz="1400" b="1" dirty="0" smtClean="0"/>
                <a:t>COVID-19 high dose corticosteroid comparison (patients on NIV or IMV)</a:t>
              </a:r>
              <a:endParaRPr lang="en-GB" sz="1400" b="1" dirty="0"/>
            </a:p>
          </p:txBody>
        </p:sp>
        <p:pic>
          <p:nvPicPr>
            <p:cNvPr id="84" name="Graphic 31" descr="Lungs with solid fill">
              <a:extLst>
                <a:ext uri="{FF2B5EF4-FFF2-40B4-BE49-F238E27FC236}">
                  <a16:creationId xmlns:a16="http://schemas.microsoft.com/office/drawing/2014/main" id="{5DD6B768-CE70-F942-BAC0-8E1562853B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459651" y="1560294"/>
              <a:ext cx="649602" cy="703876"/>
            </a:xfrm>
            <a:prstGeom prst="rect">
              <a:avLst/>
            </a:prstGeom>
          </p:spPr>
        </p:pic>
      </p:gr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ounded Rectangle 87">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Dexamethasone</a:t>
              </a:r>
              <a:endParaRPr lang="en-GB" sz="1200" b="1" dirty="0">
                <a:solidFill>
                  <a:schemeClr val="bg1"/>
                </a:solidFill>
              </a:endParaRPr>
            </a:p>
          </p:txBody>
        </p:sp>
        <p:sp>
          <p:nvSpPr>
            <p:cNvPr id="89" name="Rounded Rectangle 88">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corticosteroids</a:t>
              </a:r>
              <a:endParaRPr lang="en-GB" sz="1200" b="1" dirty="0">
                <a:solidFill>
                  <a:schemeClr val="bg1"/>
                </a:solidFill>
              </a:endParaRPr>
            </a:p>
          </p:txBody>
        </p:sp>
        <p:sp>
          <p:nvSpPr>
            <p:cNvPr id="90" name="Oval 89">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a:t>
              </a:r>
            </a:p>
          </p:txBody>
        </p:sp>
        <p:sp>
          <p:nvSpPr>
            <p:cNvPr id="91" name="TextBox 90">
              <a:extLst>
                <a:ext uri="{FF2B5EF4-FFF2-40B4-BE49-F238E27FC236}">
                  <a16:creationId xmlns:a16="http://schemas.microsoft.com/office/drawing/2014/main" id="{10968DC4-6CC1-714A-8E7F-F7B64C0FB3F3}"/>
                </a:ext>
              </a:extLst>
            </p:cNvPr>
            <p:cNvSpPr txBox="1"/>
            <p:nvPr/>
          </p:nvSpPr>
          <p:spPr>
            <a:xfrm>
              <a:off x="9799575" y="2401880"/>
              <a:ext cx="422052" cy="338554"/>
            </a:xfrm>
            <a:prstGeom prst="rect">
              <a:avLst/>
            </a:prstGeom>
            <a:noFill/>
          </p:spPr>
          <p:txBody>
            <a:bodyPr wrap="square" rtlCol="0">
              <a:spAutoFit/>
            </a:bodyPr>
            <a:lstStyle/>
            <a:p>
              <a:r>
                <a:rPr lang="en-GB" sz="1600" b="1" i="1" dirty="0"/>
                <a:t>or</a:t>
              </a:r>
              <a:endParaRPr lang="en-GB" sz="1400" b="1" i="1" dirty="0"/>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523220"/>
            </a:xfrm>
            <a:prstGeom prst="rect">
              <a:avLst/>
            </a:prstGeom>
            <a:noFill/>
          </p:spPr>
          <p:txBody>
            <a:bodyPr wrap="square" rtlCol="0">
              <a:spAutoFit/>
            </a:bodyPr>
            <a:lstStyle/>
            <a:p>
              <a:r>
                <a:rPr lang="en-GB" sz="1400" b="1" dirty="0" smtClean="0"/>
                <a:t>Influenza corticosteroid comparison (patients with hypoxia)</a:t>
              </a:r>
              <a:endParaRPr lang="en-GB" sz="1400" b="1" dirty="0"/>
            </a:p>
          </p:txBody>
        </p:sp>
      </p:grpSp>
      <p:grpSp>
        <p:nvGrpSpPr>
          <p:cNvPr id="94" name="Group 93">
            <a:extLst>
              <a:ext uri="{FF2B5EF4-FFF2-40B4-BE49-F238E27FC236}">
                <a16:creationId xmlns:a16="http://schemas.microsoft.com/office/drawing/2014/main" id="{ADAD2F31-7492-F84D-9855-EF44F47A31BD}"/>
              </a:ext>
            </a:extLst>
          </p:cNvPr>
          <p:cNvGrpSpPr/>
          <p:nvPr/>
        </p:nvGrpSpPr>
        <p:grpSpPr>
          <a:xfrm>
            <a:off x="849410" y="5102038"/>
            <a:ext cx="3393651" cy="1415377"/>
            <a:chOff x="849410" y="1566704"/>
            <a:chExt cx="3393651" cy="1415377"/>
          </a:xfrm>
        </p:grpSpPr>
        <p:sp>
          <p:nvSpPr>
            <p:cNvPr id="95" name="Rounded Rectangle 94">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ounded Rectangle 95">
              <a:extLst>
                <a:ext uri="{FF2B5EF4-FFF2-40B4-BE49-F238E27FC236}">
                  <a16:creationId xmlns:a16="http://schemas.microsoft.com/office/drawing/2014/main" id="{1EFB7BF6-F1F2-E541-9082-F803C4A8CD0E}"/>
                </a:ext>
              </a:extLst>
            </p:cNvPr>
            <p:cNvSpPr/>
            <p:nvPr/>
          </p:nvSpPr>
          <p:spPr>
            <a:xfrm>
              <a:off x="15387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Baloxavir</a:t>
              </a:r>
            </a:p>
          </p:txBody>
        </p:sp>
        <p:sp>
          <p:nvSpPr>
            <p:cNvPr id="97" name="Rounded Rectangle 96">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baloxavir</a:t>
              </a:r>
              <a:endParaRPr lang="en-GB" sz="1200" b="1" dirty="0">
                <a:solidFill>
                  <a:schemeClr val="bg1"/>
                </a:solidFill>
              </a:endParaRPr>
            </a:p>
          </p:txBody>
        </p:sp>
        <p:sp>
          <p:nvSpPr>
            <p:cNvPr id="98" name="Oval 97">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G</a:t>
              </a:r>
            </a:p>
          </p:txBody>
        </p:sp>
        <p:sp>
          <p:nvSpPr>
            <p:cNvPr id="99" name="TextBox 98">
              <a:extLst>
                <a:ext uri="{FF2B5EF4-FFF2-40B4-BE49-F238E27FC236}">
                  <a16:creationId xmlns:a16="http://schemas.microsoft.com/office/drawing/2014/main" id="{1B0C20BD-204C-D74D-879B-296826D9D31F}"/>
                </a:ext>
              </a:extLst>
            </p:cNvPr>
            <p:cNvSpPr txBox="1"/>
            <p:nvPr/>
          </p:nvSpPr>
          <p:spPr>
            <a:xfrm>
              <a:off x="2645747" y="2403526"/>
              <a:ext cx="422052" cy="338554"/>
            </a:xfrm>
            <a:prstGeom prst="rect">
              <a:avLst/>
            </a:prstGeom>
            <a:noFill/>
          </p:spPr>
          <p:txBody>
            <a:bodyPr wrap="square" rtlCol="0">
              <a:spAutoFit/>
            </a:bodyPr>
            <a:lstStyle/>
            <a:p>
              <a:r>
                <a:rPr lang="en-GB" sz="1600" b="1" i="1" dirty="0"/>
                <a:t>or</a:t>
              </a:r>
              <a:endParaRPr lang="en-GB" sz="1400" b="1" i="1" dirty="0"/>
            </a:p>
          </p:txBody>
        </p:sp>
        <p:sp>
          <p:nvSpPr>
            <p:cNvPr id="101" name="TextBox 100">
              <a:extLst>
                <a:ext uri="{FF2B5EF4-FFF2-40B4-BE49-F238E27FC236}">
                  <a16:creationId xmlns:a16="http://schemas.microsoft.com/office/drawing/2014/main" id="{1C9C61F0-1ED7-5049-A2A7-AE7FAFF12F96}"/>
                </a:ext>
              </a:extLst>
            </p:cNvPr>
            <p:cNvSpPr txBox="1"/>
            <p:nvPr/>
          </p:nvSpPr>
          <p:spPr>
            <a:xfrm>
              <a:off x="1494991" y="1733283"/>
              <a:ext cx="2350467" cy="338554"/>
            </a:xfrm>
            <a:prstGeom prst="rect">
              <a:avLst/>
            </a:prstGeom>
            <a:noFill/>
          </p:spPr>
          <p:txBody>
            <a:bodyPr wrap="square" rtlCol="0">
              <a:spAutoFit/>
            </a:bodyPr>
            <a:lstStyle/>
            <a:p>
              <a:r>
                <a:rPr lang="en-GB" sz="1600" b="1" dirty="0" smtClean="0"/>
                <a:t>Baloxavir comparison</a:t>
              </a:r>
              <a:endParaRPr lang="en-GB" sz="2400" b="1" dirty="0"/>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ounded Rectangle 103">
              <a:extLst>
                <a:ext uri="{FF2B5EF4-FFF2-40B4-BE49-F238E27FC236}">
                  <a16:creationId xmlns:a16="http://schemas.microsoft.com/office/drawing/2014/main" id="{7D7E2DA0-3318-B34D-9DBA-8976C66C4BDF}"/>
                </a:ext>
              </a:extLst>
            </p:cNvPr>
            <p:cNvSpPr/>
            <p:nvPr/>
          </p:nvSpPr>
          <p:spPr>
            <a:xfrm>
              <a:off x="5131075" y="2269927"/>
              <a:ext cx="1116000"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200" b="1" dirty="0">
                  <a:solidFill>
                    <a:schemeClr val="bg1"/>
                  </a:solidFill>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593333" y="2252787"/>
              <a:ext cx="1116208"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oseltamivir</a:t>
              </a:r>
              <a:endParaRPr lang="en-GB" sz="1200" b="1" dirty="0">
                <a:solidFill>
                  <a:schemeClr val="bg1"/>
                </a:solidFill>
              </a:endParaRPr>
            </a:p>
          </p:txBody>
        </p:sp>
        <p:sp>
          <p:nvSpPr>
            <p:cNvPr id="106" name="Oval 105">
              <a:extLst>
                <a:ext uri="{FF2B5EF4-FFF2-40B4-BE49-F238E27FC236}">
                  <a16:creationId xmlns:a16="http://schemas.microsoft.com/office/drawing/2014/main" id="{5E1F665A-1FA0-7D49-9F48-4E79E39E8087}"/>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H</a:t>
              </a:r>
            </a:p>
          </p:txBody>
        </p:sp>
        <p:sp>
          <p:nvSpPr>
            <p:cNvPr id="107" name="TextBox 106">
              <a:extLst>
                <a:ext uri="{FF2B5EF4-FFF2-40B4-BE49-F238E27FC236}">
                  <a16:creationId xmlns:a16="http://schemas.microsoft.com/office/drawing/2014/main" id="{4015A8B3-F5AE-4941-A698-D51DA4E46924}"/>
                </a:ext>
              </a:extLst>
            </p:cNvPr>
            <p:cNvSpPr txBox="1"/>
            <p:nvPr/>
          </p:nvSpPr>
          <p:spPr>
            <a:xfrm>
              <a:off x="6238036" y="2431586"/>
              <a:ext cx="422052" cy="338554"/>
            </a:xfrm>
            <a:prstGeom prst="rect">
              <a:avLst/>
            </a:prstGeom>
            <a:noFill/>
          </p:spPr>
          <p:txBody>
            <a:bodyPr wrap="square" rtlCol="0">
              <a:spAutoFit/>
            </a:bodyPr>
            <a:lstStyle/>
            <a:p>
              <a:r>
                <a:rPr lang="en-GB" sz="1600" b="1" i="1" dirty="0"/>
                <a:t>or</a:t>
              </a:r>
              <a:endParaRPr lang="en-GB" sz="1400" b="1" i="1" dirty="0"/>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733283"/>
              <a:ext cx="2301508" cy="338554"/>
            </a:xfrm>
            <a:prstGeom prst="rect">
              <a:avLst/>
            </a:prstGeom>
            <a:noFill/>
          </p:spPr>
          <p:txBody>
            <a:bodyPr wrap="square" rtlCol="0">
              <a:spAutoFit/>
            </a:bodyPr>
            <a:lstStyle/>
            <a:p>
              <a:r>
                <a:rPr lang="en-GB" sz="1600" b="1" dirty="0" smtClean="0"/>
                <a:t>Oseltamivir comparison</a:t>
              </a:r>
              <a:endParaRPr lang="en-GB" sz="1500" b="1" dirty="0"/>
            </a:p>
          </p:txBody>
        </p:sp>
      </p:grpSp>
      <p:sp>
        <p:nvSpPr>
          <p:cNvPr id="112" name="TextBox 111">
            <a:extLst>
              <a:ext uri="{FF2B5EF4-FFF2-40B4-BE49-F238E27FC236}">
                <a16:creationId xmlns:a16="http://schemas.microsoft.com/office/drawing/2014/main" id="{B9053A9B-718A-EC42-B5E3-A8D50C67C0BC}"/>
              </a:ext>
            </a:extLst>
          </p:cNvPr>
          <p:cNvSpPr txBox="1"/>
          <p:nvPr/>
        </p:nvSpPr>
        <p:spPr>
          <a:xfrm>
            <a:off x="4413863" y="6493574"/>
            <a:ext cx="3728200" cy="369332"/>
          </a:xfrm>
          <a:prstGeom prst="rect">
            <a:avLst/>
          </a:prstGeom>
          <a:noFill/>
        </p:spPr>
        <p:txBody>
          <a:bodyPr wrap="none" rtlCol="0">
            <a:spAutoFit/>
          </a:bodyPr>
          <a:lstStyle/>
          <a:p>
            <a:r>
              <a:rPr lang="en-US" b="1" dirty="0"/>
              <a:t>Patients with confirmed </a:t>
            </a:r>
            <a:r>
              <a:rPr lang="en-US" b="1" dirty="0" smtClean="0"/>
              <a:t>INFLUENZA</a:t>
            </a:r>
            <a:endParaRPr lang="en-US" b="1" dirty="0"/>
          </a:p>
        </p:txBody>
      </p:sp>
      <p:pic>
        <p:nvPicPr>
          <p:cNvPr id="19" name="Picture 18" descr="Shape&#10;&#10;Description automatically generated with low confidence">
            <a:extLst>
              <a:ext uri="{FF2B5EF4-FFF2-40B4-BE49-F238E27FC236}">
                <a16:creationId xmlns:a16="http://schemas.microsoft.com/office/drawing/2014/main" id="{C6617597-64B1-3240-97B1-C1901F2A15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3730" y="5143075"/>
            <a:ext cx="601261" cy="601261"/>
          </a:xfrm>
          <a:prstGeom prst="rect">
            <a:avLst/>
          </a:prstGeom>
        </p:spPr>
      </p:pic>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033988" y="5097874"/>
            <a:ext cx="649602" cy="703876"/>
          </a:xfrm>
          <a:prstGeom prst="rect">
            <a:avLst/>
          </a:prstGeom>
        </p:spPr>
      </p:pic>
      <p:grpSp>
        <p:nvGrpSpPr>
          <p:cNvPr id="3" name="Group 2"/>
          <p:cNvGrpSpPr/>
          <p:nvPr/>
        </p:nvGrpSpPr>
        <p:grpSpPr>
          <a:xfrm>
            <a:off x="4307603" y="1447823"/>
            <a:ext cx="3393651" cy="1415377"/>
            <a:chOff x="4336464" y="1608378"/>
            <a:chExt cx="3393651" cy="1415377"/>
          </a:xfrm>
        </p:grpSpPr>
        <p:grpSp>
          <p:nvGrpSpPr>
            <p:cNvPr id="81" name="Group 80">
              <a:extLst>
                <a:ext uri="{FF2B5EF4-FFF2-40B4-BE49-F238E27FC236}">
                  <a16:creationId xmlns:a16="http://schemas.microsoft.com/office/drawing/2014/main" id="{ADAD2F31-7492-F84D-9855-EF44F47A31BD}"/>
                </a:ext>
              </a:extLst>
            </p:cNvPr>
            <p:cNvGrpSpPr/>
            <p:nvPr/>
          </p:nvGrpSpPr>
          <p:grpSpPr>
            <a:xfrm>
              <a:off x="4336464" y="1608378"/>
              <a:ext cx="3393651" cy="1415377"/>
              <a:chOff x="849410" y="1566704"/>
              <a:chExt cx="3393651" cy="1415377"/>
            </a:xfrm>
          </p:grpSpPr>
          <p:sp>
            <p:nvSpPr>
              <p:cNvPr id="82" name="Rounded Rectangle 81">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chemeClr val="accent6">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Rounded Rectangle 128">
                <a:extLst>
                  <a:ext uri="{FF2B5EF4-FFF2-40B4-BE49-F238E27FC236}">
                    <a16:creationId xmlns:a16="http://schemas.microsoft.com/office/drawing/2014/main" id="{1EFB7BF6-F1F2-E541-9082-F803C4A8CD0E}"/>
                  </a:ext>
                </a:extLst>
              </p:cNvPr>
              <p:cNvSpPr/>
              <p:nvPr/>
            </p:nvSpPr>
            <p:spPr>
              <a:xfrm>
                <a:off x="1538787" y="2264169"/>
                <a:ext cx="1116000"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Sotrovimab</a:t>
                </a:r>
                <a:endParaRPr lang="en-GB" sz="1400" b="1" dirty="0">
                  <a:solidFill>
                    <a:schemeClr val="bg1"/>
                  </a:solidFill>
                </a:endParaRPr>
              </a:p>
            </p:txBody>
          </p:sp>
          <p:sp>
            <p:nvSpPr>
              <p:cNvPr id="130" name="Rounded Rectangle 129">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sotrovimab</a:t>
                </a:r>
                <a:endParaRPr lang="en-GB" sz="1200" b="1" dirty="0">
                  <a:solidFill>
                    <a:schemeClr val="bg1"/>
                  </a:solidFill>
                </a:endParaRPr>
              </a:p>
            </p:txBody>
          </p:sp>
          <p:sp>
            <p:nvSpPr>
              <p:cNvPr id="131" name="Oval 130">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J</a:t>
                </a:r>
                <a:endParaRPr lang="en-GB" b="1" dirty="0"/>
              </a:p>
            </p:txBody>
          </p:sp>
          <p:sp>
            <p:nvSpPr>
              <p:cNvPr id="132" name="TextBox 131">
                <a:extLst>
                  <a:ext uri="{FF2B5EF4-FFF2-40B4-BE49-F238E27FC236}">
                    <a16:creationId xmlns:a16="http://schemas.microsoft.com/office/drawing/2014/main" id="{1B0C20BD-204C-D74D-879B-296826D9D31F}"/>
                  </a:ext>
                </a:extLst>
              </p:cNvPr>
              <p:cNvSpPr txBox="1"/>
              <p:nvPr/>
            </p:nvSpPr>
            <p:spPr>
              <a:xfrm>
                <a:off x="2657161" y="2414677"/>
                <a:ext cx="422052" cy="338554"/>
              </a:xfrm>
              <a:prstGeom prst="rect">
                <a:avLst/>
              </a:prstGeom>
              <a:noFill/>
            </p:spPr>
            <p:txBody>
              <a:bodyPr wrap="square" rtlCol="0">
                <a:spAutoFit/>
              </a:bodyPr>
              <a:lstStyle/>
              <a:p>
                <a:r>
                  <a:rPr lang="en-GB" sz="1600" b="1" i="1" dirty="0"/>
                  <a:t>or</a:t>
                </a:r>
                <a:endParaRPr lang="en-GB" sz="1400" b="1" i="1" dirty="0"/>
              </a:p>
            </p:txBody>
          </p:sp>
          <p:sp>
            <p:nvSpPr>
              <p:cNvPr id="133" name="TextBox 132">
                <a:extLst>
                  <a:ext uri="{FF2B5EF4-FFF2-40B4-BE49-F238E27FC236}">
                    <a16:creationId xmlns:a16="http://schemas.microsoft.com/office/drawing/2014/main" id="{1C9C61F0-1ED7-5049-A2A7-AE7FAFF12F96}"/>
                  </a:ext>
                </a:extLst>
              </p:cNvPr>
              <p:cNvSpPr txBox="1"/>
              <p:nvPr/>
            </p:nvSpPr>
            <p:spPr>
              <a:xfrm>
                <a:off x="1481822" y="1732379"/>
                <a:ext cx="2350467" cy="338554"/>
              </a:xfrm>
              <a:prstGeom prst="rect">
                <a:avLst/>
              </a:prstGeom>
              <a:noFill/>
            </p:spPr>
            <p:txBody>
              <a:bodyPr wrap="square" rtlCol="0">
                <a:spAutoFit/>
              </a:bodyPr>
              <a:lstStyle/>
              <a:p>
                <a:r>
                  <a:rPr lang="en-GB" sz="1600" b="1" dirty="0" smtClean="0"/>
                  <a:t>Sotrovimab comparison</a:t>
                </a:r>
                <a:endParaRPr lang="en-GB" sz="2400" b="1" dirty="0"/>
              </a:p>
            </p:txBody>
          </p:sp>
        </p:grpSp>
        <p:pic>
          <p:nvPicPr>
            <p:cNvPr id="134" name="Picture 133"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1893" y="1641461"/>
              <a:ext cx="601261" cy="601261"/>
            </a:xfrm>
            <a:prstGeom prst="rect">
              <a:avLst/>
            </a:prstGeom>
          </p:spPr>
        </p:pic>
      </p:grpSp>
      <p:sp>
        <p:nvSpPr>
          <p:cNvPr id="58" name="Rounded Rectangle 57">
            <a:extLst>
              <a:ext uri="{FF2B5EF4-FFF2-40B4-BE49-F238E27FC236}">
                <a16:creationId xmlns:a16="http://schemas.microsoft.com/office/drawing/2014/main" id="{38B586F1-F3FA-8C47-9702-A236829F5589}"/>
              </a:ext>
            </a:extLst>
          </p:cNvPr>
          <p:cNvSpPr/>
          <p:nvPr/>
        </p:nvSpPr>
        <p:spPr>
          <a:xfrm>
            <a:off x="7833156" y="1390072"/>
            <a:ext cx="3622632" cy="1889226"/>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69" name="TextBox 68">
            <a:extLst>
              <a:ext uri="{FF2B5EF4-FFF2-40B4-BE49-F238E27FC236}">
                <a16:creationId xmlns:a16="http://schemas.microsoft.com/office/drawing/2014/main" id="{AD82BCED-226B-0448-B8FC-891B5F6E3209}"/>
              </a:ext>
            </a:extLst>
          </p:cNvPr>
          <p:cNvSpPr txBox="1"/>
          <p:nvPr/>
        </p:nvSpPr>
        <p:spPr>
          <a:xfrm>
            <a:off x="7879345" y="2767104"/>
            <a:ext cx="3404705" cy="584775"/>
          </a:xfrm>
          <a:prstGeom prst="rect">
            <a:avLst/>
          </a:prstGeom>
          <a:noFill/>
        </p:spPr>
        <p:txBody>
          <a:bodyPr wrap="square" rtlCol="0">
            <a:spAutoFit/>
          </a:bodyPr>
          <a:lstStyle/>
          <a:p>
            <a:pPr algn="ctr"/>
            <a:r>
              <a:rPr lang="en-US" sz="1600" b="1" dirty="0"/>
              <a:t>Patients with </a:t>
            </a:r>
            <a:r>
              <a:rPr lang="en-US" sz="1600" b="1" dirty="0" smtClean="0"/>
              <a:t>CAP (without suspected SARS-CoV-2/influenza/PCP/TB)</a:t>
            </a:r>
          </a:p>
        </p:txBody>
      </p:sp>
      <p:grpSp>
        <p:nvGrpSpPr>
          <p:cNvPr id="7" name="Group 6"/>
          <p:cNvGrpSpPr/>
          <p:nvPr/>
        </p:nvGrpSpPr>
        <p:grpSpPr>
          <a:xfrm>
            <a:off x="7960889" y="1429068"/>
            <a:ext cx="3550350" cy="1420915"/>
            <a:chOff x="7960889" y="1429068"/>
            <a:chExt cx="3550350" cy="1420915"/>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35183"/>
              <a:ext cx="3550350" cy="1414800"/>
              <a:chOff x="8003238" y="1576210"/>
              <a:chExt cx="3550350" cy="1414800"/>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ounded Rectangle 71">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D</a:t>
                </a:r>
                <a:r>
                  <a:rPr lang="en-GB" sz="1200" b="1" dirty="0" smtClean="0">
                    <a:solidFill>
                      <a:schemeClr val="bg1"/>
                    </a:solidFill>
                  </a:rPr>
                  <a:t>examethasone</a:t>
                </a:r>
                <a:endParaRPr lang="en-GB" sz="1400" b="1" dirty="0">
                  <a:solidFill>
                    <a:schemeClr val="bg1"/>
                  </a:solidFill>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corticosteroids</a:t>
                </a:r>
                <a:endParaRPr lang="en-GB" sz="1200" b="1" dirty="0">
                  <a:solidFill>
                    <a:schemeClr val="bg1"/>
                  </a:solidFill>
                </a:endParaRPr>
              </a:p>
            </p:txBody>
          </p:sp>
          <p:sp>
            <p:nvSpPr>
              <p:cNvPr id="74" name="Oval 73">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a:t>
                </a:r>
              </a:p>
            </p:txBody>
          </p:sp>
          <p:sp>
            <p:nvSpPr>
              <p:cNvPr id="75" name="TextBox 74">
                <a:extLst>
                  <a:ext uri="{FF2B5EF4-FFF2-40B4-BE49-F238E27FC236}">
                    <a16:creationId xmlns:a16="http://schemas.microsoft.com/office/drawing/2014/main" id="{10968DC4-6CC1-714A-8E7F-F7B64C0FB3F3}"/>
                  </a:ext>
                </a:extLst>
              </p:cNvPr>
              <p:cNvSpPr txBox="1"/>
              <p:nvPr/>
            </p:nvSpPr>
            <p:spPr>
              <a:xfrm>
                <a:off x="9799575" y="2435333"/>
                <a:ext cx="422052" cy="338554"/>
              </a:xfrm>
              <a:prstGeom prst="rect">
                <a:avLst/>
              </a:prstGeom>
              <a:noFill/>
            </p:spPr>
            <p:txBody>
              <a:bodyPr wrap="square" rtlCol="0">
                <a:spAutoFit/>
              </a:bodyPr>
              <a:lstStyle/>
              <a:p>
                <a:r>
                  <a:rPr lang="en-GB" sz="1600" b="1" i="1" dirty="0"/>
                  <a:t>or</a:t>
                </a:r>
                <a:endParaRPr lang="en-GB" sz="1400" b="1" i="1" dirty="0"/>
              </a:p>
            </p:txBody>
          </p:sp>
          <p:sp>
            <p:nvSpPr>
              <p:cNvPr id="76" name="TextBox 75">
                <a:extLst>
                  <a:ext uri="{FF2B5EF4-FFF2-40B4-BE49-F238E27FC236}">
                    <a16:creationId xmlns:a16="http://schemas.microsoft.com/office/drawing/2014/main" id="{ECBA9FA1-20DC-A341-8CF4-2E97C762F7A3}"/>
                  </a:ext>
                </a:extLst>
              </p:cNvPr>
              <p:cNvSpPr txBox="1"/>
              <p:nvPr/>
            </p:nvSpPr>
            <p:spPr>
              <a:xfrm>
                <a:off x="8576816" y="1658721"/>
                <a:ext cx="2976772" cy="523220"/>
              </a:xfrm>
              <a:prstGeom prst="rect">
                <a:avLst/>
              </a:prstGeom>
              <a:noFill/>
            </p:spPr>
            <p:txBody>
              <a:bodyPr wrap="square" rtlCol="0">
                <a:spAutoFit/>
              </a:bodyPr>
              <a:lstStyle/>
              <a:p>
                <a:r>
                  <a:rPr lang="en-GB" sz="1400" b="1" dirty="0" smtClean="0"/>
                  <a:t>Community-acquired pneumonia (CAP) corticosteroid comparison</a:t>
                </a:r>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983206" y="1429068"/>
              <a:ext cx="649602" cy="703876"/>
            </a:xfrm>
            <a:prstGeom prst="rect">
              <a:avLst/>
            </a:prstGeom>
          </p:spPr>
        </p:pic>
      </p:grpSp>
      <p:sp>
        <p:nvSpPr>
          <p:cNvPr id="83" name="Rounded Rectangle 82">
            <a:extLst>
              <a:ext uri="{FF2B5EF4-FFF2-40B4-BE49-F238E27FC236}">
                <a16:creationId xmlns:a16="http://schemas.microsoft.com/office/drawing/2014/main" id="{38B586F1-F3FA-8C47-9702-A236829F5589}"/>
              </a:ext>
            </a:extLst>
          </p:cNvPr>
          <p:cNvSpPr/>
          <p:nvPr/>
        </p:nvSpPr>
        <p:spPr>
          <a:xfrm>
            <a:off x="782859" y="1390072"/>
            <a:ext cx="6996366" cy="1889226"/>
          </a:xfrm>
          <a:prstGeom prst="roundRect">
            <a:avLst/>
          </a:prstGeom>
          <a:solidFill>
            <a:schemeClr val="bg1">
              <a:alpha val="90000"/>
            </a:schemeClr>
          </a:solid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solidFill>
            <a:schemeClr val="bg1">
              <a:alpha val="90000"/>
            </a:schemeClr>
          </a:solid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67" name="Right Arrow 66"/>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68" name="TextBox 67"/>
          <p:cNvSpPr txBox="1"/>
          <p:nvPr/>
        </p:nvSpPr>
        <p:spPr>
          <a:xfrm>
            <a:off x="775655" y="3797815"/>
            <a:ext cx="4304845" cy="523220"/>
          </a:xfrm>
          <a:prstGeom prst="rect">
            <a:avLst/>
          </a:prstGeom>
          <a:noFill/>
        </p:spPr>
        <p:txBody>
          <a:bodyPr wrap="square" rtlCol="0">
            <a:spAutoFit/>
          </a:bodyPr>
          <a:lstStyle/>
          <a:p>
            <a:r>
              <a:rPr lang="en-GB" sz="1400" b="1" dirty="0" smtClean="0"/>
              <a:t>Baseline data collected, suitability determined</a:t>
            </a:r>
          </a:p>
          <a:p>
            <a:r>
              <a:rPr lang="en-GB" sz="1400" b="1" dirty="0" smtClean="0"/>
              <a:t>1:1 randomisation in each suitable comparison</a:t>
            </a:r>
            <a:endParaRPr lang="en-GB" sz="1400" b="1" dirty="0"/>
          </a:p>
        </p:txBody>
      </p:sp>
      <p:sp>
        <p:nvSpPr>
          <p:cNvPr id="80" name="Right Arrow 79"/>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92" name="TextBox 91"/>
          <p:cNvSpPr txBox="1"/>
          <p:nvPr/>
        </p:nvSpPr>
        <p:spPr>
          <a:xfrm>
            <a:off x="7900325" y="3630854"/>
            <a:ext cx="4524389" cy="907941"/>
          </a:xfrm>
          <a:prstGeom prst="rect">
            <a:avLst/>
          </a:prstGeom>
          <a:noFill/>
        </p:spPr>
        <p:txBody>
          <a:bodyPr wrap="square" rtlCol="0">
            <a:spAutoFit/>
          </a:bodyPr>
          <a:lstStyle/>
          <a:p>
            <a:r>
              <a:rPr lang="en-GB" sz="1400" b="1" dirty="0"/>
              <a:t>Outcomes at 28 days </a:t>
            </a:r>
            <a:r>
              <a:rPr lang="en-GB" sz="1400" b="1" dirty="0" smtClean="0"/>
              <a:t>and 6 months</a:t>
            </a:r>
          </a:p>
          <a:p>
            <a:pPr marL="285750" indent="-285750">
              <a:buFont typeface="Arial" panose="020B0604020202020204" pitchFamily="34" charset="0"/>
              <a:buChar char="•"/>
            </a:pPr>
            <a:r>
              <a:rPr lang="en-GB" sz="1300" b="1" dirty="0" smtClean="0"/>
              <a:t>Mortality</a:t>
            </a:r>
          </a:p>
          <a:p>
            <a:pPr marL="285750" indent="-285750">
              <a:buFont typeface="Arial" panose="020B0604020202020204" pitchFamily="34" charset="0"/>
              <a:buChar char="•"/>
            </a:pPr>
            <a:r>
              <a:rPr lang="en-GB" sz="1300" b="1" dirty="0" smtClean="0"/>
              <a:t>Time </a:t>
            </a:r>
            <a:r>
              <a:rPr lang="en-GB" sz="1300" b="1" dirty="0"/>
              <a:t>to discharge alive</a:t>
            </a:r>
          </a:p>
          <a:p>
            <a:pPr marL="285750" indent="-285750">
              <a:buFont typeface="Arial" panose="020B0604020202020204" pitchFamily="34" charset="0"/>
              <a:buChar char="•"/>
            </a:pPr>
            <a:r>
              <a:rPr lang="en-GB" sz="1300" b="1" dirty="0"/>
              <a:t>Progression to ventilation or death</a:t>
            </a:r>
          </a:p>
        </p:txBody>
      </p:sp>
      <p:sp>
        <p:nvSpPr>
          <p:cNvPr id="79" name="Title 1"/>
          <p:cNvSpPr>
            <a:spLocks noGrp="1"/>
          </p:cNvSpPr>
          <p:nvPr>
            <p:ph type="title"/>
          </p:nvPr>
        </p:nvSpPr>
        <p:spPr>
          <a:xfrm>
            <a:off x="612716" y="-13016"/>
            <a:ext cx="8096250" cy="1325563"/>
          </a:xfrm>
        </p:spPr>
        <p:txBody>
          <a:bodyPr>
            <a:normAutofit/>
          </a:bodyPr>
          <a:lstStyle/>
          <a:p>
            <a:r>
              <a:rPr lang="en-GB" sz="3200" dirty="0" smtClean="0"/>
              <a:t>RECOVERY design: CAP comparison</a:t>
            </a:r>
            <a:endParaRPr lang="en-GB" sz="3200" dirty="0"/>
          </a:p>
        </p:txBody>
      </p:sp>
    </p:spTree>
    <p:extLst>
      <p:ext uri="{BB962C8B-B14F-4D97-AF65-F5344CB8AC3E}">
        <p14:creationId xmlns:p14="http://schemas.microsoft.com/office/powerpoint/2010/main" val="2945453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e6e23f2f-d118-4b80-9c8f-3a17b410c8e7"/>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16FEED5D5053469AFB61F4CDE271DB" ma:contentTypeVersion="18" ma:contentTypeDescription="Create a new document." ma:contentTypeScope="" ma:versionID="3abab5b2bfc8b550b6a7c0fb3096d50d">
  <xsd:schema xmlns:xsd="http://www.w3.org/2001/XMLSchema" xmlns:xs="http://www.w3.org/2001/XMLSchema" xmlns:p="http://schemas.microsoft.com/office/2006/metadata/properties" xmlns:ns2="137f62fc-0309-469d-96f8-244e1f51aa13" xmlns:ns3="aca37e2d-a12b-47b7-9c3c-40d22df3b50a" targetNamespace="http://schemas.microsoft.com/office/2006/metadata/properties" ma:root="true" ma:fieldsID="2a0fc1677ac5988bc095db029d83c96f" ns2:_="" ns3:_="">
    <xsd:import namespace="137f62fc-0309-469d-96f8-244e1f51aa13"/>
    <xsd:import namespace="aca37e2d-a12b-47b7-9c3c-40d22df3b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f62fc-0309-469d-96f8-244e1f51a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a37e2d-a12b-47b7-9c3c-40d22df3b50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f63c6bd-ffe2-4ed4-86e9-cbc11843f189}" ma:internalName="TaxCatchAll" ma:showField="CatchAllData" ma:web="aca37e2d-a12b-47b7-9c3c-40d22df3b50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ca37e2d-a12b-47b7-9c3c-40d22df3b50a" xsi:nil="true"/>
    <lcf76f155ced4ddcb4097134ff3c332f xmlns="137f62fc-0309-469d-96f8-244e1f51aa1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3140E9-F835-4554-8C28-60278B8C6EE0}"/>
</file>

<file path=customXml/itemProps2.xml><?xml version="1.0" encoding="utf-8"?>
<ds:datastoreItem xmlns:ds="http://schemas.openxmlformats.org/officeDocument/2006/customXml" ds:itemID="{B412AD73-C1FD-49B0-ACF6-15D917CCBFA5}">
  <ds:schemaRefs>
    <ds:schemaRef ds:uri="http://purl.org/dc/dcmitype/"/>
    <ds:schemaRef ds:uri="cf0dfbcc-b360-4cf7-9bf5-370ba522dbe9"/>
    <ds:schemaRef ds:uri="http://purl.org/dc/elements/1.1/"/>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83c9eb58-c16a-4eef-9abf-4aeec758fe0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A2729FF-E1F5-43DA-A95B-34B39733FE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6363</TotalTime>
  <Words>1371</Words>
  <Application>Microsoft Office PowerPoint</Application>
  <PresentationFormat>Widescreen</PresentationFormat>
  <Paragraphs>193</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Calibri</vt:lpstr>
      <vt:lpstr>Arial</vt:lpstr>
      <vt:lpstr>Office Theme</vt:lpstr>
      <vt:lpstr>RECOVERY Trial</vt:lpstr>
      <vt:lpstr>Community-acquired pneumonia</vt:lpstr>
      <vt:lpstr>RECOVERY Eligibility</vt:lpstr>
      <vt:lpstr>CAP in RECOVERY - clarifications</vt:lpstr>
      <vt:lpstr>Corticosteroids for CAP</vt:lpstr>
      <vt:lpstr>Corticosteroids for CAP</vt:lpstr>
      <vt:lpstr>Corticosteroids for CAP</vt:lpstr>
      <vt:lpstr>RECOVERY design: Core Protocol V27.0</vt:lpstr>
      <vt:lpstr>RECOVERY design: CAP comparison</vt:lpstr>
      <vt:lpstr>CAP Corticosteroid comparison</vt:lpstr>
      <vt:lpstr>PowerPoint Presentation</vt:lpstr>
      <vt:lpstr>CAP Corticosteroid comparison</vt:lpstr>
      <vt:lpstr>Summary - CAP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Leon Peto</cp:lastModifiedBy>
  <cp:revision>708</cp:revision>
  <cp:lastPrinted>2020-03-18T19:42:16Z</cp:lastPrinted>
  <dcterms:created xsi:type="dcterms:W3CDTF">2020-03-14T13:47:38Z</dcterms:created>
  <dcterms:modified xsi:type="dcterms:W3CDTF">2024-02-21T17:02:33Z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0x0101006916FEED5D5053469AFB61F4CDE271DB</vt:lpwstr>
  </property>
</Properties>
</file>