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352" r:id="rId5"/>
    <p:sldId id="369" r:id="rId6"/>
    <p:sldId id="353" r:id="rId7"/>
    <p:sldId id="377" r:id="rId8"/>
    <p:sldId id="378" r:id="rId9"/>
    <p:sldId id="370" r:id="rId10"/>
    <p:sldId id="371" r:id="rId11"/>
    <p:sldId id="368" r:id="rId12"/>
    <p:sldId id="373" r:id="rId13"/>
    <p:sldId id="372" r:id="rId14"/>
    <p:sldId id="379" r:id="rId15"/>
    <p:sldId id="374" r:id="rId16"/>
    <p:sldId id="331" r:id="rId17"/>
  </p:sldIdLst>
  <p:sldSz cx="12192000" cy="6858000"/>
  <p:notesSz cx="6881813" cy="9661525"/>
  <p:embeddedFontLst>
    <p:embeddedFont>
      <p:font typeface="Calibri" panose="020F0502020204030204"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 id="2" name="Vanessa Tobert" initials="VT" lastIdx="3" clrIdx="1">
    <p:extLst>
      <p:ext uri="{19B8F6BF-5375-455C-9EA6-DF929625EA0E}">
        <p15:presenceInfo xmlns:p15="http://schemas.microsoft.com/office/powerpoint/2012/main" userId="96f26fc0faf0d5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8" autoAdjust="0"/>
    <p:restoredTop sz="94660"/>
  </p:normalViewPr>
  <p:slideViewPr>
    <p:cSldViewPr snapToGrid="0">
      <p:cViewPr varScale="1">
        <p:scale>
          <a:sx n="98" d="100"/>
          <a:sy n="98" d="100"/>
        </p:scale>
        <p:origin x="72" y="4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2-03T10:50:23.473" idx="3">
    <p:pos x="10" y="10"/>
    <p:text>reordered slightly and covid references removed where appropriate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02-03T10:47:18.496" idx="1">
    <p:pos x="10" y="10"/>
    <p:text>covid removed from point 3</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D2837E2A-D899-447D-9248-5B0A0332FD28}" type="datetimeFigureOut">
              <a:rPr lang="en-US" smtClean="0"/>
              <a:t>2/3/2025</a:t>
            </a:fld>
            <a:endParaRPr lang="en-US"/>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2153FCC1-EA15-4696-BD1E-0C2305309E79}" type="slidenum">
              <a:rPr lang="en-US" smtClean="0"/>
              <a:t>‹#›</a:t>
            </a:fld>
            <a:endParaRPr lang="en-US"/>
          </a:p>
        </p:txBody>
      </p:sp>
    </p:spTree>
    <p:extLst>
      <p:ext uri="{BB962C8B-B14F-4D97-AF65-F5344CB8AC3E}">
        <p14:creationId xmlns:p14="http://schemas.microsoft.com/office/powerpoint/2010/main" val="121159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03/02/2025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03/02/2025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en-GB" b="1" dirty="0">
                <a:solidFill>
                  <a:srgbClr val="9E3159"/>
                </a:solidFill>
                <a:latin typeface="+mn-lt"/>
              </a:rPr>
              <a:t>RECOVERY </a:t>
            </a:r>
            <a:r>
              <a:rPr lang="en-GB" dirty="0">
                <a:solidFill>
                  <a:srgbClr val="9E3159"/>
                </a:solidFill>
              </a:rPr>
              <a:t>T</a:t>
            </a:r>
            <a:r>
              <a:rPr lang="en-GB" b="1" dirty="0">
                <a:solidFill>
                  <a:srgbClr val="9E3159"/>
                </a:solidFill>
                <a:latin typeface="+mn-lt"/>
              </a:rPr>
              <a:t>rial</a:t>
            </a:r>
          </a:p>
        </p:txBody>
      </p:sp>
      <p:sp>
        <p:nvSpPr>
          <p:cNvPr id="3" name="Subtitle 2"/>
          <p:cNvSpPr>
            <a:spLocks noGrp="1"/>
          </p:cNvSpPr>
          <p:nvPr>
            <p:ph type="subTitle" idx="1"/>
          </p:nvPr>
        </p:nvSpPr>
        <p:spPr>
          <a:xfrm>
            <a:off x="776378" y="4036473"/>
            <a:ext cx="10394830" cy="2252184"/>
          </a:xfrm>
        </p:spPr>
        <p:txBody>
          <a:bodyPr>
            <a:normAutofit fontScale="92500"/>
          </a:bodyPr>
          <a:lstStyle/>
          <a:p>
            <a:r>
              <a:rPr lang="en-GB" sz="3500" b="1" dirty="0"/>
              <a:t>Corticosteroids for Community-Acquired Pneumonia (CAP) </a:t>
            </a:r>
          </a:p>
          <a:p>
            <a:r>
              <a:rPr lang="en-GB" sz="3500" b="1" dirty="0"/>
              <a:t>Training</a:t>
            </a:r>
          </a:p>
          <a:p>
            <a:endParaRPr lang="en-GB" sz="2800" b="1" dirty="0"/>
          </a:p>
          <a:p>
            <a:r>
              <a:rPr lang="en-GB" sz="2000" b="1" dirty="0">
                <a:solidFill>
                  <a:schemeClr val="bg1">
                    <a:lumMod val="50000"/>
                  </a:schemeClr>
                </a:solidFill>
              </a:rPr>
              <a:t>V2.0 2025-01-21</a:t>
            </a:r>
          </a:p>
          <a:p>
            <a:endParaRPr lang="en-GB"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7835537" cy="1325563"/>
          </a:xfrm>
        </p:spPr>
        <p:txBody>
          <a:bodyPr>
            <a:normAutofit/>
          </a:bodyPr>
          <a:lstStyle/>
          <a:p>
            <a:r>
              <a:rPr lang="en-GB" sz="3600" dirty="0"/>
              <a:t>Corticosteroids for CAP- Eligibility</a:t>
            </a:r>
          </a:p>
        </p:txBody>
      </p:sp>
      <p:sp>
        <p:nvSpPr>
          <p:cNvPr id="3" name="Content Placeholder 2"/>
          <p:cNvSpPr>
            <a:spLocks noGrp="1"/>
          </p:cNvSpPr>
          <p:nvPr>
            <p:ph idx="1"/>
          </p:nvPr>
        </p:nvSpPr>
        <p:spPr>
          <a:xfrm>
            <a:off x="127000" y="1531764"/>
            <a:ext cx="7810500" cy="5032516"/>
          </a:xfrm>
        </p:spPr>
        <p:txBody>
          <a:bodyPr>
            <a:normAutofit/>
          </a:bodyPr>
          <a:lstStyle/>
          <a:p>
            <a:r>
              <a:rPr lang="en-GB" sz="2200" dirty="0"/>
              <a:t>Patients are </a:t>
            </a:r>
            <a:r>
              <a:rPr lang="en-GB" sz="2200" i="1" dirty="0"/>
              <a:t>ineligible</a:t>
            </a:r>
            <a:r>
              <a:rPr lang="en-GB" sz="2200" dirty="0"/>
              <a:t> if they have suspected or confirmed:</a:t>
            </a:r>
          </a:p>
          <a:p>
            <a:pPr lvl="1"/>
            <a:r>
              <a:rPr lang="en-GB" sz="1800" dirty="0"/>
              <a:t>SARS-COV-2 infection</a:t>
            </a:r>
          </a:p>
          <a:p>
            <a:pPr lvl="1"/>
            <a:r>
              <a:rPr lang="en-GB" sz="1800" dirty="0"/>
              <a:t>Influenza infection</a:t>
            </a:r>
          </a:p>
          <a:p>
            <a:pPr lvl="1"/>
            <a:r>
              <a:rPr lang="en-GB" sz="1800" i="1" dirty="0"/>
              <a:t>Pneumocystis jirovecii </a:t>
            </a:r>
            <a:r>
              <a:rPr lang="en-GB" sz="1800" dirty="0"/>
              <a:t>pneumonia (‘PCP’ or ‘PJP’)</a:t>
            </a:r>
          </a:p>
          <a:p>
            <a:pPr lvl="1"/>
            <a:r>
              <a:rPr lang="en-GB" sz="1800" dirty="0"/>
              <a:t>Active pulmonary tuberculosis</a:t>
            </a:r>
          </a:p>
          <a:p>
            <a:r>
              <a:rPr lang="en-GB" sz="2200" dirty="0"/>
              <a:t>Testing for these pathogens is </a:t>
            </a:r>
            <a:r>
              <a:rPr lang="en-GB" sz="2200" b="1" dirty="0"/>
              <a:t>not</a:t>
            </a:r>
            <a:r>
              <a:rPr lang="en-GB" sz="2200" dirty="0"/>
              <a:t> required for trial purposes (only if part of standard care)</a:t>
            </a:r>
          </a:p>
          <a:p>
            <a:endParaRPr lang="en-GB" sz="1000" dirty="0"/>
          </a:p>
          <a:p>
            <a:r>
              <a:rPr lang="en-GB" sz="2200" dirty="0"/>
              <a:t>Detection of viruses other than those above is not an exclusion (e.g. RSV, adenovirus, rhinovirus, etc.)</a:t>
            </a:r>
          </a:p>
          <a:p>
            <a:endParaRPr lang="en-GB" sz="2200" dirty="0"/>
          </a:p>
          <a:p>
            <a:endParaRPr lang="en-GB"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800" y="1531764"/>
            <a:ext cx="4295790" cy="3524127"/>
          </a:xfrm>
          <a:prstGeom prst="rect">
            <a:avLst/>
          </a:prstGeom>
        </p:spPr>
      </p:pic>
      <p:sp>
        <p:nvSpPr>
          <p:cNvPr id="8" name="Content Placeholder 2"/>
          <p:cNvSpPr txBox="1">
            <a:spLocks/>
          </p:cNvSpPr>
          <p:nvPr/>
        </p:nvSpPr>
        <p:spPr>
          <a:xfrm>
            <a:off x="88900" y="4881958"/>
            <a:ext cx="11877690" cy="12902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400" dirty="0"/>
              <a:t>‘Community-acquired’ can be defined as in usual practice, but implies:</a:t>
            </a:r>
          </a:p>
          <a:p>
            <a:pPr lvl="1"/>
            <a:r>
              <a:rPr lang="en-GB" sz="2000" dirty="0"/>
              <a:t>Pneumonia was present on admission</a:t>
            </a:r>
          </a:p>
          <a:p>
            <a:pPr lvl="1"/>
            <a:r>
              <a:rPr lang="en-GB" sz="2000" dirty="0"/>
              <a:t>No recent inpatient stay in hospital or a healthcare facility (e.g. in the 10 days before admission)</a:t>
            </a:r>
          </a:p>
          <a:p>
            <a:endParaRPr lang="en-GB" sz="2400" dirty="0"/>
          </a:p>
          <a:p>
            <a:endParaRPr lang="en-GB" sz="2400" dirty="0"/>
          </a:p>
        </p:txBody>
      </p:sp>
    </p:spTree>
    <p:extLst>
      <p:ext uri="{BB962C8B-B14F-4D97-AF65-F5344CB8AC3E}">
        <p14:creationId xmlns:p14="http://schemas.microsoft.com/office/powerpoint/2010/main" val="361803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n-GB" sz="2200" dirty="0"/>
              <a:t>Dexamethasone is a CYP3A4 substrate, so there is a risk of increased exposure and side effects if given alongside potent CYP3A4 inhibitors, e.g. </a:t>
            </a:r>
          </a:p>
          <a:p>
            <a:pPr lvl="1"/>
            <a:r>
              <a:rPr lang="en-GB" sz="2200" dirty="0"/>
              <a:t>Clarithromycin/erythromycin (</a:t>
            </a:r>
            <a:r>
              <a:rPr lang="en-GB" sz="2200" u="sng" dirty="0"/>
              <a:t>but not azithromycin</a:t>
            </a:r>
            <a:r>
              <a:rPr lang="en-GB" sz="2200" dirty="0"/>
              <a:t>)</a:t>
            </a:r>
          </a:p>
          <a:p>
            <a:pPr lvl="1"/>
            <a:r>
              <a:rPr lang="en-GB" sz="2200" dirty="0"/>
              <a:t>Ritonavir/cobicistat</a:t>
            </a:r>
          </a:p>
          <a:p>
            <a:pPr lvl="1"/>
            <a:r>
              <a:rPr lang="en-GB" sz="2200" dirty="0"/>
              <a:t>Azole antifungals </a:t>
            </a:r>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080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a:t>CAP Corticosteroid comparison</a:t>
            </a:r>
          </a:p>
        </p:txBody>
      </p:sp>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200" dirty="0"/>
              <a:t>Consider whether a potent CYP3A4 inhibitor could safely be suspended/replaced, or if increased monitoring for steroid side effects is needed</a:t>
            </a:r>
          </a:p>
          <a:p>
            <a:endParaRPr lang="en-GB" sz="2200" dirty="0"/>
          </a:p>
          <a:p>
            <a:r>
              <a:rPr lang="en-GB" sz="2200" dirty="0"/>
              <a:t>If potent CYP3A4 inhibitor cannot be avoided then it may not be appropriate to enrol the patient in the corticosteroid comparison, but this is not prohibited by the protocol, as management should be based on an assessment of individual risks/benefits</a:t>
            </a:r>
          </a:p>
          <a:p>
            <a:endParaRPr lang="en-GB" sz="2400" dirty="0"/>
          </a:p>
          <a:p>
            <a:endParaRPr lang="en-GB" sz="2400" dirty="0"/>
          </a:p>
        </p:txBody>
      </p:sp>
    </p:spTree>
    <p:extLst>
      <p:ext uri="{BB962C8B-B14F-4D97-AF65-F5344CB8AC3E}">
        <p14:creationId xmlns:p14="http://schemas.microsoft.com/office/powerpoint/2010/main" val="136124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en-GB" sz="2200" dirty="0"/>
              <a:t>Dexamethasone 6mg once daily, oral/nasogastric or iv </a:t>
            </a:r>
          </a:p>
          <a:p>
            <a:r>
              <a:rPr lang="en-GB" sz="2200" dirty="0"/>
              <a:t>Treat for 10 days or until discharged, whichever is sooner</a:t>
            </a:r>
          </a:p>
          <a:p>
            <a:r>
              <a:rPr lang="en-GB" sz="2200" dirty="0"/>
              <a:t>No baseline or follow-up samples</a:t>
            </a:r>
          </a:p>
          <a:p>
            <a:pPr marL="0" indent="0">
              <a:buNone/>
            </a:pPr>
            <a:endParaRPr lang="en-GB" sz="1000" dirty="0"/>
          </a:p>
          <a:p>
            <a:r>
              <a:rPr lang="en-GB" sz="2200" dirty="0"/>
              <a:t>Important side effects of corticosteroids should be considered and anticipated as in normal practice, e.g.</a:t>
            </a:r>
          </a:p>
          <a:p>
            <a:pPr lvl="1"/>
            <a:r>
              <a:rPr lang="en-GB" sz="2200" dirty="0"/>
              <a:t>Risk of hyperglycaemia (consider need for increased monitoring)</a:t>
            </a:r>
          </a:p>
          <a:p>
            <a:pPr lvl="1"/>
            <a:r>
              <a:rPr lang="en-GB" sz="2200" dirty="0"/>
              <a:t>Peptic ulceration (consider need for gastroprotection if high risk)</a:t>
            </a:r>
          </a:p>
          <a:p>
            <a:pPr lvl="1"/>
            <a:r>
              <a:rPr lang="en-GB" sz="2200" dirty="0"/>
              <a:t>Infection (especially if other reasons for immunosuppression)</a:t>
            </a:r>
          </a:p>
          <a:p>
            <a:pPr lvl="1"/>
            <a:r>
              <a:rPr lang="en-GB" sz="2200" dirty="0"/>
              <a:t>Psychiatric reactions</a:t>
            </a:r>
          </a:p>
          <a:p>
            <a:pPr lvl="1"/>
            <a:r>
              <a:rPr lang="en-GB" sz="2200" dirty="0"/>
              <a:t>Fluid retention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7" name="Title 3"/>
          <p:cNvSpPr>
            <a:spLocks noGrp="1"/>
          </p:cNvSpPr>
          <p:nvPr>
            <p:ph type="title"/>
          </p:nvPr>
        </p:nvSpPr>
        <p:spPr>
          <a:xfrm>
            <a:off x="508000" y="0"/>
            <a:ext cx="10515600" cy="1325563"/>
          </a:xfrm>
        </p:spPr>
        <p:txBody>
          <a:bodyPr/>
          <a:lstStyle/>
          <a:p>
            <a:r>
              <a:rPr lang="en-GB" dirty="0"/>
              <a:t>CAP Corticosteroid comparison</a:t>
            </a:r>
          </a:p>
        </p:txBody>
      </p:sp>
      <p:sp>
        <p:nvSpPr>
          <p:cNvPr id="8" name="Content Placeholder 2"/>
          <p:cNvSpPr txBox="1">
            <a:spLocks/>
          </p:cNvSpPr>
          <p:nvPr/>
        </p:nvSpPr>
        <p:spPr>
          <a:xfrm>
            <a:off x="63500" y="5524895"/>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200" dirty="0"/>
              <a:t>Risk of adrenal insufficiency with sudden withdrawal in some patients, e.g. significant previous corticosteroid use, or other reasons for adrenal insufficiency (consider gradual withdrawal following normal practice)</a:t>
            </a:r>
          </a:p>
          <a:p>
            <a:pPr lvl="1"/>
            <a:endParaRPr lang="en-GB" sz="2000" dirty="0"/>
          </a:p>
        </p:txBody>
      </p:sp>
    </p:spTree>
    <p:extLst>
      <p:ext uri="{BB962C8B-B14F-4D97-AF65-F5344CB8AC3E}">
        <p14:creationId xmlns:p14="http://schemas.microsoft.com/office/powerpoint/2010/main" val="368761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495300" y="0"/>
            <a:ext cx="10515600" cy="1325563"/>
          </a:xfrm>
        </p:spPr>
        <p:txBody>
          <a:bodyPr/>
          <a:lstStyle/>
          <a:p>
            <a:r>
              <a:rPr lang="en-US" dirty="0"/>
              <a:t>Summary - CAP</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364502" y="1596885"/>
            <a:ext cx="10375833" cy="4580078"/>
          </a:xfrm>
        </p:spPr>
        <p:txBody>
          <a:bodyPr>
            <a:normAutofit/>
          </a:bodyPr>
          <a:lstStyle/>
          <a:p>
            <a:r>
              <a:rPr lang="en-US" sz="2400" dirty="0"/>
              <a:t>CAP is a major cause of hospital admission and death worldwide</a:t>
            </a:r>
          </a:p>
          <a:p>
            <a:endParaRPr lang="en-US" sz="2400" dirty="0"/>
          </a:p>
          <a:p>
            <a:r>
              <a:rPr lang="en-US" sz="2400" dirty="0"/>
              <a:t>If corticosteroids reduce the risk of death even moderately (e.g. a 10-20%)  it could save tens or hundreds of thousands of lives</a:t>
            </a:r>
          </a:p>
          <a:p>
            <a:endParaRPr lang="en-US" sz="2400" dirty="0"/>
          </a:p>
          <a:p>
            <a:r>
              <a:rPr lang="en-US" sz="2400" dirty="0"/>
              <a:t>To identify or rule out a worthwhile benefit of steroids will require far more patients to be randomised than in previous trials</a:t>
            </a:r>
          </a:p>
          <a:p>
            <a:endParaRPr lang="en-US" sz="2400" dirty="0"/>
          </a:p>
          <a:p>
            <a:r>
              <a:rPr lang="en-GB" sz="2400" dirty="0"/>
              <a:t>Please consider RECOVERY for as many of your patients as possible</a:t>
            </a:r>
            <a:endParaRPr lang="en-US" sz="2400" dirty="0"/>
          </a:p>
          <a:p>
            <a:endParaRPr lang="en-US" sz="2400" dirty="0"/>
          </a:p>
          <a:p>
            <a:endParaRPr lang="en-US" sz="2400" dirty="0"/>
          </a:p>
        </p:txBody>
      </p:sp>
    </p:spTree>
    <p:extLst>
      <p:ext uri="{BB962C8B-B14F-4D97-AF65-F5344CB8AC3E}">
        <p14:creationId xmlns:p14="http://schemas.microsoft.com/office/powerpoint/2010/main" val="16057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a:t>Community-acquired pneumonia</a:t>
            </a:r>
          </a:p>
        </p:txBody>
      </p:sp>
      <p:sp>
        <p:nvSpPr>
          <p:cNvPr id="3" name="Content Placeholder 2"/>
          <p:cNvSpPr>
            <a:spLocks noGrp="1"/>
          </p:cNvSpPr>
          <p:nvPr>
            <p:ph idx="1"/>
          </p:nvPr>
        </p:nvSpPr>
        <p:spPr>
          <a:xfrm>
            <a:off x="16280" y="1493052"/>
            <a:ext cx="7616420" cy="5195671"/>
          </a:xfrm>
        </p:spPr>
        <p:txBody>
          <a:bodyPr>
            <a:normAutofit/>
          </a:bodyPr>
          <a:lstStyle/>
          <a:p>
            <a:r>
              <a:rPr lang="en-GB" sz="2200" dirty="0"/>
              <a:t>In a non-pandemic context, CAP is usually caused by bacteria from the upper respiratory tract</a:t>
            </a:r>
          </a:p>
          <a:p>
            <a:endParaRPr lang="en-GB" sz="1000" dirty="0"/>
          </a:p>
          <a:p>
            <a:r>
              <a:rPr lang="en-GB" sz="2200" dirty="0"/>
              <a:t>The causative pathogen is usually not identified, so diagnosis is based on a typical symptoms and radiology, and treatment is with empirical antibiotics and supportive care</a:t>
            </a:r>
          </a:p>
          <a:p>
            <a:pPr marL="0" indent="0">
              <a:buNone/>
            </a:pPr>
            <a:endParaRPr lang="en-GB" sz="1000" dirty="0"/>
          </a:p>
          <a:p>
            <a:r>
              <a:rPr lang="en-GB" sz="2200" dirty="0"/>
              <a:t>The RECOVERY CAP comparison is recruiting these patients, with CAP related to suspected or confirmed bacterial infection</a:t>
            </a:r>
          </a:p>
          <a:p>
            <a:endParaRPr lang="en-GB" sz="1000" dirty="0"/>
          </a:p>
          <a:p>
            <a:r>
              <a:rPr lang="en-GB" sz="2200" dirty="0"/>
              <a:t>CAP is one of the commonest reasons for acute hospital admission worldwide, estimated to kill ~2,500,000 people/year</a:t>
            </a:r>
          </a:p>
          <a:p>
            <a:endParaRPr lang="en-GB" sz="2200" dirty="0"/>
          </a:p>
          <a:p>
            <a:pPr marL="0" indent="0">
              <a:buNone/>
            </a:pPr>
            <a:endParaRPr lang="en-GB"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13" y="1527481"/>
            <a:ext cx="4295790" cy="3524127"/>
          </a:xfrm>
          <a:prstGeom prst="rect">
            <a:avLst/>
          </a:prstGeom>
        </p:spPr>
      </p:pic>
      <p:sp>
        <p:nvSpPr>
          <p:cNvPr id="7" name="Rectangle 6"/>
          <p:cNvSpPr/>
          <p:nvPr/>
        </p:nvSpPr>
        <p:spPr>
          <a:xfrm>
            <a:off x="8109531" y="6519446"/>
            <a:ext cx="4157613" cy="338554"/>
          </a:xfrm>
          <a:prstGeom prst="rect">
            <a:avLst/>
          </a:prstGeom>
        </p:spPr>
        <p:txBody>
          <a:bodyPr wrap="none">
            <a:spAutoFit/>
          </a:bodyPr>
          <a:lstStyle/>
          <a:p>
            <a:r>
              <a:rPr lang="en-GB" sz="1600" dirty="0"/>
              <a:t>Case courtesy of Jeremy Jones, Radiopaedia.org</a:t>
            </a:r>
          </a:p>
        </p:txBody>
      </p:sp>
      <p:sp>
        <p:nvSpPr>
          <p:cNvPr id="8" name="Content Placeholder 2"/>
          <p:cNvSpPr txBox="1">
            <a:spLocks/>
          </p:cNvSpPr>
          <p:nvPr/>
        </p:nvSpPr>
        <p:spPr>
          <a:xfrm>
            <a:off x="0" y="5691520"/>
            <a:ext cx="11401020" cy="102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Viral pneumonia caused by SARS-CoV-2 and influenza have distinct pathologies and treatments, and can be diagnosed readily by throat swab PCR, so these are treated as separate categories of pneumonia </a:t>
            </a:r>
            <a:r>
              <a:rPr lang="en-GB" sz="2200"/>
              <a:t>in RECOVERY </a:t>
            </a:r>
            <a:endParaRPr lang="en-GB" sz="2200" dirty="0"/>
          </a:p>
          <a:p>
            <a:endParaRPr lang="en-GB" sz="1000" dirty="0"/>
          </a:p>
          <a:p>
            <a:endParaRPr lang="en-GB" sz="2200" dirty="0"/>
          </a:p>
          <a:p>
            <a:pPr marL="0" indent="0">
              <a:buFont typeface="Arial" panose="020B0604020202020204" pitchFamily="34" charset="0"/>
              <a:buNone/>
            </a:pPr>
            <a:endParaRPr lang="en-GB" sz="2200" dirty="0"/>
          </a:p>
        </p:txBody>
      </p:sp>
    </p:spTree>
    <p:extLst>
      <p:ext uri="{BB962C8B-B14F-4D97-AF65-F5344CB8AC3E}">
        <p14:creationId xmlns:p14="http://schemas.microsoft.com/office/powerpoint/2010/main" val="132230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2716" y="-13016"/>
            <a:ext cx="8096250" cy="1325563"/>
          </a:xfrm>
        </p:spPr>
        <p:txBody>
          <a:bodyPr>
            <a:normAutofit/>
          </a:bodyPr>
          <a:lstStyle/>
          <a:p>
            <a:r>
              <a:rPr lang="en-GB" sz="3200" dirty="0"/>
              <a:t>RECOVERY design: Core Protocol V27.0</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a:t>HOSPITALISED PATIENTS WITH PNEUMONIA</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High dose dexamethasone</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(standard dose corticosteroids)</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a:t>COVID-19 high dose corticosteroid comparison (patients on NIV or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Dexamethasone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corticosteroids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a:t>Influenza corticosteroid comparison (patients with hypoxia)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en-GB" sz="1600" b="1" dirty="0"/>
                <a:t>Baloxavir comparison</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corticosteroids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a:t>Baseline data collected, suitability determined</a:t>
            </a:r>
          </a:p>
          <a:p>
            <a:r>
              <a:rPr lang="en-GB" sz="1400" b="1" dirty="0"/>
              <a:t>1:1 randomisation in each suitable comparison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days and 6 months</a:t>
            </a:r>
          </a:p>
          <a:p>
            <a:pPr marL="285750" indent="-285750">
              <a:buFont typeface="Arial" panose="020B0604020202020204" pitchFamily="34" charset="0"/>
              <a:buChar char="•"/>
            </a:pPr>
            <a:r>
              <a:rPr lang="en-GB" sz="1300" b="1" dirty="0"/>
              <a:t>Mortality</a:t>
            </a:r>
          </a:p>
          <a:p>
            <a:pPr marL="285750" indent="-285750">
              <a:buFont typeface="Arial" panose="020B0604020202020204" pitchFamily="34" charset="0"/>
              <a:buChar char="•"/>
            </a:pPr>
            <a:r>
              <a:rPr lang="en-GB" sz="1300" b="1" dirty="0"/>
              <a:t>Time to discharge alive</a:t>
            </a:r>
          </a:p>
          <a:p>
            <a:pPr marL="285750" indent="-285750">
              <a:buFont typeface="Arial" panose="020B0604020202020204" pitchFamily="34" charset="0"/>
              <a:buChar char="•"/>
            </a:pPr>
            <a:r>
              <a:rPr lang="en-GB" sz="1300" b="1" dirty="0"/>
              <a:t>Progression to ventilation or death</a:t>
            </a:r>
          </a:p>
        </p:txBody>
      </p:sp>
    </p:spTree>
    <p:extLst>
      <p:ext uri="{BB962C8B-B14F-4D97-AF65-F5344CB8AC3E}">
        <p14:creationId xmlns:p14="http://schemas.microsoft.com/office/powerpoint/2010/main" val="27320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a:t>HOSPITALISED PATIENTS WITH PNEUMONIA</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confirmed SARS-CoV-2</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High dose dexamethasone</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(standard dose corticosteroids)</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a:t>COVID-19 high dose corticosteroid comparison (patients on NIV or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Dexamethasone</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corticosteroids</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a:t>Influenza corticosteroid comparison (patients with hypoxia)</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en-GB" sz="1600" b="1" dirty="0"/>
                <a:t>Baloxavir comparison</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a:t>Oseltamivir comparison</a:t>
              </a:r>
              <a:endParaRPr lang="en-GB" sz="1500" b="1" dirty="0"/>
            </a:p>
          </p:txBody>
        </p:sp>
      </p:gr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without corticosteroids</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7" name="Right Arrow 66"/>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68" name="TextBox 67"/>
          <p:cNvSpPr txBox="1"/>
          <p:nvPr/>
        </p:nvSpPr>
        <p:spPr>
          <a:xfrm>
            <a:off x="775655" y="3797815"/>
            <a:ext cx="4304845" cy="523220"/>
          </a:xfrm>
          <a:prstGeom prst="rect">
            <a:avLst/>
          </a:prstGeom>
          <a:noFill/>
        </p:spPr>
        <p:txBody>
          <a:bodyPr wrap="square" rtlCol="0">
            <a:spAutoFit/>
          </a:bodyPr>
          <a:lstStyle/>
          <a:p>
            <a:r>
              <a:rPr lang="en-GB" sz="1400" b="1" dirty="0"/>
              <a:t>Baseline data collected, suitability determined</a:t>
            </a:r>
          </a:p>
          <a:p>
            <a:r>
              <a:rPr lang="en-GB" sz="1400" b="1" dirty="0"/>
              <a:t>1:1 randomisation in each suitable comparison</a:t>
            </a:r>
          </a:p>
        </p:txBody>
      </p:sp>
      <p:sp>
        <p:nvSpPr>
          <p:cNvPr id="80" name="Right Arrow 79"/>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92" name="TextBox 91"/>
          <p:cNvSpPr txBox="1"/>
          <p:nvPr/>
        </p:nvSpPr>
        <p:spPr>
          <a:xfrm>
            <a:off x="7900325" y="3630854"/>
            <a:ext cx="4524389" cy="907941"/>
          </a:xfrm>
          <a:prstGeom prst="rect">
            <a:avLst/>
          </a:prstGeom>
          <a:noFill/>
        </p:spPr>
        <p:txBody>
          <a:bodyPr wrap="square" rtlCol="0">
            <a:spAutoFit/>
          </a:bodyPr>
          <a:lstStyle/>
          <a:p>
            <a:r>
              <a:rPr lang="en-GB" sz="1400" b="1" dirty="0"/>
              <a:t>Outcomes at 28 days and 6 months</a:t>
            </a:r>
          </a:p>
          <a:p>
            <a:pPr marL="285750" indent="-285750">
              <a:buFont typeface="Arial" panose="020B0604020202020204" pitchFamily="34" charset="0"/>
              <a:buChar char="•"/>
            </a:pPr>
            <a:r>
              <a:rPr lang="en-GB" sz="1300" b="1" dirty="0"/>
              <a:t>Mortality</a:t>
            </a:r>
          </a:p>
          <a:p>
            <a:pPr marL="285750" indent="-285750">
              <a:buFont typeface="Arial" panose="020B0604020202020204" pitchFamily="34" charset="0"/>
              <a:buChar char="•"/>
            </a:pPr>
            <a:r>
              <a:rPr lang="en-GB" sz="1300" b="1" dirty="0"/>
              <a:t>Time to discharge alive</a:t>
            </a:r>
          </a:p>
          <a:p>
            <a:pPr marL="285750" indent="-285750">
              <a:buFont typeface="Arial" panose="020B0604020202020204" pitchFamily="34" charset="0"/>
              <a:buChar char="•"/>
            </a:pPr>
            <a:r>
              <a:rPr lang="en-GB" sz="1300" b="1" dirty="0"/>
              <a:t>Progression to ventilation or death</a:t>
            </a:r>
          </a:p>
        </p:txBody>
      </p:sp>
      <p:sp>
        <p:nvSpPr>
          <p:cNvPr id="79" name="Title 1"/>
          <p:cNvSpPr>
            <a:spLocks noGrp="1"/>
          </p:cNvSpPr>
          <p:nvPr>
            <p:ph type="title"/>
          </p:nvPr>
        </p:nvSpPr>
        <p:spPr>
          <a:xfrm>
            <a:off x="612716" y="-13016"/>
            <a:ext cx="8096250" cy="1325563"/>
          </a:xfrm>
        </p:spPr>
        <p:txBody>
          <a:bodyPr>
            <a:normAutofit/>
          </a:bodyPr>
          <a:lstStyle/>
          <a:p>
            <a:r>
              <a:rPr lang="en-GB" sz="3200" dirty="0"/>
              <a:t>RECOVERY design: CAP comparison</a:t>
            </a:r>
          </a:p>
        </p:txBody>
      </p:sp>
    </p:spTree>
    <p:extLst>
      <p:ext uri="{BB962C8B-B14F-4D97-AF65-F5344CB8AC3E}">
        <p14:creationId xmlns:p14="http://schemas.microsoft.com/office/powerpoint/2010/main" val="294545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491324"/>
            <a:ext cx="12014200" cy="4871375"/>
          </a:xfrm>
        </p:spPr>
        <p:txBody>
          <a:bodyPr>
            <a:normAutofit/>
          </a:bodyPr>
          <a:lstStyle/>
          <a:p>
            <a:r>
              <a:rPr lang="en-GB" sz="2400" dirty="0"/>
              <a:t>Dexamethasone 6mg once daily reduces mortality in hypoxic COVID-19 patients by around one fifth</a:t>
            </a:r>
            <a:r>
              <a:rPr lang="en-GB" sz="2400" baseline="30000" dirty="0"/>
              <a:t>1</a:t>
            </a:r>
          </a:p>
          <a:p>
            <a:endParaRPr lang="en-GB" sz="1800" dirty="0"/>
          </a:p>
          <a:p>
            <a:r>
              <a:rPr lang="en-GB" sz="2400" dirty="0"/>
              <a:t>Corticosteroids are also beneficial in severe PCP</a:t>
            </a:r>
            <a:r>
              <a:rPr lang="en-GB" sz="2400" baseline="30000" dirty="0"/>
              <a:t>2</a:t>
            </a:r>
            <a:endParaRPr lang="en-GB" sz="2400" dirty="0"/>
          </a:p>
          <a:p>
            <a:endParaRPr lang="en-GB" sz="1800" dirty="0"/>
          </a:p>
          <a:p>
            <a:r>
              <a:rPr lang="en-GB" sz="2400" dirty="0"/>
              <a:t>Despite similarities with COVID-19, lung involvement is typically more focal in CAP, with less severe hypoxia, and different patterns of immune activation</a:t>
            </a:r>
            <a:r>
              <a:rPr lang="en-GB" sz="2400" baseline="30000" dirty="0"/>
              <a:t>3</a:t>
            </a:r>
            <a:endParaRPr lang="en-GB" sz="2400" dirty="0"/>
          </a:p>
          <a:p>
            <a:endParaRPr lang="en-GB" sz="1800" dirty="0"/>
          </a:p>
          <a:p>
            <a:r>
              <a:rPr lang="en-GB" sz="2400" dirty="0"/>
              <a:t>CAP is also a more heterogeneous syndrome than COVID-19, caused by a variety of pathogens</a:t>
            </a:r>
          </a:p>
          <a:p>
            <a:endParaRPr lang="en-GB" sz="2400" dirty="0"/>
          </a:p>
          <a:p>
            <a:pPr marL="0" indent="0" algn="ctr">
              <a:buNone/>
            </a:pPr>
            <a:r>
              <a:rPr lang="en-GB" sz="2400" i="1" dirty="0"/>
              <a:t>Do corticosteroids reduce mortality in patients hospitalised with CAP?</a:t>
            </a:r>
          </a:p>
          <a:p>
            <a:endParaRPr lang="en-GB" sz="2400" dirty="0"/>
          </a:p>
        </p:txBody>
      </p:sp>
      <p:sp>
        <p:nvSpPr>
          <p:cNvPr id="4" name="TextBox 3"/>
          <p:cNvSpPr txBox="1"/>
          <p:nvPr/>
        </p:nvSpPr>
        <p:spPr>
          <a:xfrm>
            <a:off x="0" y="6362699"/>
            <a:ext cx="10361747" cy="523220"/>
          </a:xfrm>
          <a:prstGeom prst="rect">
            <a:avLst/>
          </a:prstGeom>
          <a:noFill/>
        </p:spPr>
        <p:txBody>
          <a:bodyPr wrap="none" rtlCol="0">
            <a:spAutoFit/>
          </a:bodyPr>
          <a:lstStyle/>
          <a:p>
            <a:r>
              <a:rPr lang="en-GB" sz="1400" dirty="0"/>
              <a:t>1 RECOVERY Collaborative Group. N Engl J Med. 2021 PMID32678530        2 Ewald H, et al. Cochrane Database Syst Rev. 2015 PMID25835432 </a:t>
            </a:r>
          </a:p>
          <a:p>
            <a:r>
              <a:rPr lang="en-GB" sz="1400" dirty="0"/>
              <a:t>3 Ibáñez-Prada ED, et alRespir Res. 2023 PMID: 36814234 </a:t>
            </a:r>
          </a:p>
        </p:txBody>
      </p:sp>
      <p:sp>
        <p:nvSpPr>
          <p:cNvPr id="7" name="Title 1"/>
          <p:cNvSpPr>
            <a:spLocks noGrp="1"/>
          </p:cNvSpPr>
          <p:nvPr>
            <p:ph type="title"/>
          </p:nvPr>
        </p:nvSpPr>
        <p:spPr>
          <a:xfrm>
            <a:off x="838200" y="14741"/>
            <a:ext cx="7835537" cy="1325563"/>
          </a:xfrm>
        </p:spPr>
        <p:txBody>
          <a:bodyPr>
            <a:normAutofit/>
          </a:bodyPr>
          <a:lstStyle/>
          <a:p>
            <a:r>
              <a:rPr lang="en-GB" sz="3600" dirty="0"/>
              <a:t>Corticosteroids for CAP</a:t>
            </a:r>
          </a:p>
        </p:txBody>
      </p:sp>
    </p:spTree>
    <p:extLst>
      <p:ext uri="{BB962C8B-B14F-4D97-AF65-F5344CB8AC3E}">
        <p14:creationId xmlns:p14="http://schemas.microsoft.com/office/powerpoint/2010/main" val="2705784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a:t>Corticosteroids for CAP</a:t>
            </a:r>
          </a:p>
        </p:txBody>
      </p:sp>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a:blip r:embed="rId2"/>
          <a:stretch>
            <a:fillRect/>
          </a:stretch>
        </p:blipFill>
        <p:spPr>
          <a:xfrm>
            <a:off x="1085298" y="1155638"/>
            <a:ext cx="10492804" cy="4940362"/>
          </a:xfrm>
          <a:prstGeom prst="rect">
            <a:avLst/>
          </a:prstGeom>
        </p:spPr>
      </p:pic>
      <p:sp>
        <p:nvSpPr>
          <p:cNvPr id="11" name="TextBox 10"/>
          <p:cNvSpPr txBox="1"/>
          <p:nvPr/>
        </p:nvSpPr>
        <p:spPr>
          <a:xfrm>
            <a:off x="8797099" y="6538555"/>
            <a:ext cx="4082469" cy="307777"/>
          </a:xfrm>
          <a:prstGeom prst="rect">
            <a:avLst/>
          </a:prstGeom>
          <a:noFill/>
        </p:spPr>
        <p:txBody>
          <a:bodyPr wrap="square" rtlCol="0">
            <a:spAutoFit/>
          </a:bodyPr>
          <a:lstStyle/>
          <a:p>
            <a:r>
              <a:rPr lang="en-GB" sz="1400" dirty="0"/>
              <a:t>Saleem N, et al. Chest. 2023. PMID36087797</a:t>
            </a:r>
          </a:p>
        </p:txBody>
      </p:sp>
      <p:sp>
        <p:nvSpPr>
          <p:cNvPr id="3" name="Rectangle 2"/>
          <p:cNvSpPr/>
          <p:nvPr/>
        </p:nvSpPr>
        <p:spPr>
          <a:xfrm>
            <a:off x="1238250" y="5416034"/>
            <a:ext cx="5969000" cy="62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681" y="5552986"/>
            <a:ext cx="8017746" cy="1200329"/>
          </a:xfrm>
          <a:prstGeom prst="rect">
            <a:avLst/>
          </a:prstGeom>
          <a:noFill/>
        </p:spPr>
        <p:txBody>
          <a:bodyPr wrap="square" rtlCol="0">
            <a:spAutoFit/>
          </a:bodyPr>
          <a:lstStyle/>
          <a:p>
            <a:pPr marL="285750" indent="-285750">
              <a:buFont typeface="Arial" panose="020B0604020202020204" pitchFamily="34" charset="0"/>
              <a:buChar char="•"/>
            </a:pPr>
            <a:r>
              <a:rPr lang="en-GB" dirty="0"/>
              <a:t>A 2023 meta-analysis found that patients with CAP receiving steroids had a 15% lower risk of death</a:t>
            </a:r>
          </a:p>
          <a:p>
            <a:pPr marL="285750" indent="-285750">
              <a:buFont typeface="Arial" panose="020B0604020202020204" pitchFamily="34" charset="0"/>
              <a:buChar char="•"/>
            </a:pPr>
            <a:r>
              <a:rPr lang="en-GB" dirty="0"/>
              <a:t>However, the trials were too small to be conclusive, so there may be no benefit, or the benefit could be even greater (e.g. a 20-30% reduction)</a:t>
            </a:r>
          </a:p>
        </p:txBody>
      </p:sp>
    </p:spTree>
    <p:extLst>
      <p:ext uri="{BB962C8B-B14F-4D97-AF65-F5344CB8AC3E}">
        <p14:creationId xmlns:p14="http://schemas.microsoft.com/office/powerpoint/2010/main" val="80428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7503"/>
            <a:ext cx="12293600" cy="4580078"/>
          </a:xfrm>
        </p:spPr>
        <p:txBody>
          <a:bodyPr>
            <a:normAutofit/>
          </a:bodyPr>
          <a:lstStyle/>
          <a:p>
            <a:r>
              <a:rPr lang="en-GB" sz="2400" dirty="0"/>
              <a:t>In one subsequent trial of ICU patients (CAPE COD) the risk of death was lower with steroids (25/400 v 47/395 died)</a:t>
            </a:r>
            <a:r>
              <a:rPr lang="en-GB" sz="2400" baseline="30000" dirty="0"/>
              <a:t>1</a:t>
            </a:r>
          </a:p>
          <a:p>
            <a:endParaRPr lang="en-GB" sz="2400" dirty="0"/>
          </a:p>
          <a:p>
            <a:r>
              <a:rPr lang="en-GB" sz="2400" dirty="0"/>
              <a:t>However, there was no favourable result in ICU patients in the 2022 ESCAPe trial (47/286 v 50/277 died)</a:t>
            </a:r>
            <a:r>
              <a:rPr lang="en-GB" sz="2400" baseline="30000" dirty="0"/>
              <a:t>2</a:t>
            </a:r>
          </a:p>
          <a:p>
            <a:pPr marL="0" indent="0">
              <a:buNone/>
            </a:pPr>
            <a:endParaRPr lang="en-GB" sz="2400" dirty="0"/>
          </a:p>
          <a:p>
            <a:r>
              <a:rPr lang="en-GB" sz="2400" dirty="0"/>
              <a:t>Corticosteroids reduce time to discharge in CAP, but this may be a direct effect of fever/CRP reduction, rather than representing an improvement in outcomes</a:t>
            </a:r>
            <a:r>
              <a:rPr lang="en-GB" sz="2400" baseline="30000" dirty="0"/>
              <a:t>3</a:t>
            </a:r>
            <a:r>
              <a:rPr lang="en-GB" sz="2400" dirty="0"/>
              <a:t> (and there is some evidence that readmissions may be higher in those allocated corticosteroids</a:t>
            </a:r>
            <a:r>
              <a:rPr lang="en-GB" sz="2400" baseline="30000" dirty="0"/>
              <a:t>4</a:t>
            </a:r>
            <a:r>
              <a:rPr lang="en-GB" sz="2400" dirty="0"/>
              <a:t>)</a:t>
            </a:r>
          </a:p>
          <a:p>
            <a:endParaRPr lang="en-GB" sz="2400" dirty="0"/>
          </a:p>
          <a:p>
            <a:pPr marL="0" indent="0" algn="ctr">
              <a:buNone/>
            </a:pPr>
            <a:r>
              <a:rPr lang="en-GB" sz="2400" b="1" dirty="0"/>
              <a:t>We need more randomised evidence from a wide range of patients to inform treatment of CAP</a:t>
            </a:r>
          </a:p>
        </p:txBody>
      </p:sp>
      <p:sp>
        <p:nvSpPr>
          <p:cNvPr id="4" name="TextBox 3"/>
          <p:cNvSpPr txBox="1"/>
          <p:nvPr/>
        </p:nvSpPr>
        <p:spPr>
          <a:xfrm>
            <a:off x="156961" y="6334780"/>
            <a:ext cx="9417963" cy="738664"/>
          </a:xfrm>
          <a:prstGeom prst="rect">
            <a:avLst/>
          </a:prstGeom>
          <a:noFill/>
        </p:spPr>
        <p:txBody>
          <a:bodyPr wrap="none" rtlCol="0">
            <a:spAutoFit/>
          </a:bodyPr>
          <a:lstStyle/>
          <a:p>
            <a:r>
              <a:rPr lang="en-GB" sz="1400" baseline="30000" dirty="0"/>
              <a:t>1</a:t>
            </a:r>
            <a:r>
              <a:rPr lang="en-GB" sz="1400" dirty="0"/>
              <a:t>Dequin P, et al. N Engl J Med. 2023 PMID369427891	</a:t>
            </a:r>
            <a:r>
              <a:rPr lang="en-GB" sz="1400" baseline="30000" dirty="0"/>
              <a:t>2</a:t>
            </a:r>
            <a:r>
              <a:rPr lang="en-GB" sz="1400" dirty="0"/>
              <a:t>Meduri G, et al. Intensive Care Med. 2022. PMID35723686	</a:t>
            </a:r>
          </a:p>
          <a:p>
            <a:r>
              <a:rPr lang="en-GB" sz="1400" baseline="30000" dirty="0"/>
              <a:t>3</a:t>
            </a:r>
            <a:r>
              <a:rPr lang="da-DK" sz="1400" dirty="0"/>
              <a:t>Joseph L, et al. Lancet 2011. PMID21907856 		</a:t>
            </a:r>
            <a:r>
              <a:rPr lang="en-GB" sz="1400" baseline="30000" dirty="0"/>
              <a:t>4</a:t>
            </a:r>
            <a:r>
              <a:rPr lang="en-GB" sz="1400" dirty="0"/>
              <a:t>Saleem N, et al. Chest. 2023. PMID36087797</a:t>
            </a:r>
          </a:p>
          <a:p>
            <a:endParaRPr lang="en-GB" sz="1400" dirty="0"/>
          </a:p>
        </p:txBody>
      </p:sp>
      <p:sp>
        <p:nvSpPr>
          <p:cNvPr id="7" name="Title 1"/>
          <p:cNvSpPr>
            <a:spLocks noGrp="1"/>
          </p:cNvSpPr>
          <p:nvPr>
            <p:ph type="title"/>
          </p:nvPr>
        </p:nvSpPr>
        <p:spPr>
          <a:xfrm>
            <a:off x="838200" y="14741"/>
            <a:ext cx="7835537" cy="1325563"/>
          </a:xfrm>
        </p:spPr>
        <p:txBody>
          <a:bodyPr>
            <a:normAutofit/>
          </a:bodyPr>
          <a:lstStyle/>
          <a:p>
            <a:r>
              <a:rPr lang="en-GB" sz="3600" dirty="0"/>
              <a:t>Corticosteroids for CAP</a:t>
            </a:r>
          </a:p>
        </p:txBody>
      </p:sp>
    </p:spTree>
    <p:extLst>
      <p:ext uri="{BB962C8B-B14F-4D97-AF65-F5344CB8AC3E}">
        <p14:creationId xmlns:p14="http://schemas.microsoft.com/office/powerpoint/2010/main" val="220754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4000" dirty="0"/>
              <a:t>Corticosteroids for CAP- Eligibility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en-GB" sz="2400" dirty="0"/>
              <a:t>Hospitalised</a:t>
            </a:r>
            <a:endParaRPr lang="en-GB" sz="800" dirty="0"/>
          </a:p>
          <a:p>
            <a:pPr marL="514350" indent="-514350">
              <a:spcBef>
                <a:spcPts val="1800"/>
              </a:spcBef>
              <a:buFont typeface="+mj-lt"/>
              <a:buAutoNum type="arabicPeriod"/>
            </a:pPr>
            <a:r>
              <a:rPr lang="en-GB" sz="2400" dirty="0"/>
              <a:t>Pneumonia syndrome, e.g.</a:t>
            </a:r>
          </a:p>
          <a:p>
            <a:pPr marL="914400" lvl="1" indent="-457200">
              <a:buFont typeface="+mj-lt"/>
              <a:buAutoNum type="alphaLcPeriod"/>
            </a:pPr>
            <a:r>
              <a:rPr lang="en-GB" sz="2000" dirty="0"/>
              <a:t>Typical symptoms of a new respiratory tract infection (cough, shortness of breath, fever, etc); and</a:t>
            </a:r>
          </a:p>
          <a:p>
            <a:pPr marL="914400" lvl="1" indent="-457200">
              <a:buFont typeface="+mj-lt"/>
              <a:buAutoNum type="alphaLcPeriod"/>
            </a:pPr>
            <a:r>
              <a:rPr lang="en-GB" sz="2000" dirty="0"/>
              <a:t>Objective evidence of acute lung disease (e.g. X-ray/CT/US changes, hypoxia, or clinical exam); and</a:t>
            </a:r>
          </a:p>
          <a:p>
            <a:pPr marL="914400" lvl="1" indent="-457200">
              <a:buFont typeface="+mj-lt"/>
              <a:buAutoNum type="alphaLcPeriod"/>
            </a:pPr>
            <a:r>
              <a:rPr lang="en-GB" sz="2000" dirty="0"/>
              <a:t>Alternative causes considered unlikely or excluded (e.g. heart failure)</a:t>
            </a:r>
          </a:p>
          <a:p>
            <a:pPr marL="457200" lvl="1" indent="0">
              <a:buNone/>
            </a:pPr>
            <a:r>
              <a:rPr lang="en-GB" sz="2000" i="1" dirty="0"/>
              <a:t>However, the diagnosis is a clinical one in the opinion of the managing doctor (these criteria are a guide)</a:t>
            </a:r>
            <a:endParaRPr lang="en-GB" sz="800" i="1" dirty="0"/>
          </a:p>
          <a:p>
            <a:pPr marL="514350" indent="-514350">
              <a:spcBef>
                <a:spcPts val="1800"/>
              </a:spcBef>
              <a:buFont typeface="+mj-lt"/>
              <a:buAutoNum type="arabicPeriod"/>
            </a:pPr>
            <a:r>
              <a:rPr lang="en-GB" sz="2400" dirty="0"/>
              <a:t>One of the following diagnoses:</a:t>
            </a:r>
          </a:p>
          <a:p>
            <a:pPr marL="914400" lvl="1" indent="-457200">
              <a:buFont typeface="+mj-lt"/>
              <a:buAutoNum type="alphaLcPeriod"/>
            </a:pPr>
            <a:r>
              <a:rPr lang="en-GB" sz="2000" dirty="0">
                <a:solidFill>
                  <a:schemeClr val="bg1">
                    <a:lumMod val="85000"/>
                  </a:schemeClr>
                </a:solidFill>
              </a:rPr>
              <a:t>Confirmed influenza A or B infection </a:t>
            </a:r>
          </a:p>
          <a:p>
            <a:pPr marL="914400" lvl="1" indent="-457200">
              <a:buFont typeface="+mj-lt"/>
              <a:buAutoNum type="alphaLcPeriod"/>
            </a:pPr>
            <a:r>
              <a:rPr lang="en-GB" sz="2000" b="1" dirty="0"/>
              <a:t>Community-acquired pneumonia with planned antibiotics (without suspected COVID-19/flu/PCP/TB)</a:t>
            </a:r>
            <a:endParaRPr lang="en-GB" sz="800" b="1" dirty="0"/>
          </a:p>
          <a:p>
            <a:pPr marL="457200" indent="-457200">
              <a:spcBef>
                <a:spcPts val="1800"/>
              </a:spcBef>
              <a:buFont typeface="+mj-lt"/>
              <a:buAutoNum type="arabicPeriod"/>
            </a:pPr>
            <a:r>
              <a:rPr lang="en-GB" sz="2400" dirty="0"/>
              <a:t>No medical history that might put the patient at risk if they were to participate</a:t>
            </a:r>
            <a:endParaRPr lang="en-GB" sz="800" dirty="0"/>
          </a:p>
          <a:p>
            <a:pPr marL="457200" indent="-457200">
              <a:spcBef>
                <a:spcPts val="1800"/>
              </a:spcBef>
              <a:buFont typeface="+mj-lt"/>
              <a:buAutoNum type="arabicPeriod"/>
            </a:pPr>
            <a:r>
              <a:rPr lang="en-GB" sz="2400" dirty="0"/>
              <a:t>Attending clinician does not believe a specific trial treatment is indicated or contra-indicated</a:t>
            </a:r>
          </a:p>
        </p:txBody>
      </p:sp>
    </p:spTree>
    <p:extLst>
      <p:ext uri="{BB962C8B-B14F-4D97-AF65-F5344CB8AC3E}">
        <p14:creationId xmlns:p14="http://schemas.microsoft.com/office/powerpoint/2010/main" val="14076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57987"/>
            <a:ext cx="8026340" cy="4155733"/>
          </a:xfrm>
        </p:spPr>
        <p:txBody>
          <a:bodyPr>
            <a:noAutofit/>
          </a:bodyPr>
          <a:lstStyle/>
          <a:p>
            <a:r>
              <a:rPr lang="en-GB" sz="2200" dirty="0"/>
              <a:t>Open to adults ≥18 years</a:t>
            </a:r>
          </a:p>
          <a:p>
            <a:r>
              <a:rPr lang="en-GB" sz="2200" dirty="0"/>
              <a:t>No requirement for hypoxia (unlike influenza corticosteroid comparison)</a:t>
            </a:r>
          </a:p>
          <a:p>
            <a:r>
              <a:rPr lang="en-GB" sz="2200" dirty="0"/>
              <a:t>Pregnant &amp; breastfeeding women are eligible (but use prednisolone/hydrocortisone instead of dexamethasone – see protocol for dosing) </a:t>
            </a:r>
          </a:p>
          <a:p>
            <a:r>
              <a:rPr lang="en-GB" sz="2200" dirty="0"/>
              <a:t>Patients with liver or renal failure are eligible</a:t>
            </a:r>
          </a:p>
          <a:p>
            <a:r>
              <a:rPr lang="en-GB" sz="2200" dirty="0"/>
              <a:t>Patients are not eligible if their attending doctor considers systemic corticosteroids to be </a:t>
            </a:r>
            <a:r>
              <a:rPr lang="en-GB" sz="2200" i="1" dirty="0"/>
              <a:t>indicated</a:t>
            </a:r>
            <a:r>
              <a:rPr lang="en-GB" sz="2200" dirty="0"/>
              <a:t> or </a:t>
            </a:r>
            <a:r>
              <a:rPr lang="en-GB" sz="2200" i="1" dirty="0"/>
              <a:t>contraindicated</a:t>
            </a:r>
            <a:r>
              <a:rPr lang="en-GB" sz="2200" dirty="0"/>
              <a:t> for any reason</a:t>
            </a:r>
          </a:p>
          <a:p>
            <a:endParaRPr lang="en-GB" sz="2200" dirty="0"/>
          </a:p>
          <a:p>
            <a:endParaRPr lang="en-GB" sz="2200" dirty="0"/>
          </a:p>
        </p:txBody>
      </p:sp>
      <p:sp>
        <p:nvSpPr>
          <p:cNvPr id="4" name="Title 3"/>
          <p:cNvSpPr>
            <a:spLocks noGrp="1"/>
          </p:cNvSpPr>
          <p:nvPr>
            <p:ph type="title"/>
          </p:nvPr>
        </p:nvSpPr>
        <p:spPr>
          <a:xfrm>
            <a:off x="508000" y="0"/>
            <a:ext cx="10515600" cy="1325563"/>
          </a:xfrm>
        </p:spPr>
        <p:txBody>
          <a:bodyPr/>
          <a:lstStyle/>
          <a:p>
            <a:r>
              <a:rPr lang="en-GB" sz="4400" dirty="0"/>
              <a:t>Corticosteroids for CAP- Eligibility</a:t>
            </a:r>
            <a:endParaRPr lang="en-GB"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4923651"/>
            <a:ext cx="11301975" cy="123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a:p>
          <a:p>
            <a:r>
              <a:rPr lang="en-GB" sz="2200" dirty="0"/>
              <a:t>If, after randomisation, corticosteroids become indicated in a patient allocated usual care these should be given (this </a:t>
            </a:r>
            <a:r>
              <a:rPr lang="en-GB" sz="2200" i="1" dirty="0"/>
              <a:t>should</a:t>
            </a:r>
            <a:r>
              <a:rPr lang="en-GB" sz="2200" dirty="0"/>
              <a:t> only be happening because of a change in clinical condition)</a:t>
            </a:r>
          </a:p>
          <a:p>
            <a:endParaRPr lang="en-GB" sz="2200" dirty="0"/>
          </a:p>
        </p:txBody>
      </p:sp>
    </p:spTree>
    <p:extLst>
      <p:ext uri="{BB962C8B-B14F-4D97-AF65-F5344CB8AC3E}">
        <p14:creationId xmlns:p14="http://schemas.microsoft.com/office/powerpoint/2010/main" val="1308497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4" ma:contentTypeDescription="Create a new document." ma:contentTypeScope="" ma:versionID="5d2960533cdfff391c78de457d66d217">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31784eb5d3970634161d666791ad047b"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2.xml><?xml version="1.0" encoding="utf-8"?>
<ds:datastoreItem xmlns:ds="http://schemas.openxmlformats.org/officeDocument/2006/customXml" ds:itemID="{CF67FF37-08B1-45FB-8197-554CB7C11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12AD73-C1FD-49B0-ACF6-15D917CCBFA5}">
  <ds:schemaRefs>
    <ds:schemaRef ds:uri="http://purl.org/dc/dcmitype/"/>
    <ds:schemaRef ds:uri="cf0dfbcc-b360-4cf7-9bf5-370ba522dbe9"/>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3c9eb58-c16a-4eef-9abf-4aeec758fe0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6392</TotalTime>
  <Words>1432</Words>
  <Application>Microsoft Office PowerPoint</Application>
  <PresentationFormat>Widescreen</PresentationFormat>
  <Paragraphs>190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RECOVERY Trial</vt:lpstr>
      <vt:lpstr>Community-acquired pneumonia</vt:lpstr>
      <vt:lpstr>RECOVERY design: Core Protocol V27.0</vt:lpstr>
      <vt:lpstr>RECOVERY design: CAP comparison</vt:lpstr>
      <vt:lpstr>Corticosteroids for CAP</vt:lpstr>
      <vt:lpstr>Corticosteroids for CAP</vt:lpstr>
      <vt:lpstr>Corticosteroids for CAP</vt:lpstr>
      <vt:lpstr>Corticosteroids for CAP- Eligibility</vt:lpstr>
      <vt:lpstr>Corticosteroids for CAP- Eligibility</vt:lpstr>
      <vt:lpstr>Corticosteroids for CAP- Eligibility</vt:lpstr>
      <vt:lpstr>PowerPoint Presentation</vt:lpstr>
      <vt:lpstr>CAP Corticosteroid comparison</vt:lpstr>
      <vt:lpstr>Summary - 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Vanessa Tobert</cp:lastModifiedBy>
  <cp:revision>713</cp:revision>
  <cp:lastPrinted>2020-03-18T19:42:16Z</cp:lastPrinted>
  <dcterms:created xsi:type="dcterms:W3CDTF">2020-03-14T13:47:38Z</dcterms:created>
  <dcterms:modified xsi:type="dcterms:W3CDTF">2025-02-03T10:51:06Z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