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85" r:id="rId5"/>
    <p:sldId id="404" r:id="rId6"/>
    <p:sldId id="294" r:id="rId7"/>
    <p:sldId id="296" r:id="rId8"/>
    <p:sldId id="353" r:id="rId9"/>
    <p:sldId id="286" r:id="rId10"/>
    <p:sldId id="395" r:id="rId11"/>
    <p:sldId id="405" r:id="rId12"/>
    <p:sldId id="406" r:id="rId13"/>
    <p:sldId id="358" r:id="rId14"/>
    <p:sldId id="407" r:id="rId15"/>
    <p:sldId id="408" r:id="rId16"/>
    <p:sldId id="393" r:id="rId17"/>
    <p:sldId id="392" r:id="rId18"/>
    <p:sldId id="411" r:id="rId19"/>
    <p:sldId id="414" r:id="rId20"/>
    <p:sldId id="413" r:id="rId21"/>
    <p:sldId id="412" r:id="rId22"/>
    <p:sldId id="409" r:id="rId23"/>
    <p:sldId id="303" r:id="rId24"/>
    <p:sldId id="308" r:id="rId25"/>
    <p:sldId id="397" r:id="rId26"/>
    <p:sldId id="415" r:id="rId27"/>
    <p:sldId id="402" r:id="rId28"/>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06" autoAdjust="0"/>
    <p:restoredTop sz="94660"/>
  </p:normalViewPr>
  <p:slideViewPr>
    <p:cSldViewPr snapToGrid="0">
      <p:cViewPr varScale="1">
        <p:scale>
          <a:sx n="111" d="100"/>
          <a:sy n="111" d="100"/>
        </p:scale>
        <p:origin x="348" y="15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03/08/2020</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03/08/2020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03/08/2020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03/08/2020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03/08/2020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03/08/2020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Collaborators’ Meeting </a:t>
            </a:r>
          </a:p>
          <a:p>
            <a:r>
              <a:rPr lang="en-GB" b="1" dirty="0" smtClean="0"/>
              <a:t>3/4</a:t>
            </a:r>
            <a:r>
              <a:rPr lang="en-GB" b="1" baseline="30000" dirty="0" smtClean="0"/>
              <a:t>th</a:t>
            </a:r>
            <a:r>
              <a:rPr lang="en-GB" b="1" dirty="0" smtClean="0"/>
              <a:t> August </a:t>
            </a:r>
            <a:r>
              <a:rPr lang="en-GB" b="1" dirty="0"/>
              <a:t>2020</a:t>
            </a:r>
          </a:p>
          <a:p>
            <a:endParaRPr lang="en-GB"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6" name="Text Placeholder 5"/>
          <p:cNvSpPr>
            <a:spLocks noGrp="1"/>
          </p:cNvSpPr>
          <p:nvPr>
            <p:ph type="body" idx="1"/>
          </p:nvPr>
        </p:nvSpPr>
        <p:spPr/>
        <p:txBody>
          <a:bodyPr/>
          <a:lstStyle/>
          <a:p>
            <a:r>
              <a:rPr lang="en-GB" dirty="0" err="1"/>
              <a:t>Tocilizumab</a:t>
            </a:r>
            <a:endParaRPr lang="en-GB" dirty="0"/>
          </a:p>
        </p:txBody>
      </p:sp>
    </p:spTree>
    <p:extLst>
      <p:ext uri="{BB962C8B-B14F-4D97-AF65-F5344CB8AC3E}">
        <p14:creationId xmlns:p14="http://schemas.microsoft.com/office/powerpoint/2010/main" val="1286225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COVACTA trial</a:t>
            </a:r>
            <a:endParaRPr lang="en-GB" dirty="0"/>
          </a:p>
        </p:txBody>
      </p:sp>
      <p:sp>
        <p:nvSpPr>
          <p:cNvPr id="5" name="Content Placeholder 4"/>
          <p:cNvSpPr>
            <a:spLocks noGrp="1"/>
          </p:cNvSpPr>
          <p:nvPr>
            <p:ph idx="1"/>
          </p:nvPr>
        </p:nvSpPr>
        <p:spPr/>
        <p:txBody>
          <a:bodyPr>
            <a:normAutofit/>
          </a:bodyPr>
          <a:lstStyle/>
          <a:p>
            <a:r>
              <a:rPr lang="en-GB" dirty="0" smtClean="0"/>
              <a:t>Recruited approximately 450 patients with proven Covid-19 and hypoxia and compared </a:t>
            </a:r>
            <a:r>
              <a:rPr lang="en-GB" dirty="0" err="1" smtClean="0"/>
              <a:t>tocilizumab</a:t>
            </a:r>
            <a:r>
              <a:rPr lang="en-GB" dirty="0" smtClean="0"/>
              <a:t> (8 mg/kg) with placebo</a:t>
            </a:r>
          </a:p>
          <a:p>
            <a:endParaRPr lang="en-GB" dirty="0"/>
          </a:p>
          <a:p>
            <a:r>
              <a:rPr lang="en-GB" dirty="0" smtClean="0"/>
              <a:t>Primary outcome: clinical status (based on need for oxygen/ventilation) on 7-point scale</a:t>
            </a:r>
          </a:p>
          <a:p>
            <a:pPr lvl="1"/>
            <a:r>
              <a:rPr lang="en-GB" dirty="0" smtClean="0"/>
              <a:t>OR for improvement 1.19 (95% CI 0.81-1.76); p=0.36</a:t>
            </a:r>
          </a:p>
          <a:p>
            <a:pPr lvl="1"/>
            <a:r>
              <a:rPr lang="en-GB" dirty="0" smtClean="0"/>
              <a:t>OR &gt;1 would be in favour of </a:t>
            </a:r>
            <a:r>
              <a:rPr lang="en-GB" dirty="0" err="1" smtClean="0"/>
              <a:t>tocilizumab</a:t>
            </a:r>
            <a:endParaRPr lang="en-GB" dirty="0"/>
          </a:p>
          <a:p>
            <a:pPr lvl="1"/>
            <a:endParaRPr lang="en-GB" dirty="0"/>
          </a:p>
        </p:txBody>
      </p:sp>
    </p:spTree>
    <p:extLst>
      <p:ext uri="{BB962C8B-B14F-4D97-AF65-F5344CB8AC3E}">
        <p14:creationId xmlns:p14="http://schemas.microsoft.com/office/powerpoint/2010/main" val="1877966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COVACTA trial:</a:t>
            </a:r>
            <a:br>
              <a:rPr lang="en-GB" dirty="0" smtClean="0"/>
            </a:br>
            <a:r>
              <a:rPr lang="en-GB" dirty="0" smtClean="0"/>
              <a:t>secondary outcomes</a:t>
            </a:r>
            <a:endParaRPr lang="en-GB" dirty="0"/>
          </a:p>
        </p:txBody>
      </p:sp>
      <p:sp>
        <p:nvSpPr>
          <p:cNvPr id="3" name="Content Placeholder 2"/>
          <p:cNvSpPr>
            <a:spLocks noGrp="1"/>
          </p:cNvSpPr>
          <p:nvPr>
            <p:ph idx="1"/>
          </p:nvPr>
        </p:nvSpPr>
        <p:spPr/>
        <p:txBody>
          <a:bodyPr/>
          <a:lstStyle/>
          <a:p>
            <a:r>
              <a:rPr lang="en-GB" dirty="0" smtClean="0"/>
              <a:t>Death by 28 days (secondary outcome): 19.7% </a:t>
            </a:r>
            <a:r>
              <a:rPr lang="en-GB" dirty="0" err="1" smtClean="0"/>
              <a:t>tocilizumab</a:t>
            </a:r>
            <a:r>
              <a:rPr lang="en-GB" dirty="0" smtClean="0"/>
              <a:t> vs 19.4% placebo</a:t>
            </a:r>
          </a:p>
          <a:p>
            <a:endParaRPr lang="en-GB" dirty="0"/>
          </a:p>
          <a:p>
            <a:r>
              <a:rPr lang="en-GB" dirty="0" smtClean="0"/>
              <a:t>Time to discharge: 20 days </a:t>
            </a:r>
            <a:r>
              <a:rPr lang="en-GB" dirty="0" err="1" smtClean="0"/>
              <a:t>tocilizumab</a:t>
            </a:r>
            <a:r>
              <a:rPr lang="en-GB" dirty="0" smtClean="0"/>
              <a:t> vs 28 days placebo</a:t>
            </a:r>
          </a:p>
          <a:p>
            <a:endParaRPr lang="en-GB" dirty="0"/>
          </a:p>
          <a:p>
            <a:pPr marL="0" indent="0">
              <a:buNone/>
            </a:pPr>
            <a:r>
              <a:rPr lang="en-GB" dirty="0" smtClean="0"/>
              <a:t>Another trial (200 participants) due to report </a:t>
            </a:r>
            <a:r>
              <a:rPr lang="en-GB" dirty="0" smtClean="0"/>
              <a:t>soon, with </a:t>
            </a:r>
            <a:r>
              <a:rPr lang="en-GB" smtClean="0"/>
              <a:t>others ongoing.</a:t>
            </a:r>
            <a:endParaRPr lang="en-GB" dirty="0"/>
          </a:p>
        </p:txBody>
      </p:sp>
    </p:spTree>
    <p:extLst>
      <p:ext uri="{BB962C8B-B14F-4D97-AF65-F5344CB8AC3E}">
        <p14:creationId xmlns:p14="http://schemas.microsoft.com/office/powerpoint/2010/main" val="3791918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err="1"/>
              <a:t>Tocilizumab</a:t>
            </a:r>
            <a:endParaRPr lang="en-GB" dirty="0"/>
          </a:p>
        </p:txBody>
      </p:sp>
      <p:sp>
        <p:nvSpPr>
          <p:cNvPr id="5" name="Content Placeholder 4"/>
          <p:cNvSpPr>
            <a:spLocks noGrp="1"/>
          </p:cNvSpPr>
          <p:nvPr>
            <p:ph idx="1"/>
          </p:nvPr>
        </p:nvSpPr>
        <p:spPr/>
        <p:txBody>
          <a:bodyPr>
            <a:normAutofit/>
          </a:bodyPr>
          <a:lstStyle/>
          <a:p>
            <a:r>
              <a:rPr lang="en-GB" dirty="0" smtClean="0"/>
              <a:t>Results of COVACTA have been reviewed by our DMC who have not recommended any change to RECOVERY, so recruitment should continue</a:t>
            </a:r>
            <a:endParaRPr lang="en-GB" dirty="0"/>
          </a:p>
          <a:p>
            <a:endParaRPr lang="en-GB" dirty="0"/>
          </a:p>
          <a:p>
            <a:pPr lvl="1"/>
            <a:endParaRPr lang="en-GB" dirty="0"/>
          </a:p>
          <a:p>
            <a:r>
              <a:rPr lang="en-GB" dirty="0"/>
              <a:t>If your site is not included yet but would like to be, please e-mail </a:t>
            </a:r>
            <a:r>
              <a:rPr lang="en-GB" dirty="0">
                <a:hlinkClick r:id="rId2"/>
              </a:rPr>
              <a:t>recoverytrial@ndph.ox.ac.uk</a:t>
            </a:r>
            <a:endParaRPr lang="en-GB" dirty="0"/>
          </a:p>
          <a:p>
            <a:pPr lvl="1"/>
            <a:endParaRPr lang="en-GB" dirty="0"/>
          </a:p>
        </p:txBody>
      </p:sp>
    </p:spTree>
    <p:extLst>
      <p:ext uri="{BB962C8B-B14F-4D97-AF65-F5344CB8AC3E}">
        <p14:creationId xmlns:p14="http://schemas.microsoft.com/office/powerpoint/2010/main" val="629531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6" name="Text Placeholder 5"/>
          <p:cNvSpPr>
            <a:spLocks noGrp="1"/>
          </p:cNvSpPr>
          <p:nvPr>
            <p:ph type="body" idx="1"/>
          </p:nvPr>
        </p:nvSpPr>
        <p:spPr/>
        <p:txBody>
          <a:bodyPr/>
          <a:lstStyle/>
          <a:p>
            <a:r>
              <a:rPr lang="en-GB" dirty="0" smtClean="0"/>
              <a:t>Protocol V8.0</a:t>
            </a:r>
            <a:endParaRPr lang="en-GB" dirty="0"/>
          </a:p>
        </p:txBody>
      </p:sp>
    </p:spTree>
    <p:extLst>
      <p:ext uri="{BB962C8B-B14F-4D97-AF65-F5344CB8AC3E}">
        <p14:creationId xmlns:p14="http://schemas.microsoft.com/office/powerpoint/2010/main" val="1625518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Protocol V8.0</a:t>
            </a:r>
          </a:p>
        </p:txBody>
      </p:sp>
      <p:sp>
        <p:nvSpPr>
          <p:cNvPr id="3" name="Content Placeholder 2"/>
          <p:cNvSpPr>
            <a:spLocks noGrp="1"/>
          </p:cNvSpPr>
          <p:nvPr>
            <p:ph idx="1"/>
          </p:nvPr>
        </p:nvSpPr>
        <p:spPr/>
        <p:txBody>
          <a:bodyPr/>
          <a:lstStyle/>
          <a:p>
            <a:r>
              <a:rPr lang="en-GB" dirty="0" smtClean="0"/>
              <a:t>Two main changes:</a:t>
            </a:r>
          </a:p>
          <a:p>
            <a:endParaRPr lang="en-GB" dirty="0"/>
          </a:p>
          <a:p>
            <a:pPr marL="514350" indent="-514350">
              <a:buFont typeface="+mj-lt"/>
              <a:buAutoNum type="arabicPeriod"/>
            </a:pPr>
            <a:r>
              <a:rPr lang="en-GB" dirty="0" smtClean="0"/>
              <a:t>Collection of baseline serum sample from participants in convalescent plasma comparison</a:t>
            </a:r>
          </a:p>
          <a:p>
            <a:pPr marL="514350" indent="-514350">
              <a:buFont typeface="+mj-lt"/>
              <a:buAutoNum type="arabicPeriod"/>
            </a:pPr>
            <a:endParaRPr lang="en-GB" dirty="0" smtClean="0"/>
          </a:p>
          <a:p>
            <a:pPr marL="514350" indent="-514350">
              <a:buFont typeface="+mj-lt"/>
              <a:buAutoNum type="arabicPeriod"/>
            </a:pPr>
            <a:r>
              <a:rPr lang="en-GB" dirty="0" smtClean="0"/>
              <a:t>Modifications to main randomisation for children with PIMS-TS</a:t>
            </a:r>
            <a:endParaRPr lang="en-GB" dirty="0"/>
          </a:p>
        </p:txBody>
      </p:sp>
    </p:spTree>
    <p:extLst>
      <p:ext uri="{BB962C8B-B14F-4D97-AF65-F5344CB8AC3E}">
        <p14:creationId xmlns:p14="http://schemas.microsoft.com/office/powerpoint/2010/main" val="1259755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6555" y="2161728"/>
            <a:ext cx="2546576" cy="2546576"/>
          </a:xfrm>
          <a:prstGeom prst="rect">
            <a:avLst/>
          </a:prstGeom>
        </p:spPr>
      </p:pic>
      <p:sp>
        <p:nvSpPr>
          <p:cNvPr id="2" name="Title 1"/>
          <p:cNvSpPr>
            <a:spLocks noGrp="1"/>
          </p:cNvSpPr>
          <p:nvPr>
            <p:ph type="title"/>
          </p:nvPr>
        </p:nvSpPr>
        <p:spPr/>
        <p:txBody>
          <a:bodyPr/>
          <a:lstStyle/>
          <a:p>
            <a:r>
              <a:rPr lang="en-GB" dirty="0" smtClean="0"/>
              <a:t>Sample collection</a:t>
            </a:r>
            <a:endParaRPr lang="en-GB" dirty="0"/>
          </a:p>
        </p:txBody>
      </p:sp>
      <p:sp>
        <p:nvSpPr>
          <p:cNvPr id="3" name="Content Placeholder 2"/>
          <p:cNvSpPr>
            <a:spLocks noGrp="1"/>
          </p:cNvSpPr>
          <p:nvPr>
            <p:ph idx="1"/>
          </p:nvPr>
        </p:nvSpPr>
        <p:spPr/>
        <p:txBody>
          <a:bodyPr/>
          <a:lstStyle/>
          <a:p>
            <a:r>
              <a:rPr lang="en-GB" dirty="0"/>
              <a:t>Adds collection of serum sample at baseline for patients entering convalescent plasma comparison</a:t>
            </a:r>
          </a:p>
          <a:p>
            <a:endParaRPr lang="en-GB" dirty="0"/>
          </a:p>
          <a:p>
            <a:r>
              <a:rPr lang="en-GB" dirty="0"/>
              <a:t>Standard serum sample (often ‘red top’) to be sent to transfusion laboratory </a:t>
            </a:r>
            <a:r>
              <a:rPr lang="en-GB" b="1" dirty="0"/>
              <a:t>before</a:t>
            </a:r>
            <a:r>
              <a:rPr lang="en-GB" dirty="0"/>
              <a:t> patient is </a:t>
            </a:r>
            <a:r>
              <a:rPr lang="en-GB" dirty="0" smtClean="0"/>
              <a:t>randomised</a:t>
            </a:r>
          </a:p>
          <a:p>
            <a:pPr lvl="1"/>
            <a:r>
              <a:rPr lang="en-GB" dirty="0" smtClean="0"/>
              <a:t>NB it will </a:t>
            </a:r>
            <a:r>
              <a:rPr lang="en-GB" u="sng" dirty="0" smtClean="0"/>
              <a:t>not</a:t>
            </a:r>
            <a:r>
              <a:rPr lang="en-GB" dirty="0" smtClean="0"/>
              <a:t> be possible to randomise a patient without confirming that sample has been sent</a:t>
            </a:r>
            <a:endParaRPr lang="en-GB" dirty="0"/>
          </a:p>
          <a:p>
            <a:endParaRPr lang="en-GB" dirty="0"/>
          </a:p>
          <a:p>
            <a:r>
              <a:rPr lang="en-GB" dirty="0"/>
              <a:t>Will allow measurement of coronavirus and antibodies against it, to help assessment of effect of convalescent plasma</a:t>
            </a:r>
          </a:p>
        </p:txBody>
      </p:sp>
    </p:spTree>
    <p:extLst>
      <p:ext uri="{BB962C8B-B14F-4D97-AF65-F5344CB8AC3E}">
        <p14:creationId xmlns:p14="http://schemas.microsoft.com/office/powerpoint/2010/main" val="385599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Sample collection</a:t>
            </a:r>
            <a:endParaRPr lang="en-GB" dirty="0"/>
          </a:p>
        </p:txBody>
      </p:sp>
      <p:sp>
        <p:nvSpPr>
          <p:cNvPr id="5" name="Content Placeholder 4"/>
          <p:cNvSpPr>
            <a:spLocks noGrp="1"/>
          </p:cNvSpPr>
          <p:nvPr>
            <p:ph idx="1"/>
          </p:nvPr>
        </p:nvSpPr>
        <p:spPr>
          <a:xfrm>
            <a:off x="504202" y="1596885"/>
            <a:ext cx="6672976" cy="4580078"/>
          </a:xfrm>
        </p:spPr>
        <p:txBody>
          <a:bodyPr>
            <a:normAutofit lnSpcReduction="10000"/>
          </a:bodyPr>
          <a:lstStyle/>
          <a:p>
            <a:r>
              <a:rPr lang="en-GB" dirty="0" smtClean="0"/>
              <a:t>SOP for sample collection available on website: describes </a:t>
            </a:r>
            <a:r>
              <a:rPr lang="en-GB" u="sng" dirty="0" smtClean="0"/>
              <a:t>what</a:t>
            </a:r>
            <a:r>
              <a:rPr lang="en-GB" dirty="0" smtClean="0"/>
              <a:t> should happen to samples</a:t>
            </a:r>
          </a:p>
          <a:p>
            <a:endParaRPr lang="en-GB" dirty="0"/>
          </a:p>
          <a:p>
            <a:r>
              <a:rPr lang="en-GB" dirty="0" smtClean="0"/>
              <a:t>Local teams can decide </a:t>
            </a:r>
            <a:r>
              <a:rPr lang="en-GB" u="sng" dirty="0" smtClean="0"/>
              <a:t>who</a:t>
            </a:r>
            <a:r>
              <a:rPr lang="en-GB" dirty="0"/>
              <a:t> </a:t>
            </a:r>
            <a:r>
              <a:rPr lang="en-GB" dirty="0" smtClean="0"/>
              <a:t>is responsible for actions</a:t>
            </a:r>
          </a:p>
          <a:p>
            <a:endParaRPr lang="en-GB" dirty="0"/>
          </a:p>
          <a:p>
            <a:r>
              <a:rPr lang="en-GB" dirty="0" smtClean="0"/>
              <a:t>Ideally samples will be sent to local transfusion lab (so can be collected from anywhere in hospital at any time of day) and will be posted to central lab from there</a:t>
            </a:r>
            <a:endParaRPr lang="en-GB" dirty="0"/>
          </a:p>
        </p:txBody>
      </p:sp>
      <p:pic>
        <p:nvPicPr>
          <p:cNvPr id="6" name="Content Placeholder 3" descr="RECOVERY Laboratory SOP V1.0_2020-07-24.pdf - Adobe Acrobat Reader DC"/>
          <p:cNvPicPr>
            <a:picLocks noChangeAspect="1"/>
          </p:cNvPicPr>
          <p:nvPr/>
        </p:nvPicPr>
        <p:blipFill rotWithShape="1">
          <a:blip r:embed="rId2">
            <a:extLst>
              <a:ext uri="{28A0092B-C50C-407E-A947-70E740481C1C}">
                <a14:useLocalDpi xmlns:a14="http://schemas.microsoft.com/office/drawing/2010/main" val="0"/>
              </a:ext>
            </a:extLst>
          </a:blip>
          <a:srcRect l="16673" t="17303" r="26616" b="14702"/>
          <a:stretch/>
        </p:blipFill>
        <p:spPr>
          <a:xfrm>
            <a:off x="7254815" y="2484408"/>
            <a:ext cx="4761782" cy="31141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888582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PIMS-TS</a:t>
            </a:r>
            <a:endParaRPr lang="en-GB" dirty="0"/>
          </a:p>
        </p:txBody>
      </p:sp>
      <p:sp>
        <p:nvSpPr>
          <p:cNvPr id="3" name="Content Placeholder 2"/>
          <p:cNvSpPr>
            <a:spLocks noGrp="1"/>
          </p:cNvSpPr>
          <p:nvPr>
            <p:ph idx="1"/>
          </p:nvPr>
        </p:nvSpPr>
        <p:spPr/>
        <p:txBody>
          <a:bodyPr/>
          <a:lstStyle/>
          <a:p>
            <a:r>
              <a:rPr lang="en-GB" dirty="0"/>
              <a:t>Introduces treatments for PIMS-TS (Paediatric Multisystem Inflammatory Syndrome temporally associated with COVID-19</a:t>
            </a:r>
            <a:r>
              <a:rPr lang="en-GB" dirty="0" smtClean="0"/>
              <a:t>)</a:t>
            </a:r>
          </a:p>
          <a:p>
            <a:endParaRPr lang="en-GB" dirty="0" smtClean="0"/>
          </a:p>
          <a:p>
            <a:r>
              <a:rPr lang="en-GB" dirty="0" smtClean="0"/>
              <a:t>Children aged &gt;44 weeks gestational age with suspected PIMS-TS can be randomised between:</a:t>
            </a:r>
          </a:p>
          <a:p>
            <a:pPr lvl="1"/>
            <a:r>
              <a:rPr lang="en-GB" dirty="0" smtClean="0"/>
              <a:t>High-dose </a:t>
            </a:r>
            <a:r>
              <a:rPr lang="en-GB" dirty="0"/>
              <a:t>methylprednisolone </a:t>
            </a:r>
            <a:r>
              <a:rPr lang="en-GB" i="1" dirty="0"/>
              <a:t>vs</a:t>
            </a:r>
            <a:r>
              <a:rPr lang="en-GB" dirty="0"/>
              <a:t> </a:t>
            </a:r>
          </a:p>
          <a:p>
            <a:pPr lvl="1"/>
            <a:r>
              <a:rPr lang="en-GB" dirty="0"/>
              <a:t>intravenous immunoglobulin </a:t>
            </a:r>
            <a:r>
              <a:rPr lang="en-GB" i="1" dirty="0"/>
              <a:t>vs</a:t>
            </a:r>
            <a:r>
              <a:rPr lang="en-GB" dirty="0"/>
              <a:t> </a:t>
            </a:r>
          </a:p>
          <a:p>
            <a:pPr lvl="1"/>
            <a:r>
              <a:rPr lang="en-GB" dirty="0"/>
              <a:t>usual care</a:t>
            </a:r>
          </a:p>
          <a:p>
            <a:pPr lvl="1"/>
            <a:endParaRPr lang="en-GB" dirty="0"/>
          </a:p>
        </p:txBody>
      </p:sp>
    </p:spTree>
    <p:extLst>
      <p:ext uri="{BB962C8B-B14F-4D97-AF65-F5344CB8AC3E}">
        <p14:creationId xmlns:p14="http://schemas.microsoft.com/office/powerpoint/2010/main" val="1621315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6" name="Text Placeholder 5"/>
          <p:cNvSpPr>
            <a:spLocks noGrp="1"/>
          </p:cNvSpPr>
          <p:nvPr>
            <p:ph type="body" idx="1"/>
          </p:nvPr>
        </p:nvSpPr>
        <p:spPr/>
        <p:txBody>
          <a:bodyPr/>
          <a:lstStyle/>
          <a:p>
            <a:r>
              <a:rPr lang="en-GB" dirty="0"/>
              <a:t>Follow-up</a:t>
            </a:r>
          </a:p>
        </p:txBody>
      </p:sp>
    </p:spTree>
    <p:extLst>
      <p:ext uri="{BB962C8B-B14F-4D97-AF65-F5344CB8AC3E}">
        <p14:creationId xmlns:p14="http://schemas.microsoft.com/office/powerpoint/2010/main" val="3816117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Agenda</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a:t>Introductions</a:t>
            </a:r>
          </a:p>
          <a:p>
            <a:pPr marL="514350" indent="-514350">
              <a:buFont typeface="+mj-lt"/>
              <a:buAutoNum type="arabicPeriod"/>
            </a:pPr>
            <a:r>
              <a:rPr lang="en-GB" dirty="0"/>
              <a:t>Update on </a:t>
            </a:r>
            <a:r>
              <a:rPr lang="en-GB" dirty="0" smtClean="0"/>
              <a:t>progress</a:t>
            </a:r>
          </a:p>
          <a:p>
            <a:pPr marL="514350" indent="-514350">
              <a:buFont typeface="+mj-lt"/>
              <a:buAutoNum type="arabicPeriod"/>
            </a:pPr>
            <a:r>
              <a:rPr lang="en-GB" dirty="0" smtClean="0"/>
              <a:t>Recruitment</a:t>
            </a:r>
          </a:p>
          <a:p>
            <a:pPr marL="514350" indent="-514350">
              <a:buFont typeface="+mj-lt"/>
              <a:buAutoNum type="arabicPeriod"/>
            </a:pPr>
            <a:r>
              <a:rPr lang="en-GB" dirty="0" err="1" smtClean="0"/>
              <a:t>Tocilizumab</a:t>
            </a:r>
            <a:endParaRPr lang="en-GB" dirty="0" smtClean="0"/>
          </a:p>
          <a:p>
            <a:pPr marL="514350" indent="-514350">
              <a:buFont typeface="+mj-lt"/>
              <a:buAutoNum type="arabicPeriod"/>
            </a:pPr>
            <a:r>
              <a:rPr lang="en-GB" dirty="0"/>
              <a:t>Protocol </a:t>
            </a:r>
            <a:r>
              <a:rPr lang="en-GB" dirty="0" smtClean="0"/>
              <a:t>V8.0</a:t>
            </a:r>
            <a:endParaRPr lang="en-GB" dirty="0"/>
          </a:p>
          <a:p>
            <a:pPr marL="514350" indent="-514350">
              <a:buFont typeface="+mj-lt"/>
              <a:buAutoNum type="arabicPeriod"/>
            </a:pPr>
            <a:r>
              <a:rPr lang="en-GB" dirty="0" smtClean="0"/>
              <a:t>Future </a:t>
            </a:r>
            <a:r>
              <a:rPr lang="en-GB" dirty="0"/>
              <a:t>plans</a:t>
            </a:r>
          </a:p>
          <a:p>
            <a:pPr marL="514350" indent="-514350">
              <a:buFont typeface="+mj-lt"/>
              <a:buAutoNum type="arabicPeriod"/>
            </a:pPr>
            <a:r>
              <a:rPr lang="en-GB" dirty="0"/>
              <a:t>Q&amp;A</a:t>
            </a:r>
          </a:p>
        </p:txBody>
      </p:sp>
    </p:spTree>
    <p:extLst>
      <p:ext uri="{BB962C8B-B14F-4D97-AF65-F5344CB8AC3E}">
        <p14:creationId xmlns:p14="http://schemas.microsoft.com/office/powerpoint/2010/main" val="1063094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Completeness is key</a:t>
            </a:r>
          </a:p>
        </p:txBody>
      </p:sp>
      <p:sp>
        <p:nvSpPr>
          <p:cNvPr id="5" name="Content Placeholder 4"/>
          <p:cNvSpPr>
            <a:spLocks noGrp="1"/>
          </p:cNvSpPr>
          <p:nvPr>
            <p:ph idx="1"/>
          </p:nvPr>
        </p:nvSpPr>
        <p:spPr/>
        <p:txBody>
          <a:bodyPr/>
          <a:lstStyle/>
          <a:p>
            <a:r>
              <a:rPr lang="en-GB" dirty="0"/>
              <a:t>Weekly reminders highlighting participants randomised &gt;28 days ago without complete form </a:t>
            </a:r>
            <a:r>
              <a:rPr lang="en-GB" b="1" dirty="0"/>
              <a:t>and also</a:t>
            </a:r>
            <a:r>
              <a:rPr lang="en-GB" dirty="0"/>
              <a:t> those needing a Convalescent Plasma 72h safety form</a:t>
            </a:r>
          </a:p>
          <a:p>
            <a:endParaRPr lang="en-GB" dirty="0"/>
          </a:p>
          <a:p>
            <a:r>
              <a:rPr lang="en-GB" dirty="0"/>
              <a:t>Please do complete these as soon as possible</a:t>
            </a:r>
          </a:p>
        </p:txBody>
      </p:sp>
      <p:pic>
        <p:nvPicPr>
          <p:cNvPr id="6" name="Picture 5"/>
          <p:cNvPicPr>
            <a:picLocks noChangeAspect="1"/>
          </p:cNvPicPr>
          <p:nvPr/>
        </p:nvPicPr>
        <p:blipFill>
          <a:blip r:embed="rId2"/>
          <a:stretch>
            <a:fillRect/>
          </a:stretch>
        </p:blipFill>
        <p:spPr>
          <a:xfrm>
            <a:off x="2800349" y="3899718"/>
            <a:ext cx="6591113" cy="2958282"/>
          </a:xfrm>
          <a:prstGeom prst="rect">
            <a:avLst/>
          </a:prstGeom>
        </p:spPr>
      </p:pic>
    </p:spTree>
    <p:extLst>
      <p:ext uri="{BB962C8B-B14F-4D97-AF65-F5344CB8AC3E}">
        <p14:creationId xmlns:p14="http://schemas.microsoft.com/office/powerpoint/2010/main" val="2307729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r>
              <a:rPr lang="en-GB" dirty="0"/>
              <a:t>FUTURE PLANS</a:t>
            </a:r>
          </a:p>
        </p:txBody>
      </p:sp>
    </p:spTree>
    <p:extLst>
      <p:ext uri="{BB962C8B-B14F-4D97-AF65-F5344CB8AC3E}">
        <p14:creationId xmlns:p14="http://schemas.microsoft.com/office/powerpoint/2010/main" val="955120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lstStyle/>
          <a:p>
            <a:r>
              <a:rPr lang="en-GB" dirty="0"/>
              <a:t>Current trial design</a:t>
            </a:r>
          </a:p>
        </p:txBody>
      </p:sp>
      <p:sp>
        <p:nvSpPr>
          <p:cNvPr id="4" name="Rounded Rectangle 3"/>
          <p:cNvSpPr/>
          <p:nvPr/>
        </p:nvSpPr>
        <p:spPr>
          <a:xfrm>
            <a:off x="222135" y="1837425"/>
            <a:ext cx="616065" cy="4514489"/>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n-GB" sz="2000" b="1" dirty="0"/>
              <a:t>ELIGIBLE PATIENTS</a:t>
            </a:r>
          </a:p>
        </p:txBody>
      </p:sp>
      <p:sp>
        <p:nvSpPr>
          <p:cNvPr id="5" name="Right Arrow 4"/>
          <p:cNvSpPr/>
          <p:nvPr/>
        </p:nvSpPr>
        <p:spPr>
          <a:xfrm>
            <a:off x="994136" y="3735238"/>
            <a:ext cx="586597" cy="612475"/>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1629974" y="3472130"/>
            <a:ext cx="1138687" cy="1138687"/>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b="1" dirty="0"/>
              <a:t>R</a:t>
            </a:r>
            <a:endParaRPr lang="en-GB" b="1" dirty="0"/>
          </a:p>
        </p:txBody>
      </p:sp>
      <p:sp>
        <p:nvSpPr>
          <p:cNvPr id="7" name="Rounded Rectangle 6"/>
          <p:cNvSpPr/>
          <p:nvPr/>
        </p:nvSpPr>
        <p:spPr>
          <a:xfrm>
            <a:off x="3355260" y="2846776"/>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SOC + CP</a:t>
            </a:r>
          </a:p>
        </p:txBody>
      </p:sp>
      <p:sp>
        <p:nvSpPr>
          <p:cNvPr id="11" name="Rounded Rectangle 10"/>
          <p:cNvSpPr/>
          <p:nvPr/>
        </p:nvSpPr>
        <p:spPr>
          <a:xfrm>
            <a:off x="11353799" y="1837425"/>
            <a:ext cx="575093" cy="4514489"/>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a:t>OUTCOMES</a:t>
            </a:r>
            <a:endParaRPr lang="en-GB" sz="2400" b="1" dirty="0"/>
          </a:p>
        </p:txBody>
      </p:sp>
      <p:sp>
        <p:nvSpPr>
          <p:cNvPr id="12" name="Right Arrow 11"/>
          <p:cNvSpPr/>
          <p:nvPr/>
        </p:nvSpPr>
        <p:spPr>
          <a:xfrm>
            <a:off x="10707632" y="3692006"/>
            <a:ext cx="586597" cy="612475"/>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p:nvPr/>
        </p:nvCxnSpPr>
        <p:spPr>
          <a:xfrm>
            <a:off x="3015933" y="3090103"/>
            <a:ext cx="20735" cy="179885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032640" y="4888958"/>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989788" y="3090103"/>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834793" y="4027170"/>
            <a:ext cx="184031"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359307" y="2264433"/>
            <a:ext cx="0" cy="3429161"/>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7359307" y="4056437"/>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7730839" y="3533539"/>
            <a:ext cx="1038457" cy="987143"/>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t>R2</a:t>
            </a:r>
            <a:endParaRPr lang="en-GB" sz="1050" b="1" dirty="0"/>
          </a:p>
        </p:txBody>
      </p:sp>
      <p:cxnSp>
        <p:nvCxnSpPr>
          <p:cNvPr id="24" name="Straight Connector 23"/>
          <p:cNvCxnSpPr/>
          <p:nvPr/>
        </p:nvCxnSpPr>
        <p:spPr>
          <a:xfrm flipH="1">
            <a:off x="7114893" y="2266415"/>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131684" y="5693594"/>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9465444" y="3226889"/>
            <a:ext cx="1384580" cy="55085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bg1"/>
                </a:solidFill>
              </a:rPr>
              <a:t>Tocilizumab</a:t>
            </a:r>
            <a:endParaRPr lang="en-GB" b="1" dirty="0">
              <a:solidFill>
                <a:schemeClr val="bg1"/>
              </a:solidFill>
            </a:endParaRPr>
          </a:p>
        </p:txBody>
      </p:sp>
      <p:sp>
        <p:nvSpPr>
          <p:cNvPr id="27" name="Rounded Rectangle 26"/>
          <p:cNvSpPr/>
          <p:nvPr/>
        </p:nvSpPr>
        <p:spPr>
          <a:xfrm>
            <a:off x="9465444" y="4204357"/>
            <a:ext cx="1384580" cy="850527"/>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No additional treatment</a:t>
            </a:r>
          </a:p>
        </p:txBody>
      </p:sp>
      <p:cxnSp>
        <p:nvCxnSpPr>
          <p:cNvPr id="30" name="Straight Connector 29"/>
          <p:cNvCxnSpPr/>
          <p:nvPr/>
        </p:nvCxnSpPr>
        <p:spPr>
          <a:xfrm flipH="1">
            <a:off x="7092043" y="4059450"/>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9071061" y="3528834"/>
            <a:ext cx="0" cy="983252"/>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9062437" y="4484496"/>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9044283" y="3528834"/>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8826647" y="4027111"/>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733774F-944F-FE4F-83E7-D052ECD64C18}"/>
              </a:ext>
            </a:extLst>
          </p:cNvPr>
          <p:cNvCxnSpPr>
            <a:cxnSpLocks/>
          </p:cNvCxnSpPr>
          <p:nvPr/>
        </p:nvCxnSpPr>
        <p:spPr>
          <a:xfrm flipH="1">
            <a:off x="7377152" y="5536162"/>
            <a:ext cx="3786717"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733774F-944F-FE4F-83E7-D052ECD64C18}"/>
              </a:ext>
            </a:extLst>
          </p:cNvPr>
          <p:cNvCxnSpPr>
            <a:cxnSpLocks/>
          </p:cNvCxnSpPr>
          <p:nvPr/>
        </p:nvCxnSpPr>
        <p:spPr>
          <a:xfrm flipH="1">
            <a:off x="7359307" y="2436961"/>
            <a:ext cx="3786717"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3409178" y="4619594"/>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AZM + CP</a:t>
            </a:r>
          </a:p>
        </p:txBody>
      </p:sp>
      <p:sp>
        <p:nvSpPr>
          <p:cNvPr id="47" name="Rounded Rectangle 46"/>
          <p:cNvSpPr/>
          <p:nvPr/>
        </p:nvSpPr>
        <p:spPr>
          <a:xfrm>
            <a:off x="5096630" y="2847406"/>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SOC - CP</a:t>
            </a:r>
          </a:p>
        </p:txBody>
      </p:sp>
      <p:sp>
        <p:nvSpPr>
          <p:cNvPr id="51" name="Rounded Rectangle 50"/>
          <p:cNvSpPr/>
          <p:nvPr/>
        </p:nvSpPr>
        <p:spPr>
          <a:xfrm>
            <a:off x="5150548" y="4620224"/>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AZM - CP</a:t>
            </a:r>
          </a:p>
        </p:txBody>
      </p:sp>
      <p:cxnSp>
        <p:nvCxnSpPr>
          <p:cNvPr id="52" name="Straight Connector 51"/>
          <p:cNvCxnSpPr/>
          <p:nvPr/>
        </p:nvCxnSpPr>
        <p:spPr>
          <a:xfrm flipH="1" flipV="1">
            <a:off x="5875279" y="1985193"/>
            <a:ext cx="17282" cy="658768"/>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4168067" y="1973146"/>
            <a:ext cx="0" cy="643956"/>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140959" y="1984563"/>
            <a:ext cx="1764367" cy="63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201806" y="1949247"/>
            <a:ext cx="4194" cy="1474109"/>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7" idx="2"/>
            <a:endCxn id="65" idx="2"/>
          </p:cNvCxnSpPr>
          <p:nvPr/>
        </p:nvCxnSpPr>
        <p:spPr>
          <a:xfrm flipH="1">
            <a:off x="2609804" y="1533782"/>
            <a:ext cx="2230004" cy="9337"/>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5" name="Arc 64"/>
          <p:cNvSpPr/>
          <p:nvPr/>
        </p:nvSpPr>
        <p:spPr>
          <a:xfrm rot="16200000">
            <a:off x="2203675" y="1543119"/>
            <a:ext cx="812258" cy="812258"/>
          </a:xfrm>
          <a:prstGeom prst="arc">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3" name="Rounded Rectangle 72"/>
          <p:cNvSpPr/>
          <p:nvPr/>
        </p:nvSpPr>
        <p:spPr>
          <a:xfrm>
            <a:off x="3386328" y="5938471"/>
            <a:ext cx="1424749" cy="49602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CP</a:t>
            </a:r>
          </a:p>
        </p:txBody>
      </p:sp>
      <p:sp>
        <p:nvSpPr>
          <p:cNvPr id="74" name="Rounded Rectangle 73"/>
          <p:cNvSpPr/>
          <p:nvPr/>
        </p:nvSpPr>
        <p:spPr>
          <a:xfrm>
            <a:off x="5314852" y="5939101"/>
            <a:ext cx="1358455" cy="49602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 CP</a:t>
            </a:r>
          </a:p>
        </p:txBody>
      </p:sp>
      <p:sp>
        <p:nvSpPr>
          <p:cNvPr id="75" name="TextBox 74"/>
          <p:cNvSpPr txBox="1"/>
          <p:nvPr/>
        </p:nvSpPr>
        <p:spPr>
          <a:xfrm>
            <a:off x="4870647" y="5982600"/>
            <a:ext cx="476956" cy="369332"/>
          </a:xfrm>
          <a:prstGeom prst="rect">
            <a:avLst/>
          </a:prstGeom>
          <a:noFill/>
        </p:spPr>
        <p:txBody>
          <a:bodyPr wrap="square" rtlCol="0">
            <a:spAutoFit/>
          </a:bodyPr>
          <a:lstStyle/>
          <a:p>
            <a:r>
              <a:rPr lang="en-GB" b="1" i="1" dirty="0"/>
              <a:t>vs</a:t>
            </a:r>
          </a:p>
        </p:txBody>
      </p:sp>
      <p:cxnSp>
        <p:nvCxnSpPr>
          <p:cNvPr id="76" name="Straight Connector 75"/>
          <p:cNvCxnSpPr/>
          <p:nvPr/>
        </p:nvCxnSpPr>
        <p:spPr>
          <a:xfrm flipV="1">
            <a:off x="5896811" y="5526704"/>
            <a:ext cx="0" cy="281511"/>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4164889" y="5507656"/>
            <a:ext cx="0" cy="282214"/>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4154162" y="5526127"/>
            <a:ext cx="1764367" cy="63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018319" y="5270740"/>
            <a:ext cx="0" cy="236916"/>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7" name="Arc 56"/>
          <p:cNvSpPr/>
          <p:nvPr/>
        </p:nvSpPr>
        <p:spPr>
          <a:xfrm rot="5400000" flipH="1">
            <a:off x="4662958" y="1533782"/>
            <a:ext cx="353700" cy="353700"/>
          </a:xfrm>
          <a:prstGeom prst="arc">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9" name="Straight Connector 58"/>
          <p:cNvCxnSpPr/>
          <p:nvPr/>
        </p:nvCxnSpPr>
        <p:spPr>
          <a:xfrm flipV="1">
            <a:off x="5018290" y="1710632"/>
            <a:ext cx="0" cy="273931"/>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2503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Monitoring</a:t>
            </a:r>
            <a:endParaRPr lang="en-GB" dirty="0"/>
          </a:p>
        </p:txBody>
      </p:sp>
      <p:sp>
        <p:nvSpPr>
          <p:cNvPr id="3" name="Content Placeholder 2"/>
          <p:cNvSpPr>
            <a:spLocks noGrp="1"/>
          </p:cNvSpPr>
          <p:nvPr>
            <p:ph idx="1"/>
          </p:nvPr>
        </p:nvSpPr>
        <p:spPr/>
        <p:txBody>
          <a:bodyPr/>
          <a:lstStyle/>
          <a:p>
            <a:r>
              <a:rPr lang="en-GB" dirty="0" smtClean="0"/>
              <a:t>On-site monitoring not possible</a:t>
            </a:r>
          </a:p>
          <a:p>
            <a:endParaRPr lang="en-GB" dirty="0"/>
          </a:p>
          <a:p>
            <a:r>
              <a:rPr lang="en-GB" dirty="0" smtClean="0"/>
              <a:t>We would like to check consent process so will be in touch with PIs in near future about this. We hope your R&amp;D departments may be able to assist with this.</a:t>
            </a:r>
            <a:endParaRPr lang="en-GB" dirty="0"/>
          </a:p>
        </p:txBody>
      </p:sp>
    </p:spTree>
    <p:extLst>
      <p:ext uri="{BB962C8B-B14F-4D97-AF65-F5344CB8AC3E}">
        <p14:creationId xmlns:p14="http://schemas.microsoft.com/office/powerpoint/2010/main" val="632477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Carry on recruiting!</a:t>
            </a:r>
          </a:p>
        </p:txBody>
      </p:sp>
      <p:sp>
        <p:nvSpPr>
          <p:cNvPr id="5" name="Content Placeholder 4"/>
          <p:cNvSpPr>
            <a:spLocks noGrp="1"/>
          </p:cNvSpPr>
          <p:nvPr>
            <p:ph idx="1"/>
          </p:nvPr>
        </p:nvSpPr>
        <p:spPr/>
        <p:txBody>
          <a:bodyPr>
            <a:normAutofit/>
          </a:bodyPr>
          <a:lstStyle/>
          <a:p>
            <a:r>
              <a:rPr lang="en-GB" dirty="0"/>
              <a:t>Need to continue recruitment and collection of follow-up information to provide DMC with information about efficacy and safety of study treatments</a:t>
            </a:r>
          </a:p>
          <a:p>
            <a:endParaRPr lang="en-GB" dirty="0"/>
          </a:p>
          <a:p>
            <a:r>
              <a:rPr lang="en-GB" dirty="0"/>
              <a:t>As admission rates fall, please focus efforts on recruiting as many admitted patients as possible</a:t>
            </a:r>
          </a:p>
          <a:p>
            <a:endParaRPr lang="en-GB" dirty="0"/>
          </a:p>
          <a:p>
            <a:r>
              <a:rPr lang="en-GB" dirty="0"/>
              <a:t>Thank you!</a:t>
            </a:r>
          </a:p>
          <a:p>
            <a:endParaRPr lang="en-GB" dirty="0"/>
          </a:p>
          <a:p>
            <a:endParaRPr lang="en-GB" dirty="0"/>
          </a:p>
        </p:txBody>
      </p:sp>
    </p:spTree>
    <p:extLst>
      <p:ext uri="{BB962C8B-B14F-4D97-AF65-F5344CB8AC3E}">
        <p14:creationId xmlns:p14="http://schemas.microsoft.com/office/powerpoint/2010/main" val="3470131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Introductions</a:t>
            </a:r>
          </a:p>
        </p:txBody>
      </p:sp>
      <p:sp>
        <p:nvSpPr>
          <p:cNvPr id="3" name="Content Placeholder 2"/>
          <p:cNvSpPr>
            <a:spLocks noGrp="1"/>
          </p:cNvSpPr>
          <p:nvPr>
            <p:ph idx="1"/>
          </p:nvPr>
        </p:nvSpPr>
        <p:spPr/>
        <p:txBody>
          <a:bodyPr/>
          <a:lstStyle/>
          <a:p>
            <a:r>
              <a:rPr lang="en-GB" dirty="0"/>
              <a:t>One of the central study team will talk to the agenda</a:t>
            </a:r>
          </a:p>
          <a:p>
            <a:endParaRPr lang="en-GB" dirty="0"/>
          </a:p>
          <a:p>
            <a:r>
              <a:rPr lang="en-GB" dirty="0"/>
              <a:t>If you have questions please enter them into the “Q&amp;A” on the right side of your screen.</a:t>
            </a:r>
          </a:p>
          <a:p>
            <a:endParaRPr lang="en-GB" dirty="0"/>
          </a:p>
          <a:p>
            <a:r>
              <a:rPr lang="en-GB" dirty="0"/>
              <a:t>Questions may be </a:t>
            </a:r>
            <a:r>
              <a:rPr lang="en-GB"/>
              <a:t>answered directly or to the whole group</a:t>
            </a:r>
            <a:endParaRPr lang="en-GB" dirty="0"/>
          </a:p>
        </p:txBody>
      </p:sp>
    </p:spTree>
    <p:extLst>
      <p:ext uri="{BB962C8B-B14F-4D97-AF65-F5344CB8AC3E}">
        <p14:creationId xmlns:p14="http://schemas.microsoft.com/office/powerpoint/2010/main" val="673660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r>
              <a:rPr lang="en-GB" dirty="0"/>
              <a:t>PROGRESS update</a:t>
            </a:r>
          </a:p>
        </p:txBody>
      </p:sp>
    </p:spTree>
    <p:extLst>
      <p:ext uri="{BB962C8B-B14F-4D97-AF65-F5344CB8AC3E}">
        <p14:creationId xmlns:p14="http://schemas.microsoft.com/office/powerpoint/2010/main" val="2247705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lstStyle/>
          <a:p>
            <a:r>
              <a:rPr lang="en-GB" dirty="0"/>
              <a:t>Current trial design</a:t>
            </a:r>
          </a:p>
        </p:txBody>
      </p:sp>
      <p:sp>
        <p:nvSpPr>
          <p:cNvPr id="4" name="Rounded Rectangle 3"/>
          <p:cNvSpPr/>
          <p:nvPr/>
        </p:nvSpPr>
        <p:spPr>
          <a:xfrm>
            <a:off x="222135" y="1837425"/>
            <a:ext cx="616065" cy="4514489"/>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n-GB" sz="2000" b="1" dirty="0"/>
              <a:t>ELIGIBLE PATIENTS</a:t>
            </a:r>
          </a:p>
        </p:txBody>
      </p:sp>
      <p:sp>
        <p:nvSpPr>
          <p:cNvPr id="5" name="Right Arrow 4"/>
          <p:cNvSpPr/>
          <p:nvPr/>
        </p:nvSpPr>
        <p:spPr>
          <a:xfrm>
            <a:off x="994136" y="3735238"/>
            <a:ext cx="586597" cy="612475"/>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1629974" y="3472130"/>
            <a:ext cx="1138687" cy="1138687"/>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b="1" dirty="0"/>
              <a:t>R</a:t>
            </a:r>
            <a:endParaRPr lang="en-GB" b="1" dirty="0"/>
          </a:p>
        </p:txBody>
      </p:sp>
      <p:sp>
        <p:nvSpPr>
          <p:cNvPr id="7" name="Rounded Rectangle 6"/>
          <p:cNvSpPr/>
          <p:nvPr/>
        </p:nvSpPr>
        <p:spPr>
          <a:xfrm>
            <a:off x="3355260" y="2846776"/>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SOC + CP</a:t>
            </a:r>
          </a:p>
        </p:txBody>
      </p:sp>
      <p:sp>
        <p:nvSpPr>
          <p:cNvPr id="11" name="Rounded Rectangle 10"/>
          <p:cNvSpPr/>
          <p:nvPr/>
        </p:nvSpPr>
        <p:spPr>
          <a:xfrm>
            <a:off x="11353799" y="1837425"/>
            <a:ext cx="575093" cy="4514489"/>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a:t>OUTCOMES</a:t>
            </a:r>
            <a:endParaRPr lang="en-GB" sz="2400" b="1" dirty="0"/>
          </a:p>
        </p:txBody>
      </p:sp>
      <p:sp>
        <p:nvSpPr>
          <p:cNvPr id="12" name="Right Arrow 11"/>
          <p:cNvSpPr/>
          <p:nvPr/>
        </p:nvSpPr>
        <p:spPr>
          <a:xfrm>
            <a:off x="10707632" y="3692006"/>
            <a:ext cx="586597" cy="612475"/>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p:nvPr/>
        </p:nvCxnSpPr>
        <p:spPr>
          <a:xfrm>
            <a:off x="3015933" y="3090103"/>
            <a:ext cx="20735" cy="179885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032640" y="4888958"/>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989788" y="3090103"/>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834793" y="4027170"/>
            <a:ext cx="184031"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359307" y="2264433"/>
            <a:ext cx="0" cy="3429161"/>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7359307" y="4056437"/>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7730839" y="3533539"/>
            <a:ext cx="1038457" cy="987143"/>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t>R2</a:t>
            </a:r>
            <a:endParaRPr lang="en-GB" sz="1050" b="1" dirty="0"/>
          </a:p>
        </p:txBody>
      </p:sp>
      <p:cxnSp>
        <p:nvCxnSpPr>
          <p:cNvPr id="24" name="Straight Connector 23"/>
          <p:cNvCxnSpPr/>
          <p:nvPr/>
        </p:nvCxnSpPr>
        <p:spPr>
          <a:xfrm flipH="1">
            <a:off x="7114893" y="2266415"/>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131684" y="5693594"/>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9465444" y="3226889"/>
            <a:ext cx="1384580" cy="55085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bg1"/>
                </a:solidFill>
              </a:rPr>
              <a:t>Tocilizumab</a:t>
            </a:r>
            <a:endParaRPr lang="en-GB" b="1" dirty="0">
              <a:solidFill>
                <a:schemeClr val="bg1"/>
              </a:solidFill>
            </a:endParaRPr>
          </a:p>
        </p:txBody>
      </p:sp>
      <p:sp>
        <p:nvSpPr>
          <p:cNvPr id="27" name="Rounded Rectangle 26"/>
          <p:cNvSpPr/>
          <p:nvPr/>
        </p:nvSpPr>
        <p:spPr>
          <a:xfrm>
            <a:off x="9465444" y="4204357"/>
            <a:ext cx="1384580" cy="850527"/>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No additional treatment</a:t>
            </a:r>
          </a:p>
        </p:txBody>
      </p:sp>
      <p:cxnSp>
        <p:nvCxnSpPr>
          <p:cNvPr id="30" name="Straight Connector 29"/>
          <p:cNvCxnSpPr/>
          <p:nvPr/>
        </p:nvCxnSpPr>
        <p:spPr>
          <a:xfrm flipH="1">
            <a:off x="7092043" y="4059450"/>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9071061" y="3528834"/>
            <a:ext cx="0" cy="983252"/>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9062437" y="4484496"/>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9044283" y="3528834"/>
            <a:ext cx="353688"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8826647" y="4027111"/>
            <a:ext cx="244414" cy="0"/>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733774F-944F-FE4F-83E7-D052ECD64C18}"/>
              </a:ext>
            </a:extLst>
          </p:cNvPr>
          <p:cNvCxnSpPr>
            <a:cxnSpLocks/>
          </p:cNvCxnSpPr>
          <p:nvPr/>
        </p:nvCxnSpPr>
        <p:spPr>
          <a:xfrm flipH="1">
            <a:off x="7377152" y="5536162"/>
            <a:ext cx="3786717"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733774F-944F-FE4F-83E7-D052ECD64C18}"/>
              </a:ext>
            </a:extLst>
          </p:cNvPr>
          <p:cNvCxnSpPr>
            <a:cxnSpLocks/>
          </p:cNvCxnSpPr>
          <p:nvPr/>
        </p:nvCxnSpPr>
        <p:spPr>
          <a:xfrm flipH="1">
            <a:off x="7359307" y="2436961"/>
            <a:ext cx="3786717" cy="0"/>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3409178" y="4619594"/>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AZM + CP</a:t>
            </a:r>
          </a:p>
        </p:txBody>
      </p:sp>
      <p:sp>
        <p:nvSpPr>
          <p:cNvPr id="47" name="Rounded Rectangle 46"/>
          <p:cNvSpPr/>
          <p:nvPr/>
        </p:nvSpPr>
        <p:spPr>
          <a:xfrm>
            <a:off x="5096630" y="2847406"/>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SOC - CP</a:t>
            </a:r>
          </a:p>
        </p:txBody>
      </p:sp>
      <p:sp>
        <p:nvSpPr>
          <p:cNvPr id="51" name="Rounded Rectangle 50"/>
          <p:cNvSpPr/>
          <p:nvPr/>
        </p:nvSpPr>
        <p:spPr>
          <a:xfrm>
            <a:off x="5150548" y="4620224"/>
            <a:ext cx="1545609" cy="496020"/>
          </a:xfrm>
          <a:prstGeom prst="roundRect">
            <a:avLst/>
          </a:prstGeom>
          <a:solidFill>
            <a:srgbClr val="9E31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AZM - CP</a:t>
            </a:r>
          </a:p>
        </p:txBody>
      </p:sp>
      <p:cxnSp>
        <p:nvCxnSpPr>
          <p:cNvPr id="52" name="Straight Connector 51"/>
          <p:cNvCxnSpPr/>
          <p:nvPr/>
        </p:nvCxnSpPr>
        <p:spPr>
          <a:xfrm flipH="1" flipV="1">
            <a:off x="5875279" y="1985193"/>
            <a:ext cx="17282" cy="658768"/>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4168067" y="1973146"/>
            <a:ext cx="0" cy="643956"/>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140959" y="1984563"/>
            <a:ext cx="1764367" cy="63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201806" y="1949247"/>
            <a:ext cx="4194" cy="1474109"/>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7" idx="2"/>
            <a:endCxn id="65" idx="2"/>
          </p:cNvCxnSpPr>
          <p:nvPr/>
        </p:nvCxnSpPr>
        <p:spPr>
          <a:xfrm flipH="1">
            <a:off x="2609804" y="1533782"/>
            <a:ext cx="2230004" cy="9337"/>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5" name="Arc 64"/>
          <p:cNvSpPr/>
          <p:nvPr/>
        </p:nvSpPr>
        <p:spPr>
          <a:xfrm rot="16200000">
            <a:off x="2203675" y="1543119"/>
            <a:ext cx="812258" cy="812258"/>
          </a:xfrm>
          <a:prstGeom prst="arc">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3" name="Rounded Rectangle 72"/>
          <p:cNvSpPr/>
          <p:nvPr/>
        </p:nvSpPr>
        <p:spPr>
          <a:xfrm>
            <a:off x="3386328" y="5938471"/>
            <a:ext cx="1424749" cy="49602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CP</a:t>
            </a:r>
          </a:p>
        </p:txBody>
      </p:sp>
      <p:sp>
        <p:nvSpPr>
          <p:cNvPr id="74" name="Rounded Rectangle 73"/>
          <p:cNvSpPr/>
          <p:nvPr/>
        </p:nvSpPr>
        <p:spPr>
          <a:xfrm>
            <a:off x="5314852" y="5939101"/>
            <a:ext cx="1358455" cy="49602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 CP</a:t>
            </a:r>
          </a:p>
        </p:txBody>
      </p:sp>
      <p:sp>
        <p:nvSpPr>
          <p:cNvPr id="75" name="TextBox 74"/>
          <p:cNvSpPr txBox="1"/>
          <p:nvPr/>
        </p:nvSpPr>
        <p:spPr>
          <a:xfrm>
            <a:off x="4870647" y="5982600"/>
            <a:ext cx="476956" cy="369332"/>
          </a:xfrm>
          <a:prstGeom prst="rect">
            <a:avLst/>
          </a:prstGeom>
          <a:noFill/>
        </p:spPr>
        <p:txBody>
          <a:bodyPr wrap="square" rtlCol="0">
            <a:spAutoFit/>
          </a:bodyPr>
          <a:lstStyle/>
          <a:p>
            <a:r>
              <a:rPr lang="en-GB" b="1" i="1" dirty="0"/>
              <a:t>vs</a:t>
            </a:r>
          </a:p>
        </p:txBody>
      </p:sp>
      <p:cxnSp>
        <p:nvCxnSpPr>
          <p:cNvPr id="76" name="Straight Connector 75"/>
          <p:cNvCxnSpPr/>
          <p:nvPr/>
        </p:nvCxnSpPr>
        <p:spPr>
          <a:xfrm flipV="1">
            <a:off x="5896811" y="5526704"/>
            <a:ext cx="0" cy="281511"/>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4164889" y="5507656"/>
            <a:ext cx="0" cy="282214"/>
          </a:xfrm>
          <a:prstGeom prst="line">
            <a:avLst/>
          </a:prstGeom>
          <a:ln w="571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4154162" y="5526127"/>
            <a:ext cx="1764367" cy="63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018319" y="5270740"/>
            <a:ext cx="0" cy="236916"/>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7" name="Arc 56"/>
          <p:cNvSpPr/>
          <p:nvPr/>
        </p:nvSpPr>
        <p:spPr>
          <a:xfrm rot="5400000" flipH="1">
            <a:off x="4662958" y="1533782"/>
            <a:ext cx="353700" cy="353700"/>
          </a:xfrm>
          <a:prstGeom prst="arc">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9" name="Straight Connector 58"/>
          <p:cNvCxnSpPr/>
          <p:nvPr/>
        </p:nvCxnSpPr>
        <p:spPr>
          <a:xfrm flipV="1">
            <a:off x="5018290" y="1710632"/>
            <a:ext cx="0" cy="273931"/>
          </a:xfrm>
          <a:prstGeom prst="line">
            <a:avLst/>
          </a:prstGeom>
          <a:ln w="5715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1028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Recruitment by site and by time</a:t>
            </a:r>
          </a:p>
        </p:txBody>
      </p:sp>
      <p:pic>
        <p:nvPicPr>
          <p:cNvPr id="4" name="Picture 3"/>
          <p:cNvPicPr>
            <a:picLocks noChangeAspect="1"/>
          </p:cNvPicPr>
          <p:nvPr/>
        </p:nvPicPr>
        <p:blipFill>
          <a:blip r:embed="rId2"/>
          <a:stretch>
            <a:fillRect/>
          </a:stretch>
        </p:blipFill>
        <p:spPr>
          <a:xfrm>
            <a:off x="1544488" y="1417248"/>
            <a:ext cx="3044765" cy="5371659"/>
          </a:xfrm>
          <a:prstGeom prst="rect">
            <a:avLst/>
          </a:prstGeom>
        </p:spPr>
      </p:pic>
      <p:pic>
        <p:nvPicPr>
          <p:cNvPr id="5" name="Picture 4"/>
          <p:cNvPicPr/>
          <p:nvPr/>
        </p:nvPicPr>
        <p:blipFill>
          <a:blip r:embed="rId3"/>
          <a:stretch>
            <a:fillRect/>
          </a:stretch>
        </p:blipFill>
        <p:spPr>
          <a:xfrm>
            <a:off x="5639165" y="2139974"/>
            <a:ext cx="5399405" cy="3926205"/>
          </a:xfrm>
          <a:prstGeom prst="rect">
            <a:avLst/>
          </a:prstGeom>
        </p:spPr>
      </p:pic>
    </p:spTree>
    <p:extLst>
      <p:ext uri="{BB962C8B-B14F-4D97-AF65-F5344CB8AC3E}">
        <p14:creationId xmlns:p14="http://schemas.microsoft.com/office/powerpoint/2010/main" val="28807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0" y="0"/>
            <a:ext cx="10515600" cy="1325563"/>
          </a:xfrm>
        </p:spPr>
        <p:txBody>
          <a:bodyPr/>
          <a:lstStyle/>
          <a:p>
            <a:r>
              <a:rPr lang="en-GB" dirty="0"/>
              <a:t>Recruitment proportion</a:t>
            </a:r>
          </a:p>
        </p:txBody>
      </p:sp>
      <p:sp>
        <p:nvSpPr>
          <p:cNvPr id="7" name="Text Placeholder 6"/>
          <p:cNvSpPr>
            <a:spLocks noGrp="1"/>
          </p:cNvSpPr>
          <p:nvPr>
            <p:ph type="body" idx="1"/>
          </p:nvPr>
        </p:nvSpPr>
        <p:spPr/>
        <p:txBody>
          <a:bodyPr>
            <a:normAutofit/>
          </a:bodyPr>
          <a:lstStyle/>
          <a:p>
            <a:r>
              <a:rPr lang="en-GB" sz="2200" dirty="0"/>
              <a:t>Proportion recruited 20 March – 30 April</a:t>
            </a:r>
          </a:p>
        </p:txBody>
      </p:sp>
      <p:pic>
        <p:nvPicPr>
          <p:cNvPr id="6" name="Content Placeholder 5"/>
          <p:cNvPicPr>
            <a:picLocks noGrp="1" noChangeAspect="1"/>
          </p:cNvPicPr>
          <p:nvPr>
            <p:ph sz="half" idx="2"/>
          </p:nvPr>
        </p:nvPicPr>
        <p:blipFill rotWithShape="1">
          <a:blip r:embed="rId2"/>
          <a:srcRect t="8102"/>
          <a:stretch/>
        </p:blipFill>
        <p:spPr>
          <a:xfrm>
            <a:off x="6172200" y="2682821"/>
            <a:ext cx="5151950" cy="3437834"/>
          </a:xfrm>
          <a:prstGeom prst="rect">
            <a:avLst/>
          </a:prstGeom>
        </p:spPr>
      </p:pic>
      <p:sp>
        <p:nvSpPr>
          <p:cNvPr id="8" name="Text Placeholder 7"/>
          <p:cNvSpPr>
            <a:spLocks noGrp="1"/>
          </p:cNvSpPr>
          <p:nvPr>
            <p:ph type="body" sz="quarter" idx="3"/>
          </p:nvPr>
        </p:nvSpPr>
        <p:spPr/>
        <p:txBody>
          <a:bodyPr>
            <a:normAutofit/>
          </a:bodyPr>
          <a:lstStyle/>
          <a:p>
            <a:r>
              <a:rPr lang="en-GB" sz="2200" dirty="0"/>
              <a:t>Proportion recruited 30 April – 7 July</a:t>
            </a:r>
          </a:p>
        </p:txBody>
      </p:sp>
      <p:pic>
        <p:nvPicPr>
          <p:cNvPr id="5" name="Content Placeholder 4"/>
          <p:cNvPicPr>
            <a:picLocks noGrp="1" noChangeAspect="1"/>
          </p:cNvPicPr>
          <p:nvPr>
            <p:ph sz="half" idx="4294967295"/>
          </p:nvPr>
        </p:nvPicPr>
        <p:blipFill rotWithShape="1">
          <a:blip r:embed="rId3"/>
          <a:srcRect t="8161"/>
          <a:stretch/>
        </p:blipFill>
        <p:spPr>
          <a:xfrm>
            <a:off x="815975" y="2682821"/>
            <a:ext cx="5181600" cy="3456825"/>
          </a:xfrm>
          <a:prstGeom prst="rect">
            <a:avLst/>
          </a:prstGeom>
        </p:spPr>
      </p:pic>
      <p:sp>
        <p:nvSpPr>
          <p:cNvPr id="10" name="TextBox 9"/>
          <p:cNvSpPr txBox="1"/>
          <p:nvPr/>
        </p:nvSpPr>
        <p:spPr>
          <a:xfrm>
            <a:off x="2165230" y="3312542"/>
            <a:ext cx="2226872" cy="461665"/>
          </a:xfrm>
          <a:prstGeom prst="rect">
            <a:avLst/>
          </a:prstGeom>
          <a:noFill/>
        </p:spPr>
        <p:txBody>
          <a:bodyPr wrap="square" rtlCol="0">
            <a:spAutoFit/>
          </a:bodyPr>
          <a:lstStyle/>
          <a:p>
            <a:r>
              <a:rPr lang="en-GB" sz="2400" b="1" dirty="0">
                <a:solidFill>
                  <a:schemeClr val="accent1"/>
                </a:solidFill>
              </a:rPr>
              <a:t>Average 17.4%</a:t>
            </a:r>
          </a:p>
        </p:txBody>
      </p:sp>
      <p:sp>
        <p:nvSpPr>
          <p:cNvPr id="11" name="TextBox 10"/>
          <p:cNvSpPr txBox="1"/>
          <p:nvPr/>
        </p:nvSpPr>
        <p:spPr>
          <a:xfrm>
            <a:off x="8513015" y="3312541"/>
            <a:ext cx="2226872" cy="461665"/>
          </a:xfrm>
          <a:prstGeom prst="rect">
            <a:avLst/>
          </a:prstGeom>
          <a:noFill/>
        </p:spPr>
        <p:txBody>
          <a:bodyPr wrap="square" rtlCol="0">
            <a:spAutoFit/>
          </a:bodyPr>
          <a:lstStyle/>
          <a:p>
            <a:r>
              <a:rPr lang="en-GB" sz="2400" b="1" dirty="0">
                <a:solidFill>
                  <a:schemeClr val="accent1"/>
                </a:solidFill>
              </a:rPr>
              <a:t>Average 12.1%</a:t>
            </a:r>
          </a:p>
        </p:txBody>
      </p:sp>
      <p:cxnSp>
        <p:nvCxnSpPr>
          <p:cNvPr id="13" name="Straight Connector 12"/>
          <p:cNvCxnSpPr/>
          <p:nvPr/>
        </p:nvCxnSpPr>
        <p:spPr>
          <a:xfrm flipH="1" flipV="1">
            <a:off x="1206500" y="5099050"/>
            <a:ext cx="4381500" cy="635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557425" y="5238750"/>
            <a:ext cx="4351875"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511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Recruitment by site and by time</a:t>
            </a:r>
          </a:p>
        </p:txBody>
      </p:sp>
      <p:pic>
        <p:nvPicPr>
          <p:cNvPr id="3" name="Picture 2"/>
          <p:cNvPicPr>
            <a:picLocks noChangeAspect="1"/>
          </p:cNvPicPr>
          <p:nvPr/>
        </p:nvPicPr>
        <p:blipFill>
          <a:blip r:embed="rId2"/>
          <a:stretch>
            <a:fillRect/>
          </a:stretch>
        </p:blipFill>
        <p:spPr>
          <a:xfrm>
            <a:off x="5650302" y="2142478"/>
            <a:ext cx="6541698" cy="3725577"/>
          </a:xfrm>
          <a:prstGeom prst="rect">
            <a:avLst/>
          </a:prstGeom>
        </p:spPr>
      </p:pic>
      <p:pic>
        <p:nvPicPr>
          <p:cNvPr id="5" name="Picture 4"/>
          <p:cNvPicPr/>
          <p:nvPr/>
        </p:nvPicPr>
        <p:blipFill>
          <a:blip r:embed="rId3"/>
          <a:stretch>
            <a:fillRect/>
          </a:stretch>
        </p:blipFill>
        <p:spPr>
          <a:xfrm>
            <a:off x="126886" y="2142478"/>
            <a:ext cx="5212866" cy="3725577"/>
          </a:xfrm>
          <a:prstGeom prst="rect">
            <a:avLst/>
          </a:prstGeom>
        </p:spPr>
      </p:pic>
    </p:spTree>
    <p:extLst>
      <p:ext uri="{BB962C8B-B14F-4D97-AF65-F5344CB8AC3E}">
        <p14:creationId xmlns:p14="http://schemas.microsoft.com/office/powerpoint/2010/main" val="2912955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Recruitment</a:t>
            </a:r>
            <a:endParaRPr lang="en-GB" dirty="0"/>
          </a:p>
        </p:txBody>
      </p:sp>
      <p:sp>
        <p:nvSpPr>
          <p:cNvPr id="6" name="Content Placeholder 5"/>
          <p:cNvSpPr>
            <a:spLocks noGrp="1"/>
          </p:cNvSpPr>
          <p:nvPr>
            <p:ph idx="1"/>
          </p:nvPr>
        </p:nvSpPr>
        <p:spPr/>
        <p:txBody>
          <a:bodyPr/>
          <a:lstStyle/>
          <a:p>
            <a:r>
              <a:rPr lang="en-GB" dirty="0" smtClean="0"/>
              <a:t>Continued recruitment is essential</a:t>
            </a:r>
          </a:p>
          <a:p>
            <a:endParaRPr lang="en-GB" dirty="0"/>
          </a:p>
          <a:p>
            <a:r>
              <a:rPr lang="en-GB" dirty="0" smtClean="0"/>
              <a:t>As local outbreaks occur, please consider discussing with your teams how to ensure that all available admissions with Covid-19 are identified and enrolled if possible</a:t>
            </a:r>
          </a:p>
          <a:p>
            <a:pPr lvl="1"/>
            <a:r>
              <a:rPr lang="en-GB" dirty="0" smtClean="0"/>
              <a:t>Daily catch-up with admitting teams</a:t>
            </a:r>
          </a:p>
          <a:p>
            <a:pPr lvl="1"/>
            <a:r>
              <a:rPr lang="en-GB" dirty="0" smtClean="0"/>
              <a:t>Links with laboratory for all positive swabs among patients to be reported</a:t>
            </a:r>
            <a:endParaRPr lang="en-GB" dirty="0"/>
          </a:p>
        </p:txBody>
      </p:sp>
    </p:spTree>
    <p:extLst>
      <p:ext uri="{BB962C8B-B14F-4D97-AF65-F5344CB8AC3E}">
        <p14:creationId xmlns:p14="http://schemas.microsoft.com/office/powerpoint/2010/main" val="266941048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0" ma:contentTypeDescription="Create a new document." ma:contentTypeScope="" ma:versionID="be7b01c1c9d9854398bd08dda007f5bd">
  <xsd:schema xmlns:xsd="http://www.w3.org/2001/XMLSchema" xmlns:xs="http://www.w3.org/2001/XMLSchema" xmlns:p="http://schemas.microsoft.com/office/2006/metadata/properties" xmlns:ns2="137f62fc-0309-469d-96f8-244e1f51aa13" targetNamespace="http://schemas.microsoft.com/office/2006/metadata/properties" ma:root="true" ma:fieldsID="b39352b5c98516622efad58e43a4abc4"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E8C06E-0423-4EC0-9BC7-4ACD2ED20B20}">
  <ds:schemaRefs>
    <ds:schemaRef ds:uri="http://schemas.microsoft.com/office/2006/documentManagement/types"/>
    <ds:schemaRef ds:uri="http://purl.org/dc/dcmitype/"/>
    <ds:schemaRef ds:uri="http://purl.org/dc/elements/1.1/"/>
    <ds:schemaRef ds:uri="http://schemas.microsoft.com/office/infopath/2007/PartnerControls"/>
    <ds:schemaRef ds:uri="8c2ad8f4-5414-4cfe-b16c-4e06a8f6e355"/>
    <ds:schemaRef ds:uri="http://purl.org/dc/terms/"/>
    <ds:schemaRef ds:uri="http://www.w3.org/XML/1998/namespace"/>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B32A19C-6AB8-40F6-8F31-03D14BF68E8B}"/>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4919</TotalTime>
  <Words>663</Words>
  <Application>Microsoft Office PowerPoint</Application>
  <PresentationFormat>Widescreen</PresentationFormat>
  <Paragraphs>120</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 Randomised Evaluation of COVID-19 Therapy: the RECOVERY trial</vt:lpstr>
      <vt:lpstr>Agenda</vt:lpstr>
      <vt:lpstr>Introductions</vt:lpstr>
      <vt:lpstr>PowerPoint Presentation</vt:lpstr>
      <vt:lpstr>Current trial design</vt:lpstr>
      <vt:lpstr>Recruitment by site and by time</vt:lpstr>
      <vt:lpstr>Recruitment proportion</vt:lpstr>
      <vt:lpstr>Recruitment by site and by time</vt:lpstr>
      <vt:lpstr>Recruitment</vt:lpstr>
      <vt:lpstr>PowerPoint Presentation</vt:lpstr>
      <vt:lpstr>COVACTA trial</vt:lpstr>
      <vt:lpstr>COVACTA trial: secondary outcomes</vt:lpstr>
      <vt:lpstr>Tocilizumab</vt:lpstr>
      <vt:lpstr>PowerPoint Presentation</vt:lpstr>
      <vt:lpstr>Protocol V8.0</vt:lpstr>
      <vt:lpstr>Sample collection</vt:lpstr>
      <vt:lpstr>Sample collection</vt:lpstr>
      <vt:lpstr>PIMS-TS</vt:lpstr>
      <vt:lpstr>PowerPoint Presentation</vt:lpstr>
      <vt:lpstr>Completeness is key</vt:lpstr>
      <vt:lpstr>PowerPoint Presentation</vt:lpstr>
      <vt:lpstr>Current trial design</vt:lpstr>
      <vt:lpstr>Monitoring</vt:lpstr>
      <vt:lpstr>Carry on recruiting!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Richard Haynes</cp:lastModifiedBy>
  <cp:revision>158</cp:revision>
  <cp:lastPrinted>2020-03-18T19:42:16Z</cp:lastPrinted>
  <dcterms:created xsi:type="dcterms:W3CDTF">2020-03-14T13:47:38Z</dcterms:created>
  <dcterms:modified xsi:type="dcterms:W3CDTF">2020-08-03T13:53:06Z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