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85" r:id="rId5"/>
    <p:sldId id="404" r:id="rId6"/>
    <p:sldId id="294" r:id="rId7"/>
    <p:sldId id="646" r:id="rId8"/>
    <p:sldId id="647" r:id="rId9"/>
    <p:sldId id="649" r:id="rId10"/>
    <p:sldId id="642" r:id="rId11"/>
    <p:sldId id="643" r:id="rId12"/>
    <p:sldId id="648" r:id="rId13"/>
    <p:sldId id="644" r:id="rId14"/>
    <p:sldId id="645" r:id="rId15"/>
    <p:sldId id="296" r:id="rId16"/>
    <p:sldId id="623" r:id="rId17"/>
    <p:sldId id="641" r:id="rId18"/>
    <p:sldId id="650" r:id="rId19"/>
    <p:sldId id="583" r:id="rId20"/>
    <p:sldId id="586" r:id="rId21"/>
    <p:sldId id="615" r:id="rId22"/>
    <p:sldId id="562" r:id="rId23"/>
    <p:sldId id="613" r:id="rId24"/>
    <p:sldId id="614" r:id="rId25"/>
    <p:sldId id="580" r:id="rId26"/>
    <p:sldId id="640" r:id="rId27"/>
    <p:sldId id="590" r:id="rId28"/>
    <p:sldId id="589" r:id="rId29"/>
    <p:sldId id="609" r:id="rId30"/>
    <p:sldId id="540" r:id="rId31"/>
    <p:sldId id="636" r:id="rId32"/>
    <p:sldId id="402" r:id="rId33"/>
  </p:sldIdLst>
  <p:sldSz cx="12192000" cy="6858000"/>
  <p:notesSz cx="6881813" cy="9661525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 Peto" initials="LP" lastIdx="0" clrIdx="0">
    <p:extLst>
      <p:ext uri="{19B8F6BF-5375-455C-9EA6-DF929625EA0E}">
        <p15:presenceInfo xmlns:p15="http://schemas.microsoft.com/office/powerpoint/2012/main" userId="S-1-5-21-944046252-2799899743-1142484129-10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  <a:srgbClr val="FFFF00"/>
    <a:srgbClr val="D67C9C"/>
    <a:srgbClr val="5B9B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6" y="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3E3B0-3F8F-4144-9128-8DC37F70D4BB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77EF8-089B-45D6-AA64-69C68296A4B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36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18/09/2023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73" y="220571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Collaborators’ Meeting </a:t>
            </a:r>
          </a:p>
          <a:p>
            <a:r>
              <a:rPr lang="en-GB" b="1" dirty="0" smtClean="0"/>
              <a:t>18</a:t>
            </a:r>
            <a:r>
              <a:rPr lang="en-GB" b="1" baseline="30000" dirty="0" smtClean="0"/>
              <a:t>th</a:t>
            </a:r>
            <a:r>
              <a:rPr lang="en-GB" b="1" dirty="0" smtClean="0"/>
              <a:t> &amp; 19</a:t>
            </a:r>
            <a:r>
              <a:rPr lang="en-GB" b="1" baseline="30000" dirty="0" smtClean="0"/>
              <a:t>th</a:t>
            </a:r>
            <a:r>
              <a:rPr lang="en-GB" b="1" dirty="0" smtClean="0"/>
              <a:t> September 2023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Influenza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892" y="1596885"/>
            <a:ext cx="11506216" cy="5261115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RECOVERY has philanthropic funding to extend influenza comparisons to sites across the UK</a:t>
            </a:r>
          </a:p>
          <a:p>
            <a:endParaRPr lang="en-GB" sz="1600" dirty="0"/>
          </a:p>
          <a:p>
            <a:r>
              <a:rPr lang="en-GB" sz="2400" dirty="0" smtClean="0"/>
              <a:t>We would like to invite sites to participate in these this winter</a:t>
            </a:r>
          </a:p>
          <a:p>
            <a:pPr marL="0" indent="0">
              <a:buNone/>
            </a:pPr>
            <a:endParaRPr lang="en-GB" sz="1600" u="sng" dirty="0"/>
          </a:p>
          <a:p>
            <a:r>
              <a:rPr lang="en-GB" sz="2400" dirty="0" smtClean="0"/>
              <a:t>Involvement would depend on site capacity, bearing in mind commitments to other studies (in particular REMAP-CAP)</a:t>
            </a:r>
          </a:p>
          <a:p>
            <a:pPr marL="0" indent="0">
              <a:buNone/>
            </a:pPr>
            <a:endParaRPr lang="en-GB" sz="1600" dirty="0"/>
          </a:p>
          <a:p>
            <a:r>
              <a:rPr lang="en-GB" sz="2400" dirty="0" smtClean="0"/>
              <a:t>The plan for CRN support for RECOVERY influenza comparisons is currently being discussed</a:t>
            </a:r>
          </a:p>
          <a:p>
            <a:endParaRPr lang="en-GB" sz="1600" dirty="0"/>
          </a:p>
          <a:p>
            <a:r>
              <a:rPr lang="en-GB" sz="2400" dirty="0" smtClean="0"/>
              <a:t>These comparisons will </a:t>
            </a:r>
            <a:r>
              <a:rPr lang="en-GB" sz="2400" dirty="0"/>
              <a:t>also </a:t>
            </a:r>
            <a:r>
              <a:rPr lang="en-GB" sz="2400" dirty="0" smtClean="0"/>
              <a:t>open soon </a:t>
            </a:r>
            <a:r>
              <a:rPr lang="en-GB" sz="2400" dirty="0"/>
              <a:t>at RECOVERY sites in Asia, Africa &amp; the </a:t>
            </a:r>
            <a:r>
              <a:rPr lang="en-GB" sz="2400" dirty="0" smtClean="0"/>
              <a:t>EU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65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RECOVERY Influenza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4833" y="1440768"/>
            <a:ext cx="11506216" cy="526111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We need to randomise thousands of patients to know if these treatments work</a:t>
            </a:r>
          </a:p>
          <a:p>
            <a:endParaRPr lang="en-GB" sz="1900" u="sng" dirty="0"/>
          </a:p>
          <a:p>
            <a:r>
              <a:rPr lang="en-GB" dirty="0" smtClean="0"/>
              <a:t>As always, RECOVERY is designed to be as simple as possible for research &amp; clinical teams </a:t>
            </a:r>
          </a:p>
          <a:p>
            <a:endParaRPr lang="en-GB" sz="1900" dirty="0"/>
          </a:p>
          <a:p>
            <a:r>
              <a:rPr lang="en-GB" dirty="0" smtClean="0"/>
              <a:t>Unlike COVID-19 comparisons, research costs provided directly by Oxford (£400/participant)</a:t>
            </a:r>
          </a:p>
          <a:p>
            <a:endParaRPr lang="en-GB" sz="1900" dirty="0"/>
          </a:p>
          <a:p>
            <a:r>
              <a:rPr lang="en-GB" dirty="0" smtClean="0"/>
              <a:t>Planned to continue for the next few flu seasons</a:t>
            </a:r>
          </a:p>
          <a:p>
            <a:endParaRPr lang="en-GB" sz="1900" dirty="0" smtClean="0"/>
          </a:p>
          <a:p>
            <a:r>
              <a:rPr lang="en-GB" dirty="0" smtClean="0"/>
              <a:t>We will email sites soon with further information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lease let us know if your site is </a:t>
            </a:r>
            <a:r>
              <a:rPr lang="en-GB" i="1" dirty="0" smtClean="0"/>
              <a:t>not</a:t>
            </a:r>
            <a:r>
              <a:rPr lang="en-GB" dirty="0" smtClean="0"/>
              <a:t> participating in REMAP-CAP influenza arms and </a:t>
            </a:r>
            <a:r>
              <a:rPr lang="en-GB" i="1" dirty="0" smtClean="0"/>
              <a:t>might</a:t>
            </a:r>
            <a:r>
              <a:rPr lang="en-GB" dirty="0" smtClean="0"/>
              <a:t> be interested in taking part in RECOVERY </a:t>
            </a:r>
            <a:r>
              <a:rPr lang="en-GB" dirty="0" smtClean="0"/>
              <a:t>influenza arms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1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COVID-19 </a:t>
            </a:r>
            <a:r>
              <a:rPr lang="en-GB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2477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of the pandemic</a:t>
            </a:r>
            <a:endParaRPr lang="en-GB" dirty="0"/>
          </a:p>
        </p:txBody>
      </p:sp>
      <p:sp>
        <p:nvSpPr>
          <p:cNvPr id="7" name="Lightning Bolt 6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Lightning Bolt 7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97259" y="1488045"/>
            <a:ext cx="457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UK weekly hospital admissions with COVID-19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64054" y="4144119"/>
            <a:ext cx="364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UK daily deaths caused by COVID-19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002226" y="1857377"/>
            <a:ext cx="31897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COVID-19 has become an endemic disease, but remains important</a:t>
            </a:r>
          </a:p>
          <a:p>
            <a:endParaRPr lang="en-GB" sz="2000" dirty="0"/>
          </a:p>
          <a:p>
            <a:r>
              <a:rPr lang="en-GB" sz="2000" dirty="0" smtClean="0"/>
              <a:t>We will continue to see: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Severe disease in the most vulnerable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Epidemics with higher rates of hospitalisation and death</a:t>
            </a:r>
          </a:p>
          <a:p>
            <a:endParaRPr lang="en-GB" sz="20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4612614"/>
            <a:ext cx="8419171" cy="18112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49655"/>
            <a:ext cx="9002226" cy="17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 of the pandemic</a:t>
            </a:r>
            <a:endParaRPr lang="en-GB" dirty="0"/>
          </a:p>
        </p:txBody>
      </p:sp>
      <p:sp>
        <p:nvSpPr>
          <p:cNvPr id="7" name="Lightning Bolt 6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Lightning Bolt 7"/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860042" y="1714853"/>
            <a:ext cx="333195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September 2023 </a:t>
            </a:r>
          </a:p>
          <a:p>
            <a:endParaRPr lang="en-GB" sz="2000" dirty="0"/>
          </a:p>
          <a:p>
            <a:r>
              <a:rPr lang="en-GB" sz="2000" dirty="0" smtClean="0"/>
              <a:t>BA.2.86 is being monitored by the UK government</a:t>
            </a:r>
          </a:p>
          <a:p>
            <a:endParaRPr lang="en-GB" sz="2000" dirty="0"/>
          </a:p>
          <a:p>
            <a:r>
              <a:rPr lang="en-GB" sz="2000" dirty="0" smtClean="0"/>
              <a:t>It is an emerging global strain, possibly associated with immune escape</a:t>
            </a:r>
          </a:p>
          <a:p>
            <a:endParaRPr lang="en-GB" sz="2000" dirty="0"/>
          </a:p>
          <a:p>
            <a:r>
              <a:rPr lang="en-GB" sz="2000" dirty="0" smtClean="0"/>
              <a:t>Not enough data yet to assess the risk it poses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8050"/>
          <a:stretch/>
        </p:blipFill>
        <p:spPr>
          <a:xfrm>
            <a:off x="62753" y="1407459"/>
            <a:ext cx="4408886" cy="48571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29311"/>
          <a:stretch/>
        </p:blipFill>
        <p:spPr>
          <a:xfrm>
            <a:off x="4131854" y="1856923"/>
            <a:ext cx="4499189" cy="4914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COVID-19 comparisons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Funding for the COVID-19 comparisons is </a:t>
            </a:r>
            <a:r>
              <a:rPr lang="en-GB" b="1" dirty="0" smtClean="0"/>
              <a:t>currently due to end 30</a:t>
            </a:r>
            <a:r>
              <a:rPr lang="en-GB" b="1" baseline="30000" dirty="0" smtClean="0"/>
              <a:t>th</a:t>
            </a:r>
            <a:r>
              <a:rPr lang="en-GB" b="1" dirty="0" smtClean="0"/>
              <a:t> November 2023</a:t>
            </a:r>
            <a:endParaRPr lang="en-GB" b="1" dirty="0"/>
          </a:p>
          <a:p>
            <a:endParaRPr lang="en-GB" dirty="0"/>
          </a:p>
          <a:p>
            <a:r>
              <a:rPr lang="en-GB" dirty="0" smtClean="0"/>
              <a:t>It’s possible funding could be extended over this winter (if there is increasing concern about new variants)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Otherwise we will close recruitment to COVID-19 comparisons on the evening of 30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3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Sotrovimab</a:t>
            </a:r>
          </a:p>
        </p:txBody>
      </p:sp>
    </p:spTree>
    <p:extLst>
      <p:ext uri="{BB962C8B-B14F-4D97-AF65-F5344CB8AC3E}">
        <p14:creationId xmlns:p14="http://schemas.microsoft.com/office/powerpoint/2010/main" val="23833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Sotrovimab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Derived from an antibody identified in a patient who had SARS-CoV-1 </a:t>
            </a:r>
            <a:r>
              <a:rPr lang="en-GB" dirty="0" smtClean="0"/>
              <a:t>infection – target may be more </a:t>
            </a:r>
            <a:r>
              <a:rPr lang="en-GB" dirty="0"/>
              <a:t>“conserved” so </a:t>
            </a:r>
            <a:r>
              <a:rPr lang="en-GB" dirty="0" smtClean="0"/>
              <a:t>less </a:t>
            </a:r>
            <a:r>
              <a:rPr lang="en-GB" dirty="0"/>
              <a:t>likely to mutate in future variants</a:t>
            </a:r>
          </a:p>
          <a:p>
            <a:endParaRPr lang="en-GB" dirty="0"/>
          </a:p>
          <a:p>
            <a:r>
              <a:rPr lang="en-GB" dirty="0"/>
              <a:t>Among </a:t>
            </a:r>
            <a:r>
              <a:rPr lang="en-GB" b="1" dirty="0"/>
              <a:t>outpatients </a:t>
            </a:r>
            <a:r>
              <a:rPr lang="en-GB" dirty="0"/>
              <a:t>in the COMET ICE trial, sotrovimab reduced need for hospitalisation or death by 85%</a:t>
            </a:r>
          </a:p>
          <a:p>
            <a:endParaRPr lang="en-GB" dirty="0" smtClean="0"/>
          </a:p>
          <a:p>
            <a:r>
              <a:rPr lang="en-GB" dirty="0" smtClean="0"/>
              <a:t>Only one small trial in hospitalised patients, so there </a:t>
            </a:r>
            <a:r>
              <a:rPr lang="en-GB" dirty="0"/>
              <a:t>remains uncertainty around benefits of sotrovimab for </a:t>
            </a:r>
            <a:r>
              <a:rPr lang="en-GB" b="1" dirty="0"/>
              <a:t>inpatients</a:t>
            </a:r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6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Sotrovimab in RECOVERY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1628 participants to date</a:t>
            </a:r>
          </a:p>
          <a:p>
            <a:endParaRPr lang="en-GB" dirty="0"/>
          </a:p>
          <a:p>
            <a:r>
              <a:rPr lang="en-GB" dirty="0" smtClean="0"/>
              <a:t>Blinded mortality 22%</a:t>
            </a:r>
          </a:p>
          <a:p>
            <a:endParaRPr lang="en-GB" u="sng" dirty="0"/>
          </a:p>
          <a:p>
            <a:r>
              <a:rPr lang="en-GB" dirty="0" smtClean="0"/>
              <a:t>Key importance of subgroups defined by antibody &amp; serum antigen status</a:t>
            </a:r>
          </a:p>
          <a:p>
            <a:endParaRPr lang="en-GB" dirty="0"/>
          </a:p>
          <a:p>
            <a:r>
              <a:rPr lang="en-GB" dirty="0"/>
              <a:t>All adult participants potentially eligible, including those who have received sotrovimab previously </a:t>
            </a:r>
            <a:r>
              <a:rPr lang="en-GB" dirty="0" smtClean="0"/>
              <a:t>(RECOVERY dose </a:t>
            </a:r>
            <a:r>
              <a:rPr lang="en-GB" dirty="0"/>
              <a:t>is 1g)</a:t>
            </a:r>
          </a:p>
          <a:p>
            <a:pPr lvl="1"/>
            <a:r>
              <a:rPr lang="en-GB" dirty="0"/>
              <a:t>Adolescents ≥12 years old and ≥40 kg are also eligible</a:t>
            </a:r>
          </a:p>
          <a:p>
            <a:pPr lvl="1"/>
            <a:r>
              <a:rPr lang="en-GB" dirty="0"/>
              <a:t>Pregnant or breast-feeding women are eligible after discussion with them</a:t>
            </a:r>
          </a:p>
          <a:p>
            <a:pPr lvl="1"/>
            <a:r>
              <a:rPr lang="en-GB" dirty="0"/>
              <a:t>No exclusions around liver or kidney function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2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High-dose corticosteroids</a:t>
            </a:r>
          </a:p>
        </p:txBody>
      </p:sp>
    </p:spTree>
    <p:extLst>
      <p:ext uri="{BB962C8B-B14F-4D97-AF65-F5344CB8AC3E}">
        <p14:creationId xmlns:p14="http://schemas.microsoft.com/office/powerpoint/2010/main" val="37415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4"/>
            <a:ext cx="11177899" cy="488621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RECOVERY Influenza comparisons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Update </a:t>
            </a:r>
            <a:r>
              <a:rPr lang="en-GB" dirty="0"/>
              <a:t>on COVID-19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Current COVID-19 </a:t>
            </a:r>
            <a:r>
              <a:rPr lang="en-GB" dirty="0"/>
              <a:t>comparisons:</a:t>
            </a:r>
          </a:p>
          <a:p>
            <a:pPr lvl="1"/>
            <a:r>
              <a:rPr lang="en-GB" dirty="0"/>
              <a:t>Sotrovimab</a:t>
            </a:r>
          </a:p>
          <a:p>
            <a:pPr lvl="1"/>
            <a:r>
              <a:rPr lang="en-GB" dirty="0"/>
              <a:t>High-dose corticosteroids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Trial procedures</a:t>
            </a:r>
          </a:p>
          <a:p>
            <a:pPr lvl="1"/>
            <a:r>
              <a:rPr lang="en-GB" dirty="0" smtClean="0"/>
              <a:t>Substantial amendment 31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Future plans for RECOVERY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Q&amp;A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Note there are no specific obstetric or paediatric updates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0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High-dose </a:t>
            </a:r>
            <a:r>
              <a:rPr lang="en-GB" dirty="0" smtClean="0"/>
              <a:t>corticosteroids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73" y="1596885"/>
            <a:ext cx="11401853" cy="4580078"/>
          </a:xfrm>
        </p:spPr>
        <p:txBody>
          <a:bodyPr>
            <a:normAutofit/>
          </a:bodyPr>
          <a:lstStyle/>
          <a:p>
            <a:r>
              <a:rPr lang="en-GB" dirty="0" smtClean="0"/>
              <a:t>Now open only to adult </a:t>
            </a:r>
            <a:r>
              <a:rPr lang="en-GB" dirty="0"/>
              <a:t>patients </a:t>
            </a:r>
            <a:r>
              <a:rPr lang="en-GB" u="sng" dirty="0" smtClean="0"/>
              <a:t>on ventilatory support</a:t>
            </a:r>
          </a:p>
          <a:p>
            <a:pPr lvl="1"/>
            <a:r>
              <a:rPr lang="en-GB" dirty="0" smtClean="0"/>
              <a:t>This includes high-flow nasal oxygen, CPAP, BiPAP and IMV/ECMO</a:t>
            </a:r>
          </a:p>
          <a:p>
            <a:endParaRPr lang="en-GB" dirty="0"/>
          </a:p>
          <a:p>
            <a:r>
              <a:rPr lang="en-GB" dirty="0" smtClean="0"/>
              <a:t>Results for patients not on ventilatory support now published</a:t>
            </a:r>
          </a:p>
          <a:p>
            <a:endParaRPr lang="en-GB" b="1" dirty="0"/>
          </a:p>
          <a:p>
            <a:r>
              <a:rPr lang="en-GB" b="1" dirty="0"/>
              <a:t>Usual care:</a:t>
            </a:r>
            <a:r>
              <a:rPr lang="en-GB" dirty="0"/>
              <a:t> should include dexamethasone 6 mg</a:t>
            </a:r>
          </a:p>
          <a:p>
            <a:r>
              <a:rPr lang="en-GB" b="1" dirty="0"/>
              <a:t>High-dose arm: </a:t>
            </a:r>
            <a:r>
              <a:rPr lang="en-GB" dirty="0"/>
              <a:t>20 mg dexamethasone once daily for 5 days, then 10 mg once daily for 5 days (stopped at discharge if sooner)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24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High-dose corticosteroids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473 participants currently in active comparison (not counting the subgroup already reported)</a:t>
            </a:r>
          </a:p>
          <a:p>
            <a:endParaRPr lang="en-GB" dirty="0"/>
          </a:p>
          <a:p>
            <a:r>
              <a:rPr lang="en-GB" dirty="0" smtClean="0"/>
              <a:t>Recruiting in all countries in RECOVERY</a:t>
            </a:r>
          </a:p>
          <a:p>
            <a:endParaRPr lang="en-GB" dirty="0"/>
          </a:p>
          <a:p>
            <a:r>
              <a:rPr lang="en-GB" dirty="0" smtClean="0"/>
              <a:t>Blinded mortality rate 35%</a:t>
            </a:r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5336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Trial procedures</a:t>
            </a:r>
          </a:p>
        </p:txBody>
      </p:sp>
    </p:spTree>
    <p:extLst>
      <p:ext uri="{BB962C8B-B14F-4D97-AF65-F5344CB8AC3E}">
        <p14:creationId xmlns:p14="http://schemas.microsoft.com/office/powerpoint/2010/main" val="33227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Substantial Amendment 31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65" y="1436628"/>
            <a:ext cx="11177899" cy="505994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Substantial amendment 31 (currently under MHRA review) removes three closed comparisons: empagliflozin, Paxlovid &amp; molnupiravir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It extends influenza comparisons to non-UK RECOVERY sites</a:t>
            </a:r>
          </a:p>
          <a:p>
            <a:endParaRPr lang="en-GB" dirty="0"/>
          </a:p>
          <a:p>
            <a:r>
              <a:rPr lang="en-GB" dirty="0" smtClean="0"/>
              <a:t>Several other minor updates to the protocol (none require action by sites)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 the UK, SA31 introduces new PIS/ICFs – v25.0 (adults) and v15.0 (children)</a:t>
            </a:r>
          </a:p>
          <a:p>
            <a:pPr marL="0" indent="0" algn="ctr">
              <a:buNone/>
            </a:pPr>
            <a:r>
              <a:rPr lang="en-GB" b="1" dirty="0" smtClean="0"/>
              <a:t>Please make sure you switch to the new ICFs when the </a:t>
            </a:r>
          </a:p>
          <a:p>
            <a:pPr marL="0" indent="0" algn="ctr">
              <a:buNone/>
            </a:pPr>
            <a:r>
              <a:rPr lang="en-GB" b="1" dirty="0" smtClean="0"/>
              <a:t>amendment has been approved (we will contact sites)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7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Biological </a:t>
            </a:r>
            <a:r>
              <a:rPr lang="en-GB" dirty="0" smtClean="0"/>
              <a:t>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65" y="1436628"/>
            <a:ext cx="11177899" cy="5059947"/>
          </a:xfrm>
        </p:spPr>
        <p:txBody>
          <a:bodyPr>
            <a:normAutofit/>
          </a:bodyPr>
          <a:lstStyle/>
          <a:p>
            <a:r>
              <a:rPr lang="en-GB" dirty="0" smtClean="0"/>
              <a:t>Samples only needed from COVID-19 participants in sotrovimab comparison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Includes </a:t>
            </a:r>
            <a:r>
              <a:rPr lang="en-GB" dirty="0"/>
              <a:t>those allocated usual care </a:t>
            </a:r>
            <a:r>
              <a:rPr lang="en-GB" dirty="0" smtClean="0"/>
              <a:t>in sotrovimab comparison</a:t>
            </a:r>
          </a:p>
          <a:p>
            <a:endParaRPr lang="en-GB" dirty="0" smtClean="0"/>
          </a:p>
          <a:p>
            <a:r>
              <a:rPr lang="en-GB" dirty="0" smtClean="0"/>
              <a:t>Baseline </a:t>
            </a:r>
            <a:r>
              <a:rPr lang="en-GB" dirty="0"/>
              <a:t>serostatus has been crucial</a:t>
            </a:r>
            <a:r>
              <a:rPr lang="en-GB" i="1" dirty="0"/>
              <a:t> </a:t>
            </a:r>
            <a:r>
              <a:rPr lang="en-GB" dirty="0"/>
              <a:t>in understanding effects of monoclonal antibody therapy </a:t>
            </a:r>
            <a:r>
              <a:rPr lang="en-GB" dirty="0" smtClean="0"/>
              <a:t>(</a:t>
            </a:r>
            <a:r>
              <a:rPr lang="en-GB" dirty="0"/>
              <a:t>but alternatives may now be needed)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Measuring effects on viral load may help </a:t>
            </a:r>
            <a:r>
              <a:rPr lang="en-GB" dirty="0" smtClean="0"/>
              <a:t>us understand the effects of treatment &amp; development of resistance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Biological </a:t>
            </a:r>
            <a:r>
              <a:rPr lang="en-GB" dirty="0" smtClean="0"/>
              <a:t>sampling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344309"/>
              </p:ext>
            </p:extLst>
          </p:nvPr>
        </p:nvGraphicFramePr>
        <p:xfrm>
          <a:off x="513787" y="1822364"/>
          <a:ext cx="10288683" cy="311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966">
                  <a:extLst>
                    <a:ext uri="{9D8B030D-6E8A-4147-A177-3AD203B41FA5}">
                      <a16:colId xmlns:a16="http://schemas.microsoft.com/office/drawing/2014/main" val="4143317602"/>
                    </a:ext>
                  </a:extLst>
                </a:gridCol>
                <a:gridCol w="1953397">
                  <a:extLst>
                    <a:ext uri="{9D8B030D-6E8A-4147-A177-3AD203B41FA5}">
                      <a16:colId xmlns:a16="http://schemas.microsoft.com/office/drawing/2014/main" val="797023697"/>
                    </a:ext>
                  </a:extLst>
                </a:gridCol>
                <a:gridCol w="1862961">
                  <a:extLst>
                    <a:ext uri="{9D8B030D-6E8A-4147-A177-3AD203B41FA5}">
                      <a16:colId xmlns:a16="http://schemas.microsoft.com/office/drawing/2014/main" val="2710208957"/>
                    </a:ext>
                  </a:extLst>
                </a:gridCol>
                <a:gridCol w="2107137">
                  <a:extLst>
                    <a:ext uri="{9D8B030D-6E8A-4147-A177-3AD203B41FA5}">
                      <a16:colId xmlns:a16="http://schemas.microsoft.com/office/drawing/2014/main" val="1266893669"/>
                    </a:ext>
                  </a:extLst>
                </a:gridCol>
                <a:gridCol w="1709222">
                  <a:extLst>
                    <a:ext uri="{9D8B030D-6E8A-4147-A177-3AD203B41FA5}">
                      <a16:colId xmlns:a16="http://schemas.microsoft.com/office/drawing/2014/main" val="3636568283"/>
                    </a:ext>
                  </a:extLst>
                </a:gridCol>
              </a:tblGrid>
              <a:tr h="550409">
                <a:tc rowSpan="2">
                  <a:txBody>
                    <a:bodyPr/>
                    <a:lstStyle/>
                    <a:p>
                      <a:pPr algn="l"/>
                      <a:endParaRPr lang="en-GB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COVID-19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INFLUENZA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49068"/>
                  </a:ext>
                </a:extLst>
              </a:tr>
              <a:tr h="55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 sample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Nose swab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Serum sample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Nose swab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211847"/>
                  </a:ext>
                </a:extLst>
              </a:tr>
              <a:tr h="746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1)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After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consent, and </a:t>
                      </a:r>
                      <a:r>
                        <a:rPr lang="en-GB" sz="2000" u="sng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before</a:t>
                      </a:r>
                      <a:r>
                        <a:rPr lang="en-GB" sz="2000" u="none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randomisation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990504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3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01184271"/>
                  </a:ext>
                </a:extLst>
              </a:tr>
              <a:tr h="5504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 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GB" sz="3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41917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5420461"/>
            <a:ext cx="116930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smtClean="0"/>
              <a:t>Full instructions are on our website (‘For Site Teams’ page)</a:t>
            </a:r>
          </a:p>
        </p:txBody>
      </p:sp>
    </p:spTree>
    <p:extLst>
      <p:ext uri="{BB962C8B-B14F-4D97-AF65-F5344CB8AC3E}">
        <p14:creationId xmlns:p14="http://schemas.microsoft.com/office/powerpoint/2010/main" val="27386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Consent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</a:t>
            </a:r>
            <a:r>
              <a:rPr lang="en-GB" dirty="0"/>
              <a:t>ask that a copy of </a:t>
            </a:r>
            <a:r>
              <a:rPr lang="en-GB" u="sng" dirty="0"/>
              <a:t>every</a:t>
            </a:r>
            <a:r>
              <a:rPr lang="en-GB" dirty="0"/>
              <a:t> consent form is now e-mailed to RECOVERY </a:t>
            </a:r>
            <a:r>
              <a:rPr lang="en-GB" dirty="0" smtClean="0"/>
              <a:t>trial</a:t>
            </a:r>
          </a:p>
          <a:p>
            <a:endParaRPr lang="en-GB" dirty="0"/>
          </a:p>
          <a:p>
            <a:r>
              <a:rPr lang="en-GB" dirty="0" smtClean="0"/>
              <a:t>Please ensure that you write you name clearly on the consent form, so we can ensure that those taking consent have done consent training</a:t>
            </a:r>
          </a:p>
          <a:p>
            <a:endParaRPr lang="en-GB" dirty="0"/>
          </a:p>
          <a:p>
            <a:r>
              <a:rPr lang="en-GB" b="1" dirty="0" smtClean="0"/>
              <a:t>The current version of the PIS/ICF is V24.0 (adults) and V14.0 (children)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8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Completeness of follow-up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Weekly reminders highlighting participants randomised &gt;28 days ago without complete form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Completeness of follow-up is excellent; please keep this up!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593" y="2561888"/>
            <a:ext cx="6591113" cy="295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4201" y="1596884"/>
            <a:ext cx="11427604" cy="4510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i="1" dirty="0" smtClean="0"/>
              <a:t>Community-acquired pneumonia</a:t>
            </a:r>
          </a:p>
          <a:p>
            <a:r>
              <a:rPr lang="en-GB" sz="2600" dirty="0" smtClean="0"/>
              <a:t>Estimated ~2,000,000 deaths/year worldwide</a:t>
            </a:r>
          </a:p>
          <a:p>
            <a:r>
              <a:rPr lang="en-GB" sz="2600" dirty="0" smtClean="0"/>
              <a:t>Common cause of admission in UK throughout the year</a:t>
            </a:r>
          </a:p>
          <a:p>
            <a:r>
              <a:rPr lang="en-GB" sz="2600" dirty="0" smtClean="0"/>
              <a:t>Initial RECOVERY comparison is low dose dexamethasone</a:t>
            </a:r>
          </a:p>
          <a:p>
            <a:endParaRPr lang="en-GB" sz="2600" dirty="0" smtClean="0"/>
          </a:p>
          <a:p>
            <a:r>
              <a:rPr lang="en-GB" sz="2600" dirty="0" smtClean="0"/>
              <a:t>Planned for RECOVERY sites in Asia, Africa &amp; Europe</a:t>
            </a:r>
          </a:p>
          <a:p>
            <a:r>
              <a:rPr lang="en-GB" sz="2600" dirty="0" smtClean="0"/>
              <a:t>No current approvals to open in UK</a:t>
            </a:r>
          </a:p>
          <a:p>
            <a:endParaRPr lang="en-GB" sz="2600" dirty="0"/>
          </a:p>
          <a:p>
            <a:pPr marL="0" indent="0">
              <a:buNone/>
            </a:pPr>
            <a:r>
              <a:rPr lang="en-GB" sz="2600" b="1" i="1" dirty="0" smtClean="0"/>
              <a:t>Many other important unanswered questions </a:t>
            </a:r>
            <a:r>
              <a:rPr lang="en-GB" b="1" i="1" dirty="0" smtClean="0"/>
              <a:t>in acute respiratory infection</a:t>
            </a:r>
          </a:p>
        </p:txBody>
      </p:sp>
    </p:spTree>
    <p:extLst>
      <p:ext uri="{BB962C8B-B14F-4D97-AF65-F5344CB8AC3E}">
        <p14:creationId xmlns:p14="http://schemas.microsoft.com/office/powerpoint/2010/main" val="20491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 need better evidence for the treatment of influenza</a:t>
            </a:r>
          </a:p>
          <a:p>
            <a:endParaRPr lang="en-GB" dirty="0"/>
          </a:p>
          <a:p>
            <a:r>
              <a:rPr lang="en-GB" dirty="0" smtClean="0"/>
              <a:t>The RECOVERY collaboration has been a remarkable success in COVID-19 treatment, and is well suited to continue providing answers for influenza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are extremely grateful for your efforts to recruit to </a:t>
            </a:r>
            <a:r>
              <a:rPr lang="en-GB" dirty="0" smtClean="0"/>
              <a:t>RECOVERY, and we hope that many of you will continue to collaborate with us in the influenza comparisons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1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of the </a:t>
            </a:r>
            <a:r>
              <a:rPr lang="en-GB" dirty="0" smtClean="0"/>
              <a:t>central study </a:t>
            </a:r>
            <a:r>
              <a:rPr lang="en-GB" dirty="0"/>
              <a:t>team will talk to the agenda</a:t>
            </a:r>
          </a:p>
          <a:p>
            <a:endParaRPr lang="en-GB" dirty="0"/>
          </a:p>
          <a:p>
            <a:r>
              <a:rPr lang="en-GB" dirty="0"/>
              <a:t>If you have questions please enter them into the “Q&amp;A” on the right side of your screen.</a:t>
            </a:r>
          </a:p>
          <a:p>
            <a:endParaRPr lang="en-GB" dirty="0"/>
          </a:p>
          <a:p>
            <a:r>
              <a:rPr lang="en-GB" dirty="0"/>
              <a:t>Questions may be answered directly or to the whole group</a:t>
            </a:r>
          </a:p>
        </p:txBody>
      </p:sp>
    </p:spTree>
    <p:extLst>
      <p:ext uri="{BB962C8B-B14F-4D97-AF65-F5344CB8AC3E}">
        <p14:creationId xmlns:p14="http://schemas.microsoft.com/office/powerpoint/2010/main" val="6736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Influenza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3" y="1557246"/>
            <a:ext cx="10463390" cy="49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nfluenza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892" y="1596885"/>
            <a:ext cx="11506216" cy="5261115"/>
          </a:xfrm>
        </p:spPr>
        <p:txBody>
          <a:bodyPr>
            <a:normAutofit/>
          </a:bodyPr>
          <a:lstStyle/>
          <a:p>
            <a:r>
              <a:rPr lang="en-GB" dirty="0" smtClean="0"/>
              <a:t>RECOVERY &amp; other trials quickly found life-saving treatments for COVID-19 by randomising thousands of patients</a:t>
            </a:r>
          </a:p>
          <a:p>
            <a:endParaRPr lang="en-GB" dirty="0"/>
          </a:p>
          <a:p>
            <a:r>
              <a:rPr lang="en-GB" dirty="0" smtClean="0"/>
              <a:t>Many other proposed treatments were found to be ineffective</a:t>
            </a:r>
          </a:p>
          <a:p>
            <a:endParaRPr lang="en-GB" dirty="0"/>
          </a:p>
          <a:p>
            <a:r>
              <a:rPr lang="en-GB" dirty="0" smtClean="0"/>
              <a:t>Seasonal flu kills an estimated 400,000 people/year, but we do not have good (i.e. randomised) evidence to guide treatment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0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nfluenza treatments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892" y="1596885"/>
            <a:ext cx="11506216" cy="5261115"/>
          </a:xfrm>
        </p:spPr>
        <p:txBody>
          <a:bodyPr>
            <a:normAutofit/>
          </a:bodyPr>
          <a:lstStyle/>
          <a:p>
            <a:r>
              <a:rPr lang="en-GB" b="1" dirty="0" smtClean="0"/>
              <a:t>Oseltamivir (Tamiflu®)</a:t>
            </a:r>
            <a:r>
              <a:rPr lang="en-GB" dirty="0" smtClean="0"/>
              <a:t>: this antiviral is widely used in hospitalised patients but with no robust evidence of benefit</a:t>
            </a:r>
          </a:p>
          <a:p>
            <a:pPr lvl="1"/>
            <a:r>
              <a:rPr lang="en-GB" dirty="0" smtClean="0"/>
              <a:t>Current UKHSA guidance recommends use of oseltamivir in hospitalised patients</a:t>
            </a:r>
          </a:p>
          <a:p>
            <a:pPr lvl="1"/>
            <a:r>
              <a:rPr lang="en-GB" dirty="0" smtClean="0"/>
              <a:t>In January, the CMO for England clarified that they encourage enrolment of patients into randomised trials, which is in keeping with their guidance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400046" y="3578085"/>
            <a:ext cx="11391908" cy="297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 smtClean="0"/>
          </a:p>
          <a:p>
            <a:r>
              <a:rPr lang="en-GB" b="1" dirty="0" smtClean="0"/>
              <a:t>Baloxavir</a:t>
            </a:r>
            <a:r>
              <a:rPr lang="en-GB" dirty="0" smtClean="0"/>
              <a:t>: this newer antiviral works via a novel mechanism, which could be more effective than oseltamivir (or work in combination)</a:t>
            </a:r>
          </a:p>
          <a:p>
            <a:endParaRPr lang="en-GB" dirty="0" smtClean="0"/>
          </a:p>
          <a:p>
            <a:r>
              <a:rPr lang="en-GB" b="1" dirty="0" smtClean="0"/>
              <a:t>Dexamethasone</a:t>
            </a:r>
            <a:r>
              <a:rPr lang="en-GB" dirty="0" smtClean="0"/>
              <a:t>: life-saving in COVID-19, but we don’t know if it works for flu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21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605817" y="4132215"/>
            <a:ext cx="1173891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Current </a:t>
            </a:r>
            <a:r>
              <a:rPr lang="en-GB" dirty="0" smtClean="0"/>
              <a:t>RECOVERY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data collected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023595" y="3901608"/>
            <a:ext cx="4305881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8" y="1390072"/>
            <a:ext cx="10652251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3246978" y="1826791"/>
            <a:ext cx="58504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Patients with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confirmed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SARS-CoV-2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COVID comparisons are currently due to end 30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November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1205817" y="1543190"/>
            <a:ext cx="3433860" cy="1433785"/>
            <a:chOff x="4441699" y="1560294"/>
            <a:chExt cx="3404064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673572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35315" y="1614044"/>
              <a:ext cx="2810448" cy="58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High-dose corticosteroids</a:t>
              </a:r>
            </a:p>
            <a:p>
              <a:r>
                <a:rPr lang="en-GB" sz="1600" b="1" dirty="0" smtClean="0"/>
                <a:t>(patients requiring NIV or IMV)</a:t>
              </a:r>
              <a:endParaRPr lang="en-GB" sz="16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393651" cy="1414800"/>
            <a:chOff x="8003238" y="1576210"/>
            <a:chExt cx="3393651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Low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635650" y="1592563"/>
              <a:ext cx="269033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Low-dose corticosteroids</a:t>
              </a:r>
            </a:p>
            <a:p>
              <a:r>
                <a:rPr lang="en-GB" sz="1500" b="1" dirty="0"/>
                <a:t>(hypoxic, SARS-CoV-2 negative)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1</a:t>
              </a:r>
              <a:endParaRPr lang="en-GB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1918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2</a:t>
              </a:r>
              <a:endParaRPr lang="en-GB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</a:t>
            </a:r>
            <a:r>
              <a:rPr lang="en-US" b="1" dirty="0" smtClean="0">
                <a:solidFill>
                  <a:srgbClr val="FF0000"/>
                </a:solidFill>
              </a:rPr>
              <a:t>INFLUENZA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7565222" y="1561598"/>
            <a:ext cx="3393651" cy="1415377"/>
            <a:chOff x="849410" y="1566704"/>
            <a:chExt cx="3393651" cy="1415377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chemeClr val="accent6">
                <a:lumMod val="75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105674" cy="55096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Sotrovimab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J</a:t>
              </a:r>
              <a:endParaRPr lang="en-GB" b="1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34859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Sotrovimab</a:t>
              </a:r>
              <a:endParaRPr lang="en-GB" sz="2400" b="1" dirty="0"/>
            </a:p>
          </p:txBody>
        </p:sp>
      </p:grpSp>
      <p:pic>
        <p:nvPicPr>
          <p:cNvPr id="134" name="Picture 133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04" y="1607685"/>
            <a:ext cx="601261" cy="60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628229" y="4154627"/>
            <a:ext cx="1129067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/>
              <a:t>Current RECOVERY design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9770" y="3539103"/>
            <a:ext cx="3492000" cy="10512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Baseline data collected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</a:rPr>
              <a:t>Participants enter ≥1 comparisons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023595" y="3901608"/>
            <a:ext cx="4305881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7903806" y="3577281"/>
            <a:ext cx="3489681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Outcomes collected at earliest of death, discharge or 28 days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3219245" y="1826791"/>
            <a:ext cx="59059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Patients with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confirmed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SARS-CoV-2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COVID comparisons are currently due to end 30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November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1205817" y="1543190"/>
            <a:ext cx="3433860" cy="1433785"/>
            <a:chOff x="4441699" y="1560294"/>
            <a:chExt cx="3404064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High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04583" y="2342378"/>
              <a:ext cx="673572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35315" y="1614044"/>
              <a:ext cx="2810448" cy="582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High-dose corticosteroids</a:t>
              </a:r>
            </a:p>
            <a:p>
              <a:r>
                <a:rPr lang="en-GB" sz="1600" b="1" dirty="0" smtClean="0"/>
                <a:t>(patients requiring NIV or IMV)</a:t>
              </a:r>
              <a:endParaRPr lang="en-GB" sz="1600" b="1" dirty="0"/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393651" cy="1414800"/>
            <a:chOff x="8003238" y="1576210"/>
            <a:chExt cx="3393651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5" y="2273675"/>
              <a:ext cx="1073507" cy="55096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Low dose</a:t>
              </a:r>
            </a:p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steroids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5681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66122" y="2346125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635650" y="1592563"/>
              <a:ext cx="269033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Low-dose corticosteroids</a:t>
              </a:r>
            </a:p>
            <a:p>
              <a:r>
                <a:rPr lang="en-GB" sz="1500" b="1" dirty="0"/>
                <a:t>(hypoxic, SARS-CoV-2 negative)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073507" cy="550963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12294" y="233662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1</a:t>
              </a:r>
              <a:endParaRPr lang="en-GB" sz="2400" b="1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6" y="2269928"/>
              <a:ext cx="1073507" cy="550963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568104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04583" y="2342378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33283"/>
              <a:ext cx="1918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Influenza Antiviral </a:t>
              </a:r>
              <a:r>
                <a:rPr lang="en-GB" sz="1600" b="1" dirty="0"/>
                <a:t>2</a:t>
              </a:r>
              <a:endParaRPr lang="en-GB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Patients with confirmed </a:t>
            </a:r>
            <a:r>
              <a:rPr lang="en-US" b="1" dirty="0" smtClean="0">
                <a:solidFill>
                  <a:srgbClr val="FF0000"/>
                </a:solidFill>
              </a:rPr>
              <a:t>INFLUENZA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7565222" y="1561598"/>
            <a:ext cx="3393651" cy="1415377"/>
            <a:chOff x="849410" y="1566704"/>
            <a:chExt cx="3393651" cy="1415377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chemeClr val="accent6">
                <a:lumMod val="75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7" y="2264170"/>
              <a:ext cx="1105670" cy="55096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Sotrovimab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56810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Usual care alone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J</a:t>
              </a:r>
              <a:endParaRPr lang="en-GB" b="1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37223" y="233379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/>
                <a:t>or</a:t>
              </a:r>
              <a:endParaRPr lang="en-GB" sz="1400" b="1" i="1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81822" y="1732379"/>
              <a:ext cx="23504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Sotrovimab</a:t>
              </a:r>
              <a:endParaRPr lang="en-GB" sz="2400" b="1" dirty="0"/>
            </a:p>
          </p:txBody>
        </p:sp>
      </p:grpSp>
      <p:pic>
        <p:nvPicPr>
          <p:cNvPr id="134" name="Picture 133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504" y="1607685"/>
            <a:ext cx="601261" cy="601261"/>
          </a:xfrm>
          <a:prstGeom prst="rect">
            <a:avLst/>
          </a:prstGeom>
        </p:spPr>
      </p:pic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8" y="1390072"/>
            <a:ext cx="10652251" cy="1889226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8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RECOVERY Eligibility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201" y="1596885"/>
            <a:ext cx="11357120" cy="47866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Hospitalised</a:t>
            </a:r>
          </a:p>
          <a:p>
            <a:pPr marL="514350" indent="-514350">
              <a:buFont typeface="+mj-lt"/>
              <a:buAutoNum type="arabicPeriod"/>
            </a:pPr>
            <a:endParaRPr lang="en-GB" sz="8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Viral pneumonia </a:t>
            </a:r>
            <a:r>
              <a:rPr lang="en-GB" sz="2400" dirty="0" smtClean="0"/>
              <a:t>syndrome, e.g.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/>
              <a:t>T</a:t>
            </a:r>
            <a:r>
              <a:rPr lang="en-GB" sz="2000" dirty="0" smtClean="0"/>
              <a:t>ypical </a:t>
            </a:r>
            <a:r>
              <a:rPr lang="en-GB" sz="2000" dirty="0"/>
              <a:t>symptoms (e.g. influenza-like illness with fever and muscle pain, or respiratory illness with cough and shortness of breath); and </a:t>
            </a:r>
            <a:endParaRPr lang="en-GB" sz="2000" dirty="0" smtClean="0"/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/>
              <a:t>C</a:t>
            </a:r>
            <a:r>
              <a:rPr lang="en-GB" sz="2000" dirty="0" smtClean="0"/>
              <a:t>ompatible </a:t>
            </a:r>
            <a:r>
              <a:rPr lang="en-GB" sz="2000" dirty="0"/>
              <a:t>chest </a:t>
            </a:r>
            <a:r>
              <a:rPr lang="en-GB" sz="2000" dirty="0" smtClean="0"/>
              <a:t>imaging (consolidation </a:t>
            </a:r>
            <a:r>
              <a:rPr lang="en-GB" sz="2000" dirty="0"/>
              <a:t>or ground-glass shadowing); </a:t>
            </a:r>
            <a:r>
              <a:rPr lang="en-GB" sz="2000" dirty="0" smtClean="0"/>
              <a:t>and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sz="2000" dirty="0"/>
              <a:t>A</a:t>
            </a:r>
            <a:r>
              <a:rPr lang="en-GB" sz="2000" dirty="0" smtClean="0"/>
              <a:t>lternative causes considered </a:t>
            </a:r>
            <a:r>
              <a:rPr lang="en-GB" sz="2000" dirty="0"/>
              <a:t>unlikely or excluded (e.g. heart failure, </a:t>
            </a:r>
            <a:r>
              <a:rPr lang="en-GB" sz="2000" dirty="0" smtClean="0"/>
              <a:t>bacteria pneumonia)</a:t>
            </a:r>
          </a:p>
          <a:p>
            <a:pPr marL="457200" lvl="1" indent="0">
              <a:buNone/>
            </a:pPr>
            <a:r>
              <a:rPr lang="en-GB" sz="2000" i="1" dirty="0" smtClean="0"/>
              <a:t>However, the diagnosis is a clinical one in the opinion of the managing doctor</a:t>
            </a:r>
          </a:p>
          <a:p>
            <a:pPr marL="457200" lvl="1" indent="0">
              <a:buNone/>
            </a:pPr>
            <a:endParaRPr lang="en-GB" sz="800" i="1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Confirmed SARS-CoV-2/influenza </a:t>
            </a:r>
            <a:r>
              <a:rPr lang="en-GB" sz="2400" dirty="0"/>
              <a:t>infection</a:t>
            </a:r>
          </a:p>
          <a:p>
            <a:pPr lvl="1"/>
            <a:r>
              <a:rPr lang="en-GB" sz="2000" dirty="0"/>
              <a:t>PCR (hospital or community) or in-hospital lateral flow </a:t>
            </a:r>
            <a:r>
              <a:rPr lang="en-GB" sz="2000" dirty="0" smtClean="0"/>
              <a:t>test</a:t>
            </a:r>
          </a:p>
          <a:p>
            <a:pPr lvl="1"/>
            <a:endParaRPr lang="en-GB" sz="800" dirty="0"/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No medical history that might put the patient at risk if </a:t>
            </a:r>
            <a:r>
              <a:rPr lang="en-GB" sz="2400" dirty="0" smtClean="0"/>
              <a:t>they </a:t>
            </a:r>
            <a:r>
              <a:rPr lang="en-GB" sz="2400" dirty="0"/>
              <a:t>were to participate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349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455ed32-e2e3-4b3f-818c-2835bb56e4bc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7" ma:contentTypeDescription="Create a new document." ma:contentTypeScope="" ma:versionID="439182502fa57a46313861e4eb05d0ac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d22a1766993d4e40d82de9aacc953c6b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5D9499-0AD5-4890-8D95-3A4AE7D176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8C06E-0423-4EC0-9BC7-4ACD2ED20B20}">
  <ds:schemaRefs>
    <ds:schemaRef ds:uri="http://purl.org/dc/terms/"/>
    <ds:schemaRef ds:uri="http://purl.org/dc/dcmitype/"/>
    <ds:schemaRef ds:uri="8c2ad8f4-5414-4cfe-b16c-4e06a8f6e355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B50A56B-D575-4F45-92B6-909F22F2AD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18139</TotalTime>
  <Words>1459</Words>
  <Application>Microsoft Office PowerPoint</Application>
  <PresentationFormat>Widescreen</PresentationFormat>
  <Paragraphs>286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 Randomised Evaluation of COVID-19 Therapy: the RECOVERY trial</vt:lpstr>
      <vt:lpstr>Agenda</vt:lpstr>
      <vt:lpstr>Introductions</vt:lpstr>
      <vt:lpstr>Influenza </vt:lpstr>
      <vt:lpstr>Influenza </vt:lpstr>
      <vt:lpstr>Influenza treatments</vt:lpstr>
      <vt:lpstr>Current RECOVERY design</vt:lpstr>
      <vt:lpstr>Current RECOVERY design</vt:lpstr>
      <vt:lpstr>RECOVERY Eligibility</vt:lpstr>
      <vt:lpstr>RECOVERY Influenza </vt:lpstr>
      <vt:lpstr>RECOVERY Influenza </vt:lpstr>
      <vt:lpstr>PowerPoint Presentation</vt:lpstr>
      <vt:lpstr>State of the pandemic</vt:lpstr>
      <vt:lpstr>State of the pandemic</vt:lpstr>
      <vt:lpstr>RECOVERY COVID-19 comparisons</vt:lpstr>
      <vt:lpstr>PowerPoint Presentation</vt:lpstr>
      <vt:lpstr>Sotrovimab</vt:lpstr>
      <vt:lpstr>Sotrovimab in RECOVERY</vt:lpstr>
      <vt:lpstr>PowerPoint Presentation</vt:lpstr>
      <vt:lpstr>High-dose corticosteroids</vt:lpstr>
      <vt:lpstr>High-dose corticosteroids</vt:lpstr>
      <vt:lpstr>PowerPoint Presentation</vt:lpstr>
      <vt:lpstr>Substantial Amendment 31</vt:lpstr>
      <vt:lpstr>Biological sampling</vt:lpstr>
      <vt:lpstr>Biological sampling</vt:lpstr>
      <vt:lpstr>Consent monitoring</vt:lpstr>
      <vt:lpstr>Completeness of follow-up</vt:lpstr>
      <vt:lpstr>Future plans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Leon Peto</cp:lastModifiedBy>
  <cp:revision>491</cp:revision>
  <cp:lastPrinted>2020-03-18T19:42:16Z</cp:lastPrinted>
  <dcterms:created xsi:type="dcterms:W3CDTF">2020-03-14T13:47:38Z</dcterms:created>
  <dcterms:modified xsi:type="dcterms:W3CDTF">2023-09-18T14:07:56Z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