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285" r:id="rId5"/>
    <p:sldId id="404" r:id="rId6"/>
    <p:sldId id="294" r:id="rId7"/>
    <p:sldId id="651" r:id="rId8"/>
    <p:sldId id="647" r:id="rId9"/>
    <p:sldId id="652" r:id="rId10"/>
    <p:sldId id="653" r:id="rId11"/>
    <p:sldId id="670" r:id="rId12"/>
    <p:sldId id="648" r:id="rId13"/>
    <p:sldId id="642" r:id="rId14"/>
    <p:sldId id="682" r:id="rId15"/>
    <p:sldId id="649" r:id="rId16"/>
    <p:sldId id="659" r:id="rId17"/>
    <p:sldId id="655" r:id="rId18"/>
    <p:sldId id="658" r:id="rId19"/>
    <p:sldId id="656" r:id="rId20"/>
    <p:sldId id="657" r:id="rId21"/>
    <p:sldId id="663" r:id="rId22"/>
    <p:sldId id="660" r:id="rId23"/>
    <p:sldId id="661" r:id="rId24"/>
    <p:sldId id="662" r:id="rId25"/>
    <p:sldId id="673" r:id="rId26"/>
    <p:sldId id="674" r:id="rId27"/>
    <p:sldId id="675" r:id="rId28"/>
    <p:sldId id="296" r:id="rId29"/>
    <p:sldId id="650" r:id="rId30"/>
    <p:sldId id="623" r:id="rId31"/>
    <p:sldId id="683" r:id="rId32"/>
    <p:sldId id="583" r:id="rId33"/>
    <p:sldId id="615" r:id="rId34"/>
    <p:sldId id="562" r:id="rId35"/>
    <p:sldId id="613" r:id="rId36"/>
    <p:sldId id="666" r:id="rId37"/>
    <p:sldId id="668" r:id="rId38"/>
    <p:sldId id="669" r:id="rId39"/>
    <p:sldId id="677" r:id="rId40"/>
    <p:sldId id="686" r:id="rId41"/>
    <p:sldId id="684" r:id="rId42"/>
    <p:sldId id="678" r:id="rId43"/>
    <p:sldId id="685" r:id="rId44"/>
    <p:sldId id="580" r:id="rId45"/>
    <p:sldId id="680" r:id="rId46"/>
    <p:sldId id="664" r:id="rId47"/>
    <p:sldId id="640" r:id="rId48"/>
    <p:sldId id="590" r:id="rId49"/>
    <p:sldId id="589" r:id="rId50"/>
    <p:sldId id="609" r:id="rId51"/>
    <p:sldId id="540" r:id="rId52"/>
    <p:sldId id="665" r:id="rId53"/>
    <p:sldId id="402" r:id="rId54"/>
  </p:sldIdLst>
  <p:sldSz cx="12192000" cy="6858000"/>
  <p:notesSz cx="6881813" cy="9661525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 Peto" initials="LP" lastIdx="0" clrIdx="0">
    <p:extLst>
      <p:ext uri="{19B8F6BF-5375-455C-9EA6-DF929625EA0E}">
        <p15:presenceInfo xmlns:p15="http://schemas.microsoft.com/office/powerpoint/2012/main" userId="S-1-5-21-944046252-2799899743-1142484129-10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  <a:srgbClr val="D67C9C"/>
    <a:srgbClr val="5B9B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91" autoAdjust="0"/>
    <p:restoredTop sz="94660"/>
  </p:normalViewPr>
  <p:slideViewPr>
    <p:cSldViewPr snapToGrid="0">
      <p:cViewPr>
        <p:scale>
          <a:sx n="66" d="100"/>
          <a:sy n="66" d="100"/>
        </p:scale>
        <p:origin x="509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3E3B0-3F8F-4144-9128-8DC37F70D4BB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7EF8-089B-45D6-AA64-69C68296A4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36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66F-4CDE-4600-89E4-4EAAC1D2ACB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05/12/2023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73" y="220571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Collaborators’ Meeting </a:t>
            </a:r>
          </a:p>
          <a:p>
            <a:r>
              <a:rPr lang="en-GB" b="1" dirty="0" smtClean="0"/>
              <a:t>4</a:t>
            </a:r>
            <a:r>
              <a:rPr lang="en-GB" b="1" baseline="30000" dirty="0" smtClean="0"/>
              <a:t>th</a:t>
            </a:r>
            <a:r>
              <a:rPr lang="en-GB" b="1" dirty="0" smtClean="0"/>
              <a:t> &amp; 5</a:t>
            </a:r>
            <a:r>
              <a:rPr lang="en-GB" b="1" baseline="30000" dirty="0" smtClean="0"/>
              <a:t>th</a:t>
            </a:r>
            <a:r>
              <a:rPr lang="en-GB" b="1" dirty="0" smtClean="0"/>
              <a:t> December 2023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RECOVERY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 smtClean="0"/>
              <a:t>HOSPITALISED PATIENTS </a:t>
            </a:r>
            <a:r>
              <a:rPr lang="en-GB" sz="2000" b="1" dirty="0" smtClean="0"/>
              <a:t>WITH PNEUMONIA</a:t>
            </a:r>
            <a:endParaRPr lang="en-GB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data collected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2459659" y="2878520"/>
            <a:ext cx="373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Patients with </a:t>
            </a:r>
            <a:r>
              <a:rPr lang="en-US" b="1" dirty="0" smtClean="0">
                <a:solidFill>
                  <a:srgbClr val="FF0000"/>
                </a:solidFill>
              </a:rPr>
              <a:t>confirmed SARS-CoV-2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433860" cy="1433785"/>
            <a:chOff x="4441699" y="1560294"/>
            <a:chExt cx="3404064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673572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35315" y="1614044"/>
              <a:ext cx="2810448" cy="58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High-dose corticosteroids</a:t>
              </a:r>
            </a:p>
            <a:p>
              <a:r>
                <a:rPr lang="en-GB" sz="1600" b="1" dirty="0" smtClean="0"/>
                <a:t>(patients requiring NIV or IMV)</a:t>
              </a:r>
              <a:endParaRPr lang="en-GB" sz="16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393651" cy="1414800"/>
            <a:chOff x="8003238" y="1576210"/>
            <a:chExt cx="3393651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Low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635650" y="1592563"/>
              <a:ext cx="269033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Low-dose corticosteroids</a:t>
              </a:r>
            </a:p>
            <a:p>
              <a:r>
                <a:rPr lang="en-GB" sz="1500" b="1" dirty="0"/>
                <a:t>(hypoxic, SARS-CoV-2 negative)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1</a:t>
              </a:r>
              <a:endParaRPr lang="en-GB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1918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2</a:t>
              </a:r>
              <a:endParaRPr lang="en-GB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</a:t>
            </a:r>
            <a:r>
              <a:rPr lang="en-US" b="1" dirty="0" smtClean="0">
                <a:solidFill>
                  <a:srgbClr val="FF0000"/>
                </a:solidFill>
              </a:rPr>
              <a:t>INFLUENZA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25521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70"/>
                <a:ext cx="1105674" cy="55096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Sotrovimab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56810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J</a:t>
                </a:r>
                <a:endParaRPr lang="en-GB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34859" y="2336620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Sotrovimab</a:t>
                </a:r>
                <a:endParaRPr lang="en-GB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Patients with </a:t>
            </a:r>
            <a:r>
              <a:rPr lang="en-US" sz="1600" b="1" dirty="0" smtClean="0">
                <a:solidFill>
                  <a:srgbClr val="FF0000"/>
                </a:solidFill>
              </a:rPr>
              <a:t>CAP (without suspected SARS-CoV-2/influenza/PCP/TB)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393651" cy="1420915"/>
            <a:chOff x="7960889" y="1429068"/>
            <a:chExt cx="3393651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393651" cy="1414800"/>
              <a:chOff x="8003238" y="1576210"/>
              <a:chExt cx="3393651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5" y="2273675"/>
                <a:ext cx="1073507" cy="55096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Low dose</a:t>
                </a: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steroids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5681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M</a:t>
                </a:r>
                <a:endParaRPr lang="en-GB" b="1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66122" y="2346125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635650" y="1592563"/>
                <a:ext cx="26903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Low-dose </a:t>
                </a:r>
                <a:r>
                  <a:rPr lang="en-GB" sz="1600" b="1" dirty="0" smtClean="0"/>
                  <a:t>corticosteroids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7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RECOVERY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 smtClean="0"/>
              <a:t>HOSPITALISED PATIENTS </a:t>
            </a:r>
            <a:r>
              <a:rPr lang="en-GB" sz="2000" b="1" dirty="0" smtClean="0"/>
              <a:t>WITH PNEUMONIA</a:t>
            </a:r>
            <a:endParaRPr lang="en-GB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data collected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2459659" y="2878520"/>
            <a:ext cx="373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Patients with </a:t>
            </a:r>
            <a:r>
              <a:rPr lang="en-US" b="1" dirty="0" smtClean="0">
                <a:solidFill>
                  <a:srgbClr val="FF0000"/>
                </a:solidFill>
              </a:rPr>
              <a:t>confirmed SARS-CoV-2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433860" cy="1433785"/>
            <a:chOff x="4441699" y="1560294"/>
            <a:chExt cx="3404064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673572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35315" y="1614044"/>
              <a:ext cx="2810448" cy="58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High-dose corticosteroids</a:t>
              </a:r>
            </a:p>
            <a:p>
              <a:r>
                <a:rPr lang="en-GB" sz="1600" b="1" dirty="0" smtClean="0"/>
                <a:t>(patients requiring NIV or IMV)</a:t>
              </a:r>
              <a:endParaRPr lang="en-GB" sz="16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393651" cy="1414800"/>
            <a:chOff x="8003238" y="1576210"/>
            <a:chExt cx="3393651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Low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635650" y="1592563"/>
              <a:ext cx="269033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Low-dose corticosteroids</a:t>
              </a:r>
            </a:p>
            <a:p>
              <a:r>
                <a:rPr lang="en-GB" sz="1500" b="1" dirty="0"/>
                <a:t>(hypoxic, SARS-CoV-2 negative)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1</a:t>
              </a:r>
              <a:endParaRPr lang="en-GB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1918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2</a:t>
              </a:r>
              <a:endParaRPr lang="en-GB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</a:t>
            </a:r>
            <a:r>
              <a:rPr lang="en-US" b="1" dirty="0" smtClean="0">
                <a:solidFill>
                  <a:srgbClr val="FF0000"/>
                </a:solidFill>
              </a:rPr>
              <a:t>INFLUENZA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25521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70"/>
                <a:ext cx="1105674" cy="55096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Sotrovimab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56810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J</a:t>
                </a:r>
                <a:endParaRPr lang="en-GB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34859" y="2336620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Sotrovimab</a:t>
                </a:r>
                <a:endParaRPr lang="en-GB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Patients with </a:t>
            </a:r>
            <a:r>
              <a:rPr lang="en-US" sz="1600" b="1" dirty="0" smtClean="0">
                <a:solidFill>
                  <a:srgbClr val="FF0000"/>
                </a:solidFill>
              </a:rPr>
              <a:t>CAP (without suspected SARS-CoV-2/influenza/PCP/TB)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393651" cy="1420915"/>
            <a:chOff x="7960889" y="1429068"/>
            <a:chExt cx="3393651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393651" cy="1414800"/>
              <a:chOff x="8003238" y="1576210"/>
              <a:chExt cx="3393651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5" y="2273675"/>
                <a:ext cx="1073507" cy="55096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Low dose</a:t>
                </a: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steroids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5681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M</a:t>
                </a:r>
                <a:endParaRPr lang="en-GB" b="1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66122" y="2346125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635650" y="1592563"/>
                <a:ext cx="26903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Low-dose </a:t>
                </a:r>
                <a:r>
                  <a:rPr lang="en-GB" sz="1600" b="1" dirty="0" smtClean="0"/>
                  <a:t>corticosteroids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Influenza </a:t>
            </a:r>
            <a:r>
              <a:rPr lang="en-GB" dirty="0" smtClean="0"/>
              <a:t>treatments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892" y="1596885"/>
            <a:ext cx="11506216" cy="5261115"/>
          </a:xfrm>
        </p:spPr>
        <p:txBody>
          <a:bodyPr>
            <a:normAutofit/>
          </a:bodyPr>
          <a:lstStyle/>
          <a:p>
            <a:r>
              <a:rPr lang="en-GB" b="1" dirty="0" smtClean="0"/>
              <a:t>Oseltamivir (Tamiflu®)</a:t>
            </a:r>
            <a:r>
              <a:rPr lang="en-GB" dirty="0" smtClean="0"/>
              <a:t>: antiviral widely used in hospitalised patients but with no robust evidence of benefit</a:t>
            </a:r>
          </a:p>
          <a:p>
            <a:endParaRPr lang="en-GB" dirty="0"/>
          </a:p>
          <a:p>
            <a:r>
              <a:rPr lang="en-GB" b="1" dirty="0"/>
              <a:t>Baloxavir </a:t>
            </a:r>
            <a:r>
              <a:rPr lang="en-GB" b="1" dirty="0" smtClean="0"/>
              <a:t>marboxil (Xofluza®)</a:t>
            </a:r>
            <a:r>
              <a:rPr lang="en-GB" dirty="0" smtClean="0"/>
              <a:t>: </a:t>
            </a:r>
            <a:r>
              <a:rPr lang="en-GB" dirty="0"/>
              <a:t>newer antiviral that works via a novel mechanism, which could be more effective than oseltamivir (or work in combination)</a:t>
            </a:r>
          </a:p>
          <a:p>
            <a:endParaRPr lang="en-GB" dirty="0"/>
          </a:p>
          <a:p>
            <a:r>
              <a:rPr lang="en-GB" b="1" dirty="0"/>
              <a:t>Dexamethasone</a:t>
            </a:r>
            <a:r>
              <a:rPr lang="en-GB" dirty="0"/>
              <a:t>: life-saving in COVID-19, but we don’t know if it works for flu</a:t>
            </a:r>
          </a:p>
          <a:p>
            <a:endParaRPr lang="en-GB" dirty="0" smtClean="0"/>
          </a:p>
          <a:p>
            <a:r>
              <a:rPr lang="en-GB" dirty="0"/>
              <a:t>RECOVERY influenza comparisons planned to continue until at least 2026</a:t>
            </a:r>
          </a:p>
          <a:p>
            <a:endParaRPr lang="en-GB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44598" y="2471661"/>
            <a:ext cx="11391908" cy="297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Oseltamivir (TAMIFLU)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1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565967" cy="1325563"/>
          </a:xfrm>
        </p:spPr>
        <p:txBody>
          <a:bodyPr/>
          <a:lstStyle/>
          <a:p>
            <a:r>
              <a:rPr lang="en-GB" dirty="0"/>
              <a:t>Oseltamivir (Tamiflu)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83042A-DC61-C148-8A7C-6FFD2501A342}"/>
              </a:ext>
            </a:extLst>
          </p:cNvPr>
          <p:cNvGrpSpPr>
            <a:grpSpLocks noChangeAspect="1"/>
          </p:cNvGrpSpPr>
          <p:nvPr/>
        </p:nvGrpSpPr>
        <p:grpSpPr>
          <a:xfrm>
            <a:off x="288974" y="3125283"/>
            <a:ext cx="9311207" cy="3660073"/>
            <a:chOff x="914400" y="2310504"/>
            <a:chExt cx="8735786" cy="34338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84A543-4860-364F-96C2-3052EC5CED3E}"/>
                </a:ext>
              </a:extLst>
            </p:cNvPr>
            <p:cNvGrpSpPr/>
            <p:nvPr/>
          </p:nvGrpSpPr>
          <p:grpSpPr>
            <a:xfrm>
              <a:off x="914400" y="2317012"/>
              <a:ext cx="8735786" cy="3427377"/>
              <a:chOff x="914400" y="3525339"/>
              <a:chExt cx="8404167" cy="3186786"/>
            </a:xfrm>
          </p:grpSpPr>
          <p:pic>
            <p:nvPicPr>
              <p:cNvPr id="21" name="Picture 2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BB34C04F-2DDD-F34F-9058-C18F25EEF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46"/>
              <a:stretch/>
            </p:blipFill>
            <p:spPr>
              <a:xfrm>
                <a:off x="914400" y="3525339"/>
                <a:ext cx="8404167" cy="290820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1DF930-EB2B-F24E-821B-DF721B6E2D4B}"/>
                  </a:ext>
                </a:extLst>
              </p:cNvPr>
              <p:cNvSpPr txBox="1"/>
              <p:nvPr/>
            </p:nvSpPr>
            <p:spPr>
              <a:xfrm>
                <a:off x="4364068" y="6425953"/>
                <a:ext cx="2455167" cy="28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 since start of treatment (h)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B48F0-9A7C-A349-999C-615625AB5A53}"/>
                </a:ext>
              </a:extLst>
            </p:cNvPr>
            <p:cNvCxnSpPr>
              <a:cxnSpLocks/>
            </p:cNvCxnSpPr>
            <p:nvPr/>
          </p:nvCxnSpPr>
          <p:spPr>
            <a:xfrm>
              <a:off x="2073729" y="3804560"/>
              <a:ext cx="21145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EDA172-4D06-344A-9222-EB243B8CA2C1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79" y="3804560"/>
              <a:ext cx="0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2117A-835A-D541-8A9A-C75BB6FFE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3736" y="3804560"/>
              <a:ext cx="1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A0EBA-F61A-3E44-9F8E-2729C655044D}"/>
                </a:ext>
              </a:extLst>
            </p:cNvPr>
            <p:cNvSpPr txBox="1"/>
            <p:nvPr/>
          </p:nvSpPr>
          <p:spPr>
            <a:xfrm>
              <a:off x="2402351" y="4602113"/>
              <a:ext cx="83070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Baloxavir</a:t>
              </a:r>
            </a:p>
            <a:p>
              <a:r>
                <a:rPr lang="en-US" sz="1200" dirty="0"/>
                <a:t>Placebo</a:t>
              </a:r>
            </a:p>
            <a:p>
              <a:r>
                <a:rPr lang="en-US" sz="1200" dirty="0"/>
                <a:t>Oseltamivir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99A6F5-6E53-584D-8BA3-82491537BC64}"/>
                </a:ext>
              </a:extLst>
            </p:cNvPr>
            <p:cNvSpPr txBox="1"/>
            <p:nvPr/>
          </p:nvSpPr>
          <p:spPr>
            <a:xfrm rot="16200000">
              <a:off x="282592" y="3573378"/>
              <a:ext cx="274119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% with no symptom improvement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1" y="1412393"/>
            <a:ext cx="11767939" cy="458007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Oseltamivir is a neuraminidase inhibitor (NAI)</a:t>
            </a:r>
          </a:p>
          <a:p>
            <a:r>
              <a:rPr lang="en-GB" sz="2400" dirty="0" smtClean="0"/>
              <a:t>Neuraminidase allows the budding of virus from infected cells, so NAIs interfere with the viral replication cycle</a:t>
            </a:r>
          </a:p>
          <a:p>
            <a:r>
              <a:rPr lang="en-GB" sz="2400" dirty="0" smtClean="0"/>
              <a:t>Oseltamivir reduces the duration of flu symptoms by ~1 day in early infection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0181" y="6371458"/>
            <a:ext cx="25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Ison </a:t>
            </a:r>
            <a:r>
              <a:rPr lang="en-GB" sz="1200" dirty="0" smtClean="0"/>
              <a:t>MG et al. Lancet </a:t>
            </a:r>
            <a:r>
              <a:rPr lang="en-GB" sz="1200" dirty="0"/>
              <a:t>Infect Dis. 2020 Oct;20(10):</a:t>
            </a:r>
            <a:r>
              <a:rPr lang="en-GB" sz="1200" dirty="0" smtClean="0"/>
              <a:t>1204-1214. PMID32526195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497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Oseltamivir (Tamiflu)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87" y="1459126"/>
            <a:ext cx="6379814" cy="395755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UKHSA guidance recommends NAIs for patients hospitalised with influenza (&gt; local guidelines)</a:t>
            </a:r>
          </a:p>
          <a:p>
            <a:r>
              <a:rPr lang="en-GB" sz="2400" dirty="0" smtClean="0"/>
              <a:t>Earlier this year, the CMO for England wrote in support of trials that include a no antiviral arm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162" y="2415209"/>
            <a:ext cx="3222490" cy="4371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15" y="1449635"/>
            <a:ext cx="3118829" cy="4258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8647" y="3200392"/>
            <a:ext cx="6605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“[...] specifically </a:t>
            </a:r>
            <a:r>
              <a:rPr lang="en-GB" b="1" i="1" dirty="0"/>
              <a:t>for those hospitals and clinicians undertaking national trials we consider it entirely in keeping with good clinical practice and our guidance to randomise</a:t>
            </a:r>
            <a:r>
              <a:rPr lang="en-GB" b="1" i="1" dirty="0" smtClean="0"/>
              <a:t>.”</a:t>
            </a:r>
          </a:p>
          <a:p>
            <a:endParaRPr lang="en-GB" b="1" i="1" dirty="0" smtClean="0"/>
          </a:p>
          <a:p>
            <a:r>
              <a:rPr lang="en-GB" b="1" i="1" dirty="0" smtClean="0"/>
              <a:t>“To </a:t>
            </a:r>
            <a:r>
              <a:rPr lang="en-GB" b="1" i="1" dirty="0"/>
              <a:t>date, none of these antiviral treatments have been proven in randomised controlled trials to improve clinical outcomes for patients admitted to hospital</a:t>
            </a:r>
            <a:r>
              <a:rPr lang="en-GB" b="1" i="1" dirty="0" smtClean="0"/>
              <a:t>.”</a:t>
            </a:r>
            <a:endParaRPr lang="en-GB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0387" y="5708362"/>
            <a:ext cx="822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Local discussions/communication may be needed to explain this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1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Oseltamivir (Tamiflu)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1" y="1990425"/>
            <a:ext cx="7158239" cy="2546851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Patients with </a:t>
            </a:r>
            <a:r>
              <a:rPr lang="en-GB" sz="2400" b="1" i="1" dirty="0"/>
              <a:t>recent or planned use of an NAI for this infection </a:t>
            </a:r>
            <a:r>
              <a:rPr lang="en-GB" sz="2400" b="1" i="1" dirty="0" smtClean="0"/>
              <a:t>are ineligible </a:t>
            </a:r>
            <a:r>
              <a:rPr lang="en-GB" sz="2400" dirty="0" smtClean="0"/>
              <a:t>(oseltamivir </a:t>
            </a:r>
            <a:r>
              <a:rPr lang="en-GB" sz="2400" dirty="0"/>
              <a:t>or zanamivir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Patients treated for bacterial co-infection are eligible if the clinical team think influenza may be contributing to the lung disease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1990425"/>
            <a:ext cx="3396567" cy="19761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731" y="4745621"/>
            <a:ext cx="11000069" cy="16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Pregnant </a:t>
            </a:r>
            <a:r>
              <a:rPr lang="en-GB" sz="2400" dirty="0"/>
              <a:t>&amp; breastfeeding women are eligible (see </a:t>
            </a:r>
            <a:r>
              <a:rPr lang="en-GB" sz="2400" dirty="0" smtClean="0"/>
              <a:t>protocol appendix 4 for procedure)</a:t>
            </a:r>
          </a:p>
          <a:p>
            <a:endParaRPr lang="en-GB" sz="2400" dirty="0"/>
          </a:p>
          <a:p>
            <a:r>
              <a:rPr lang="en-GB" sz="2400" dirty="0" smtClean="0"/>
              <a:t>Can be used in patients with liver &amp; renal failure (but renal dose adjustment in RECOVERY differs from SmPC - see protocol)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49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Oseltamivir (Tamiflu)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27" y="1886252"/>
            <a:ext cx="6799425" cy="4580078"/>
          </a:xfrm>
        </p:spPr>
        <p:txBody>
          <a:bodyPr>
            <a:noAutofit/>
          </a:bodyPr>
          <a:lstStyle/>
          <a:p>
            <a:r>
              <a:rPr lang="en-GB" sz="2400" dirty="0"/>
              <a:t>Oral or nasogastric only (no iv route)</a:t>
            </a:r>
          </a:p>
          <a:p>
            <a:endParaRPr lang="en-GB" sz="2400" dirty="0"/>
          </a:p>
          <a:p>
            <a:r>
              <a:rPr lang="en-GB" sz="2400" dirty="0"/>
              <a:t>Treat for 5 days (10 days if immunocompromised) </a:t>
            </a:r>
            <a:r>
              <a:rPr lang="en-GB" sz="2400" b="1" i="1" dirty="0"/>
              <a:t>to be completed at home if discharged</a:t>
            </a:r>
          </a:p>
          <a:p>
            <a:endParaRPr lang="en-GB" sz="2400" dirty="0"/>
          </a:p>
          <a:p>
            <a:r>
              <a:rPr lang="en-GB" sz="2400" dirty="0" smtClean="0"/>
              <a:t>No significant drug interactions known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Commonest side effects are headache, nausea and vomiting (&lt;10%)</a:t>
            </a:r>
          </a:p>
          <a:p>
            <a:endParaRPr lang="en-GB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1990425"/>
            <a:ext cx="3396567" cy="19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BALOXAVIR marboxil (XOFLUZA)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2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565967" cy="1325563"/>
          </a:xfrm>
        </p:spPr>
        <p:txBody>
          <a:bodyPr/>
          <a:lstStyle/>
          <a:p>
            <a:r>
              <a:rPr lang="en-GB" dirty="0"/>
              <a:t>Baloxavir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39" y="1585311"/>
            <a:ext cx="8234685" cy="3021414"/>
          </a:xfrm>
        </p:spPr>
        <p:txBody>
          <a:bodyPr>
            <a:noAutofit/>
          </a:bodyPr>
          <a:lstStyle/>
          <a:p>
            <a:r>
              <a:rPr lang="en-GB" sz="2400" dirty="0"/>
              <a:t>Baloxavir is a cap-dependent endonuclease (CEN) inhibitor</a:t>
            </a:r>
          </a:p>
          <a:p>
            <a:endParaRPr lang="en-GB" sz="2400" dirty="0"/>
          </a:p>
          <a:p>
            <a:r>
              <a:rPr lang="en-GB" sz="2400" dirty="0"/>
              <a:t>CEN steals host mRNA cap to allow copying of the viral genome, so baloxavir interferes with viral replication</a:t>
            </a:r>
          </a:p>
          <a:p>
            <a:endParaRPr lang="en-GB" sz="2400" dirty="0"/>
          </a:p>
          <a:p>
            <a:r>
              <a:rPr lang="en-GB" sz="2400" dirty="0"/>
              <a:t>Rapidly reduces viral load, but resistance mutations can </a:t>
            </a:r>
            <a:r>
              <a:rPr lang="en-GB" sz="2400" dirty="0" smtClean="0"/>
              <a:t>arise</a:t>
            </a:r>
            <a:endParaRPr lang="en-GB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083" y="4186237"/>
            <a:ext cx="11395520" cy="267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/>
          </a:p>
          <a:p>
            <a:r>
              <a:rPr lang="en-GB" sz="2400" dirty="0" smtClean="0"/>
              <a:t>Mechanism of action differs from NAIs, so combination may be better than either alone</a:t>
            </a:r>
          </a:p>
          <a:p>
            <a:endParaRPr lang="en-GB" sz="2400" dirty="0" smtClean="0"/>
          </a:p>
          <a:p>
            <a:r>
              <a:rPr lang="en-GB" sz="2400" dirty="0" smtClean="0"/>
              <a:t>Reduces the duration of flu symptoms by ~1 day but hasn't been properly tested in hospitalised patients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24" y="1701061"/>
            <a:ext cx="285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488621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Influenza</a:t>
            </a:r>
          </a:p>
          <a:p>
            <a:pPr lvl="1"/>
            <a:r>
              <a:rPr lang="en-GB" dirty="0" smtClean="0"/>
              <a:t>Plan for collaboration with REMAP-CAP</a:t>
            </a:r>
          </a:p>
          <a:p>
            <a:pPr lvl="1"/>
            <a:r>
              <a:rPr lang="en-GB" dirty="0" smtClean="0"/>
              <a:t>Oseltamivir</a:t>
            </a:r>
          </a:p>
          <a:p>
            <a:pPr lvl="1"/>
            <a:r>
              <a:rPr lang="en-GB" dirty="0" smtClean="0"/>
              <a:t>Baloxavir</a:t>
            </a:r>
          </a:p>
          <a:p>
            <a:pPr lvl="1"/>
            <a:r>
              <a:rPr lang="en-GB" dirty="0" smtClean="0"/>
              <a:t>Dexamethasone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COVID-19</a:t>
            </a:r>
          </a:p>
          <a:p>
            <a:pPr lvl="1"/>
            <a:r>
              <a:rPr lang="en-GB" dirty="0" smtClean="0"/>
              <a:t>Funding extension</a:t>
            </a:r>
            <a:endParaRPr lang="en-GB" dirty="0"/>
          </a:p>
          <a:p>
            <a:pPr lvl="1"/>
            <a:r>
              <a:rPr lang="en-GB" dirty="0"/>
              <a:t>Sotrovimab</a:t>
            </a:r>
          </a:p>
          <a:p>
            <a:pPr lvl="1"/>
            <a:r>
              <a:rPr lang="en-GB" dirty="0"/>
              <a:t>High-dose </a:t>
            </a:r>
            <a:r>
              <a:rPr lang="en-GB" dirty="0" smtClean="0"/>
              <a:t>corticosteroids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Community-acquired pneumonia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Trial procedures</a:t>
            </a:r>
          </a:p>
          <a:p>
            <a:pPr lvl="1"/>
            <a:r>
              <a:rPr lang="en-GB" dirty="0" smtClean="0"/>
              <a:t>Substantial amendments 31 &amp; 33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Q&amp;A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Note there are no specific obstetric or paediatric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Baloxavir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8026341" cy="4580078"/>
          </a:xfrm>
        </p:spPr>
        <p:txBody>
          <a:bodyPr>
            <a:normAutofit/>
          </a:bodyPr>
          <a:lstStyle/>
          <a:p>
            <a:r>
              <a:rPr lang="en-GB" sz="2400" dirty="0"/>
              <a:t>Open to patients aged ≥12 &amp; weighing ≥</a:t>
            </a:r>
            <a:r>
              <a:rPr lang="en-GB" sz="2400" dirty="0" smtClean="0"/>
              <a:t>40kg</a:t>
            </a:r>
          </a:p>
          <a:p>
            <a:endParaRPr lang="en-GB" sz="2400" dirty="0"/>
          </a:p>
          <a:p>
            <a:r>
              <a:rPr lang="en-GB" sz="2400" dirty="0"/>
              <a:t>Contraindicated if recent or planned use of baloxavir for this </a:t>
            </a:r>
            <a:r>
              <a:rPr lang="en-GB" sz="2400" dirty="0" smtClean="0"/>
              <a:t>infection</a:t>
            </a:r>
          </a:p>
          <a:p>
            <a:endParaRPr lang="en-GB" sz="2400" dirty="0"/>
          </a:p>
          <a:p>
            <a:r>
              <a:rPr lang="en-GB" sz="2400" dirty="0" smtClean="0"/>
              <a:t>Pregnant and breastfeeding women potentially eligible </a:t>
            </a:r>
            <a:r>
              <a:rPr lang="en-GB" sz="2400" dirty="0"/>
              <a:t>(but only preclinical safety </a:t>
            </a:r>
            <a:r>
              <a:rPr lang="en-GB" sz="2400" dirty="0" smtClean="0"/>
              <a:t>data – see protocol appendix 4)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Can be used in patients with liver or renal failure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24" y="1701061"/>
            <a:ext cx="285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Baloxavir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262412" cy="4580078"/>
          </a:xfrm>
        </p:spPr>
        <p:txBody>
          <a:bodyPr>
            <a:normAutofit/>
          </a:bodyPr>
          <a:lstStyle/>
          <a:p>
            <a:r>
              <a:rPr lang="en-GB" sz="2600" dirty="0"/>
              <a:t>Oral or nasogastric </a:t>
            </a:r>
            <a:r>
              <a:rPr lang="en-GB" sz="2600" dirty="0" smtClean="0"/>
              <a:t>only (no iv route)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Two doses only: first on day 1 and second on day 4, </a:t>
            </a:r>
            <a:r>
              <a:rPr lang="en-GB" sz="2600" b="1" i="1" dirty="0"/>
              <a:t>to be completed at home if discharged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/>
              <a:t>No significant drug interactions </a:t>
            </a:r>
            <a:r>
              <a:rPr lang="en-GB" sz="2600" dirty="0" smtClean="0"/>
              <a:t>known</a:t>
            </a: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No established side effects other than rare allergic reactions</a:t>
            </a:r>
          </a:p>
          <a:p>
            <a:endParaRPr lang="en-GB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24" y="1701061"/>
            <a:ext cx="285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565967" cy="1325563"/>
          </a:xfrm>
        </p:spPr>
        <p:txBody>
          <a:bodyPr/>
          <a:lstStyle/>
          <a:p>
            <a:r>
              <a:rPr lang="en-GB" dirty="0" smtClean="0"/>
              <a:t>Corticosteroids for influenza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702250" cy="4580078"/>
          </a:xfrm>
        </p:spPr>
        <p:txBody>
          <a:bodyPr>
            <a:normAutofit/>
          </a:bodyPr>
          <a:lstStyle/>
          <a:p>
            <a:r>
              <a:rPr lang="en-GB" sz="2400" dirty="0"/>
              <a:t>Corticosteroids are standard treatment for patients with COVID-19 pneumonia, reducing risk of death by ~1/5 in patients on oxygen</a:t>
            </a:r>
          </a:p>
          <a:p>
            <a:endParaRPr lang="en-GB" sz="2400" dirty="0"/>
          </a:p>
          <a:p>
            <a:r>
              <a:rPr lang="en-GB" sz="2400" dirty="0"/>
              <a:t>Previously proposed as a treatment for influenza pneumonia </a:t>
            </a:r>
            <a:r>
              <a:rPr lang="en-GB" sz="2400" dirty="0" smtClean="0"/>
              <a:t>but </a:t>
            </a:r>
            <a:r>
              <a:rPr lang="en-GB" sz="2400" dirty="0"/>
              <a:t>never been properly tested in hospitalised patients</a:t>
            </a:r>
          </a:p>
          <a:p>
            <a:endParaRPr lang="en-GB" sz="2400" dirty="0"/>
          </a:p>
          <a:p>
            <a:r>
              <a:rPr lang="en-GB" sz="2400" dirty="0"/>
              <a:t>Reducing immune-mediated lung damage may improve survival in severe flu as it does in COVID-19</a:t>
            </a:r>
          </a:p>
          <a:p>
            <a:endParaRPr lang="en-GB" sz="2400" dirty="0"/>
          </a:p>
        </p:txBody>
      </p:sp>
      <p:pic>
        <p:nvPicPr>
          <p:cNvPr id="2050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596885"/>
            <a:ext cx="7551778" cy="4580078"/>
          </a:xfrm>
        </p:spPr>
        <p:txBody>
          <a:bodyPr>
            <a:normAutofit/>
          </a:bodyPr>
          <a:lstStyle/>
          <a:p>
            <a:r>
              <a:rPr lang="en-GB" sz="2400" dirty="0"/>
              <a:t>Open to patients with </a:t>
            </a:r>
            <a:r>
              <a:rPr lang="en-GB" sz="2400" dirty="0" smtClean="0"/>
              <a:t>influenza pneumonia</a:t>
            </a:r>
            <a:r>
              <a:rPr lang="en-GB" sz="2400" dirty="0"/>
              <a:t> </a:t>
            </a:r>
            <a:r>
              <a:rPr lang="en-GB" sz="2400" b="1" i="1" dirty="0" smtClean="0"/>
              <a:t>plus </a:t>
            </a:r>
            <a:r>
              <a:rPr lang="en-GB" sz="2400" b="1" i="1" dirty="0"/>
              <a:t>hypoxia</a:t>
            </a:r>
            <a:r>
              <a:rPr lang="en-GB" sz="2400" b="1" dirty="0"/>
              <a:t> </a:t>
            </a:r>
            <a:r>
              <a:rPr lang="en-GB" sz="2400" dirty="0"/>
              <a:t>(supplemental oxygen or SpO2 &lt;92% on air</a:t>
            </a:r>
            <a:r>
              <a:rPr lang="en-GB" sz="2400" dirty="0" smtClean="0"/>
              <a:t>)</a:t>
            </a:r>
            <a:endParaRPr lang="en-GB" sz="2400" dirty="0"/>
          </a:p>
          <a:p>
            <a:r>
              <a:rPr lang="en-GB" sz="2400" dirty="0"/>
              <a:t>Contraindicated if recent or planned use of systemic corticosteroids, or if coinfected with SARS-CoV-2</a:t>
            </a:r>
          </a:p>
          <a:p>
            <a:endParaRPr lang="en-GB" sz="2400" dirty="0"/>
          </a:p>
          <a:p>
            <a:r>
              <a:rPr lang="en-GB" sz="2400" dirty="0" smtClean="0"/>
              <a:t>Pregnant &amp; </a:t>
            </a:r>
            <a:r>
              <a:rPr lang="en-GB" sz="2400" dirty="0"/>
              <a:t>breastfeeding </a:t>
            </a:r>
            <a:r>
              <a:rPr lang="en-GB" sz="2400" dirty="0" smtClean="0"/>
              <a:t>women eligible (</a:t>
            </a:r>
            <a:r>
              <a:rPr lang="en-GB" sz="2400" dirty="0"/>
              <a:t>but </a:t>
            </a:r>
            <a:r>
              <a:rPr lang="en-GB" sz="2400" dirty="0" smtClean="0"/>
              <a:t>use prednisolone/hydrocortisone </a:t>
            </a:r>
            <a:r>
              <a:rPr lang="en-GB" sz="2400" dirty="0" smtClean="0"/>
              <a:t>instead </a:t>
            </a:r>
            <a:r>
              <a:rPr lang="en-GB" sz="2400" dirty="0" smtClean="0"/>
              <a:t>of dexamethasone – see protocol) </a:t>
            </a:r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atients </a:t>
            </a:r>
            <a:r>
              <a:rPr lang="en-GB" sz="2400" dirty="0"/>
              <a:t>with liver or renal </a:t>
            </a:r>
            <a:r>
              <a:rPr lang="en-GB" sz="2400" dirty="0" smtClean="0"/>
              <a:t>failure are eligible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Corticosteroids for influenza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5058092"/>
            <a:ext cx="11301975" cy="13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/>
          </a:p>
          <a:p>
            <a:r>
              <a:rPr lang="en-GB" sz="2400" dirty="0" smtClean="0"/>
              <a:t>If, after randomisation, corticosteroids become indicated in a patient allocated usual care they should be given (this should only happen because of a change in clinical condition)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044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25" y="1596885"/>
            <a:ext cx="7505480" cy="4580078"/>
          </a:xfrm>
        </p:spPr>
        <p:txBody>
          <a:bodyPr>
            <a:noAutofit/>
          </a:bodyPr>
          <a:lstStyle/>
          <a:p>
            <a:r>
              <a:rPr lang="en-GB" sz="2400" dirty="0"/>
              <a:t>Oral or </a:t>
            </a:r>
            <a:r>
              <a:rPr lang="en-GB" sz="2400" dirty="0" smtClean="0"/>
              <a:t>iv </a:t>
            </a:r>
            <a:r>
              <a:rPr lang="en-GB" sz="2400" dirty="0"/>
              <a:t>dexamethasone 6mg once daily</a:t>
            </a:r>
          </a:p>
          <a:p>
            <a:endParaRPr lang="en-GB" sz="2400" dirty="0"/>
          </a:p>
          <a:p>
            <a:r>
              <a:rPr lang="en-GB" sz="2400" dirty="0"/>
              <a:t>Treat for 10 days or until discharged, whichever is sooner</a:t>
            </a:r>
            <a:endParaRPr lang="en-GB" sz="2400" i="1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Common side effects of corticosteroids should be anticipated and managed as in normal </a:t>
            </a:r>
            <a:r>
              <a:rPr lang="en-GB" sz="2400" dirty="0" smtClean="0"/>
              <a:t>practice</a:t>
            </a:r>
          </a:p>
          <a:p>
            <a:pPr lvl="1"/>
            <a:r>
              <a:rPr lang="en-GB" sz="2000" dirty="0" smtClean="0"/>
              <a:t>E.g. </a:t>
            </a:r>
            <a:r>
              <a:rPr lang="en-GB" sz="2000" dirty="0" smtClean="0"/>
              <a:t>consider risk </a:t>
            </a:r>
            <a:r>
              <a:rPr lang="en-GB" sz="2000" dirty="0" smtClean="0"/>
              <a:t>of hyperglycaemia, peptic ulceration, infection</a:t>
            </a:r>
          </a:p>
          <a:p>
            <a:pPr lvl="1"/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Corticosteroids for influenza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5" y="4558015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 smtClean="0"/>
          </a:p>
          <a:p>
            <a:r>
              <a:rPr lang="en-GB" sz="2400" dirty="0" smtClean="0"/>
              <a:t>Potential for increased side effects with clarithromycin/erythromycin (&amp; other potent CYP3A4 inhibitors) – not a contraindication but consider alternative (e.g. azithromycin)</a:t>
            </a:r>
          </a:p>
          <a:p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7896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COVID-19 </a:t>
            </a:r>
            <a:r>
              <a:rPr lang="en-GB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2477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COVID-19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UKRI/NIHR funding for the COVID-19 comparisons has just been </a:t>
            </a:r>
            <a:r>
              <a:rPr lang="en-GB" b="1" dirty="0" smtClean="0"/>
              <a:t>extended to 31</a:t>
            </a:r>
            <a:r>
              <a:rPr lang="en-GB" b="1" baseline="30000" dirty="0" smtClean="0"/>
              <a:t>st</a:t>
            </a:r>
            <a:r>
              <a:rPr lang="en-GB" b="1" dirty="0" smtClean="0"/>
              <a:t> March </a:t>
            </a:r>
            <a:r>
              <a:rPr lang="en-GB" b="1" dirty="0" smtClean="0"/>
              <a:t>2024 </a:t>
            </a:r>
            <a:r>
              <a:rPr lang="en-GB" dirty="0" smtClean="0"/>
              <a:t>because of a possible winter epidemic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We do not expect funding to be extended further</a:t>
            </a:r>
          </a:p>
          <a:p>
            <a:endParaRPr lang="en-GB" dirty="0"/>
          </a:p>
          <a:p>
            <a:r>
              <a:rPr lang="en-GB" dirty="0" smtClean="0"/>
              <a:t>Sites not participating in influenza or CAP comparisons </a:t>
            </a:r>
            <a:r>
              <a:rPr lang="en-GB" dirty="0" smtClean="0"/>
              <a:t>will close on this date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3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of the pandemic</a:t>
            </a:r>
            <a:endParaRPr lang="en-GB" dirty="0"/>
          </a:p>
        </p:txBody>
      </p:sp>
      <p:sp>
        <p:nvSpPr>
          <p:cNvPr id="7" name="Lightning Bolt 6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Lightning Bolt 7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7259" y="1488045"/>
            <a:ext cx="457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UK weekly hospital admissions with COVID-19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64054" y="4144119"/>
            <a:ext cx="364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UK daily deaths caused by COVID-19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02226" y="1857377"/>
            <a:ext cx="3189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COVID-19 has become an endemic disease, but remains an important public health problem</a:t>
            </a:r>
          </a:p>
          <a:p>
            <a:endParaRPr lang="en-GB" sz="2000" dirty="0"/>
          </a:p>
          <a:p>
            <a:r>
              <a:rPr lang="en-GB" sz="2000" dirty="0" smtClean="0"/>
              <a:t>We will continue to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Severe disease in the most vulnerable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Epidemics with higher rates of hospitalisation and death</a:t>
            </a:r>
          </a:p>
          <a:p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639"/>
          <a:stretch/>
        </p:blipFill>
        <p:spPr>
          <a:xfrm>
            <a:off x="-1" y="4513451"/>
            <a:ext cx="8021257" cy="1783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5118"/>
            <a:ext cx="8726074" cy="15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RECOVERY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 smtClean="0"/>
              <a:t>HOSPITALISED PATIENTS </a:t>
            </a:r>
            <a:r>
              <a:rPr lang="en-GB" sz="2000" b="1" dirty="0" smtClean="0"/>
              <a:t>WITH PNEUMONIA</a:t>
            </a:r>
            <a:endParaRPr lang="en-GB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data collected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2459659" y="2878520"/>
            <a:ext cx="373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Patients with </a:t>
            </a:r>
            <a:r>
              <a:rPr lang="en-US" b="1" dirty="0" smtClean="0">
                <a:solidFill>
                  <a:srgbClr val="FF0000"/>
                </a:solidFill>
              </a:rPr>
              <a:t>confirmed SARS-CoV-2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433860" cy="1433785"/>
            <a:chOff x="4441699" y="1560294"/>
            <a:chExt cx="3404064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673572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35315" y="1614044"/>
              <a:ext cx="2810448" cy="58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High-dose corticosteroids</a:t>
              </a:r>
            </a:p>
            <a:p>
              <a:r>
                <a:rPr lang="en-GB" sz="1600" b="1" dirty="0" smtClean="0"/>
                <a:t>(patients requiring NIV or IMV)</a:t>
              </a:r>
              <a:endParaRPr lang="en-GB" sz="16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393651" cy="1414800"/>
            <a:chOff x="8003238" y="1576210"/>
            <a:chExt cx="3393651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Low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635650" y="1592563"/>
              <a:ext cx="269033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Low-dose corticosteroids</a:t>
              </a:r>
            </a:p>
            <a:p>
              <a:r>
                <a:rPr lang="en-GB" sz="1500" b="1" dirty="0"/>
                <a:t>(hypoxic, SARS-CoV-2 negative)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1</a:t>
              </a:r>
              <a:endParaRPr lang="en-GB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1918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2</a:t>
              </a:r>
              <a:endParaRPr lang="en-GB" sz="1500" b="1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</a:t>
            </a:r>
            <a:r>
              <a:rPr lang="en-US" b="1" dirty="0" smtClean="0">
                <a:solidFill>
                  <a:srgbClr val="FF0000"/>
                </a:solidFill>
              </a:rPr>
              <a:t>INFLUENZA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25521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70"/>
                <a:ext cx="1105674" cy="55096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Sotrovimab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56810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J</a:t>
                </a:r>
                <a:endParaRPr lang="en-GB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34859" y="2336620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Sotrovimab</a:t>
                </a:r>
                <a:endParaRPr lang="en-GB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Patients with </a:t>
            </a:r>
            <a:r>
              <a:rPr lang="en-US" sz="1600" b="1" dirty="0" smtClean="0">
                <a:solidFill>
                  <a:srgbClr val="FF0000"/>
                </a:solidFill>
              </a:rPr>
              <a:t>CAP (without suspected SARS-CoV-2/influenza/PCP/TB)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393651" cy="1420915"/>
            <a:chOff x="7960889" y="1429068"/>
            <a:chExt cx="3393651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393651" cy="1414800"/>
              <a:chOff x="8003238" y="1576210"/>
              <a:chExt cx="3393651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5" y="2273675"/>
                <a:ext cx="1073507" cy="55096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Low dose</a:t>
                </a: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steroids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5681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M</a:t>
                </a:r>
                <a:endParaRPr lang="en-GB" b="1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66122" y="2346125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635650" y="1592563"/>
                <a:ext cx="26903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Low-dose </a:t>
                </a:r>
                <a:r>
                  <a:rPr lang="en-GB" sz="1600" b="1" dirty="0" smtClean="0"/>
                  <a:t>corticosteroids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Sotrovimab</a:t>
            </a:r>
          </a:p>
        </p:txBody>
      </p:sp>
    </p:spTree>
    <p:extLst>
      <p:ext uri="{BB962C8B-B14F-4D97-AF65-F5344CB8AC3E}">
        <p14:creationId xmlns:p14="http://schemas.microsoft.com/office/powerpoint/2010/main" val="23833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of the </a:t>
            </a:r>
            <a:r>
              <a:rPr lang="en-GB" dirty="0" smtClean="0"/>
              <a:t>central study </a:t>
            </a:r>
            <a:r>
              <a:rPr lang="en-GB" dirty="0"/>
              <a:t>team will talk to the agenda</a:t>
            </a:r>
          </a:p>
          <a:p>
            <a:endParaRPr lang="en-GB" dirty="0"/>
          </a:p>
          <a:p>
            <a:r>
              <a:rPr lang="en-GB" dirty="0"/>
              <a:t>If you have questions please enter them into the “Q&amp;A” on the right side of your screen.</a:t>
            </a:r>
          </a:p>
          <a:p>
            <a:endParaRPr lang="en-GB" dirty="0"/>
          </a:p>
          <a:p>
            <a:r>
              <a:rPr lang="en-GB" dirty="0"/>
              <a:t>Questions may be answered directly or to the whole group</a:t>
            </a:r>
          </a:p>
        </p:txBody>
      </p:sp>
    </p:spTree>
    <p:extLst>
      <p:ext uri="{BB962C8B-B14F-4D97-AF65-F5344CB8AC3E}">
        <p14:creationId xmlns:p14="http://schemas.microsoft.com/office/powerpoint/2010/main" val="6736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Sotrovimab in RECOVERY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Monoclonal antibody derived from a patient with SARS-CoV-1 infection – target may be more “conserved” so less likely to mutate in future </a:t>
            </a:r>
            <a:r>
              <a:rPr lang="en-GB" dirty="0" smtClean="0"/>
              <a:t>variants</a:t>
            </a:r>
          </a:p>
          <a:p>
            <a:endParaRPr lang="en-GB" dirty="0"/>
          </a:p>
          <a:p>
            <a:r>
              <a:rPr lang="en-GB" dirty="0" smtClean="0"/>
              <a:t>~1700 participants to date, mortality 22%</a:t>
            </a:r>
          </a:p>
          <a:p>
            <a:endParaRPr lang="en-GB" u="sng" dirty="0"/>
          </a:p>
          <a:p>
            <a:r>
              <a:rPr lang="en-GB" dirty="0" smtClean="0"/>
              <a:t>Key importance of subgroups defined by antibody &amp; serum antigen status</a:t>
            </a:r>
          </a:p>
          <a:p>
            <a:endParaRPr lang="en-GB" dirty="0"/>
          </a:p>
          <a:p>
            <a:r>
              <a:rPr lang="en-GB" dirty="0"/>
              <a:t>All adult participants potentially eligible, including those who have received sotrovimab previously </a:t>
            </a:r>
            <a:r>
              <a:rPr lang="en-GB" dirty="0" smtClean="0"/>
              <a:t>(RECOVERY dose </a:t>
            </a:r>
            <a:r>
              <a:rPr lang="en-GB" dirty="0"/>
              <a:t>is 1g)</a:t>
            </a:r>
          </a:p>
          <a:p>
            <a:pPr lvl="1"/>
            <a:r>
              <a:rPr lang="en-GB" dirty="0"/>
              <a:t>Adolescents ≥12 years old and ≥40 kg are also eligible</a:t>
            </a:r>
          </a:p>
          <a:p>
            <a:pPr lvl="1"/>
            <a:r>
              <a:rPr lang="en-GB" dirty="0"/>
              <a:t>Pregnant or breast-feeding women are eligible after discussion with them</a:t>
            </a:r>
          </a:p>
          <a:p>
            <a:pPr lvl="1"/>
            <a:r>
              <a:rPr lang="en-GB" dirty="0"/>
              <a:t>No exclusions around liver or kidney function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2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High-dose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37415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High-dose </a:t>
            </a:r>
            <a:r>
              <a:rPr lang="en-GB" dirty="0" smtClean="0"/>
              <a:t>corticosteroids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73" y="1596885"/>
            <a:ext cx="11401853" cy="4580078"/>
          </a:xfrm>
        </p:spPr>
        <p:txBody>
          <a:bodyPr>
            <a:normAutofit/>
          </a:bodyPr>
          <a:lstStyle/>
          <a:p>
            <a:r>
              <a:rPr lang="en-GB" dirty="0" smtClean="0"/>
              <a:t>Now open only to adult </a:t>
            </a:r>
            <a:r>
              <a:rPr lang="en-GB" dirty="0"/>
              <a:t>patients </a:t>
            </a:r>
            <a:r>
              <a:rPr lang="en-GB" u="sng" dirty="0" smtClean="0"/>
              <a:t>on ventilatory support</a:t>
            </a:r>
          </a:p>
          <a:p>
            <a:pPr lvl="1"/>
            <a:r>
              <a:rPr lang="en-GB" dirty="0" smtClean="0"/>
              <a:t>This includes high-flow nasal oxygen, CPAP, BiPAP and IMV/ECMO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Usual care:</a:t>
            </a:r>
            <a:r>
              <a:rPr lang="en-GB" dirty="0"/>
              <a:t> should include dexamethasone 6 mg</a:t>
            </a:r>
          </a:p>
          <a:p>
            <a:r>
              <a:rPr lang="en-GB" b="1" dirty="0"/>
              <a:t>High-dose arm: </a:t>
            </a:r>
            <a:r>
              <a:rPr lang="en-GB" dirty="0"/>
              <a:t>20 mg dexamethasone once daily for 5 days, then 10 mg once daily for 5 days (stopped at discharge if sooner)</a:t>
            </a:r>
          </a:p>
          <a:p>
            <a:endParaRPr lang="en-GB" b="1" dirty="0" smtClean="0"/>
          </a:p>
          <a:p>
            <a:r>
              <a:rPr lang="en-GB" dirty="0"/>
              <a:t>~500 participants currently in active comparison (not counting the subgroup already reported</a:t>
            </a:r>
            <a:r>
              <a:rPr lang="en-GB" dirty="0" smtClean="0"/>
              <a:t>), mortality 35%</a:t>
            </a: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24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Community-acquired pneumonia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Community-acquired pneumonia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32" y="1593318"/>
            <a:ext cx="7145106" cy="503251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Patients admitted with pneumonia without COVID-19 or influenza </a:t>
            </a:r>
            <a:r>
              <a:rPr lang="en-GB" dirty="0" smtClean="0"/>
              <a:t>infection are usually </a:t>
            </a:r>
            <a:r>
              <a:rPr lang="en-GB" dirty="0" smtClean="0"/>
              <a:t>just labelled ‘community-acquired pneumonia’ (CAP)</a:t>
            </a:r>
          </a:p>
          <a:p>
            <a:endParaRPr lang="en-GB" dirty="0"/>
          </a:p>
          <a:p>
            <a:r>
              <a:rPr lang="en-GB" dirty="0" smtClean="0"/>
              <a:t>Usually caused by bacteria in the throat</a:t>
            </a:r>
            <a:r>
              <a:rPr lang="en-GB" dirty="0" smtClean="0"/>
              <a:t>, but in most cases the pathogen is never identified</a:t>
            </a:r>
          </a:p>
          <a:p>
            <a:endParaRPr lang="en-GB" dirty="0"/>
          </a:p>
          <a:p>
            <a:r>
              <a:rPr lang="en-GB" dirty="0" smtClean="0"/>
              <a:t>Treatment is with antibiotics and supportive care</a:t>
            </a:r>
          </a:p>
          <a:p>
            <a:endParaRPr lang="en-GB" dirty="0"/>
          </a:p>
          <a:p>
            <a:r>
              <a:rPr lang="en-GB" dirty="0" smtClean="0"/>
              <a:t>One of the commonest reasons for acute hospital admission</a:t>
            </a:r>
          </a:p>
          <a:p>
            <a:endParaRPr lang="en-GB" dirty="0"/>
          </a:p>
          <a:p>
            <a:r>
              <a:rPr lang="en-GB" dirty="0" smtClean="0"/>
              <a:t>Estimated to kill &gt;2,000,000 people per year worldwide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3" y="1593318"/>
            <a:ext cx="4295790" cy="3524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9531" y="6519446"/>
            <a:ext cx="4157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Case courtesy of Jeremy Jones, </a:t>
            </a:r>
            <a:r>
              <a:rPr lang="en-GB" sz="1600" dirty="0" smtClean="0"/>
              <a:t>Radiopaedia.org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953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Corticosteroids </a:t>
            </a:r>
            <a:r>
              <a:rPr lang="en-GB" sz="3600" dirty="0"/>
              <a:t>for CAP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1340304"/>
            <a:ext cx="10492804" cy="4940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2599" y="6519446"/>
            <a:ext cx="4082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Saleem N, </a:t>
            </a:r>
            <a:r>
              <a:rPr lang="en-GB" sz="1400" dirty="0" smtClean="0"/>
              <a:t>et al. </a:t>
            </a:r>
            <a:r>
              <a:rPr lang="en-GB" sz="1400" dirty="0"/>
              <a:t>Chest. </a:t>
            </a:r>
            <a:r>
              <a:rPr lang="en-GB" sz="1400" dirty="0" smtClean="0"/>
              <a:t>2023. </a:t>
            </a:r>
            <a:r>
              <a:rPr lang="en-GB" sz="1400" dirty="0" smtClean="0"/>
              <a:t>PMID36087797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425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61" y="1516725"/>
            <a:ext cx="11834411" cy="4580078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Favourable result for corticosteroids in ICU </a:t>
            </a:r>
            <a:r>
              <a:rPr lang="en-GB" sz="2400" dirty="0" smtClean="0"/>
              <a:t>patients </a:t>
            </a:r>
            <a:r>
              <a:rPr lang="en-GB" sz="2400" dirty="0" smtClean="0"/>
              <a:t>in the 2023 CAPE COD trial (25 vs 47 </a:t>
            </a:r>
            <a:r>
              <a:rPr lang="en-GB" sz="2400" dirty="0" smtClean="0"/>
              <a:t>died)</a:t>
            </a:r>
            <a:r>
              <a:rPr lang="en-GB" sz="2400" baseline="30000" dirty="0" smtClean="0"/>
              <a:t>1</a:t>
            </a:r>
            <a:endParaRPr lang="en-GB" sz="2400" baseline="30000" dirty="0" smtClean="0"/>
          </a:p>
          <a:p>
            <a:endParaRPr lang="en-GB" sz="2400" dirty="0"/>
          </a:p>
          <a:p>
            <a:r>
              <a:rPr lang="en-GB" sz="2400" dirty="0" smtClean="0"/>
              <a:t>However, no favourable result in ICU </a:t>
            </a:r>
            <a:r>
              <a:rPr lang="en-GB" sz="2400" dirty="0" smtClean="0"/>
              <a:t>patients </a:t>
            </a:r>
            <a:r>
              <a:rPr lang="en-GB" sz="2400" dirty="0" smtClean="0"/>
              <a:t>in 2022 ESCAPe trial (47 vs 50 </a:t>
            </a:r>
            <a:r>
              <a:rPr lang="en-GB" sz="2400" dirty="0" smtClean="0"/>
              <a:t>died)</a:t>
            </a:r>
            <a:r>
              <a:rPr lang="en-GB" sz="2400" baseline="30000" dirty="0" smtClean="0"/>
              <a:t>2</a:t>
            </a:r>
            <a:endParaRPr lang="en-GB" sz="2400" baseline="30000" dirty="0" smtClean="0"/>
          </a:p>
          <a:p>
            <a:endParaRPr lang="en-GB" sz="2400" dirty="0"/>
          </a:p>
          <a:p>
            <a:r>
              <a:rPr lang="en-GB" sz="2400" dirty="0" smtClean="0"/>
              <a:t>Post-randomisation </a:t>
            </a:r>
            <a:r>
              <a:rPr lang="en-GB" sz="2400" dirty="0" smtClean="0"/>
              <a:t>corticosteroid use </a:t>
            </a:r>
            <a:r>
              <a:rPr lang="en-GB" sz="2400" dirty="0" smtClean="0"/>
              <a:t>avoided </a:t>
            </a:r>
            <a:r>
              <a:rPr lang="en-GB" sz="2400" dirty="0" smtClean="0"/>
              <a:t>in the control </a:t>
            </a:r>
            <a:r>
              <a:rPr lang="en-GB" sz="2400" dirty="0" smtClean="0"/>
              <a:t>group in </a:t>
            </a:r>
            <a:r>
              <a:rPr lang="en-GB" sz="2400" dirty="0" smtClean="0"/>
              <a:t>CAPE COD (e.g. for </a:t>
            </a:r>
            <a:r>
              <a:rPr lang="en-GB" sz="2400" dirty="0" smtClean="0"/>
              <a:t>septic </a:t>
            </a:r>
            <a:r>
              <a:rPr lang="en-GB" sz="2400" dirty="0" smtClean="0"/>
              <a:t>shock), which might partly explain </a:t>
            </a:r>
            <a:r>
              <a:rPr lang="en-GB" sz="2400" dirty="0" smtClean="0"/>
              <a:t>discrepancy</a:t>
            </a:r>
            <a:r>
              <a:rPr lang="en-GB" sz="2400" baseline="30000" dirty="0" smtClean="0"/>
              <a:t>3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Good evidence that corticosteroids reduce time to discharge in CAP, but this may </a:t>
            </a:r>
            <a:r>
              <a:rPr lang="en-GB" sz="2400" dirty="0" smtClean="0"/>
              <a:t>be </a:t>
            </a:r>
            <a:r>
              <a:rPr lang="en-GB" sz="2400" dirty="0" smtClean="0"/>
              <a:t>a direct effect </a:t>
            </a:r>
            <a:r>
              <a:rPr lang="en-GB" sz="2400" dirty="0" smtClean="0"/>
              <a:t>of fever/CRP reduction, </a:t>
            </a:r>
            <a:r>
              <a:rPr lang="en-GB" sz="2400" dirty="0" smtClean="0"/>
              <a:t>rather </a:t>
            </a:r>
            <a:r>
              <a:rPr lang="en-GB" sz="2400" dirty="0" smtClean="0"/>
              <a:t>than signifying any </a:t>
            </a:r>
            <a:r>
              <a:rPr lang="en-GB" sz="2400" dirty="0" smtClean="0"/>
              <a:t>improvement in </a:t>
            </a:r>
            <a:r>
              <a:rPr lang="en-GB" sz="2400" dirty="0" smtClean="0"/>
              <a:t>outcome</a:t>
            </a:r>
            <a:r>
              <a:rPr lang="en-GB" sz="2400" baseline="30000" dirty="0" smtClean="0"/>
              <a:t>4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Some evidence that readmission rate may be higher in those allocated </a:t>
            </a:r>
            <a:r>
              <a:rPr lang="en-GB" sz="2400" dirty="0" smtClean="0"/>
              <a:t>corticosteroids</a:t>
            </a:r>
            <a:r>
              <a:rPr lang="en-GB" sz="2400" baseline="30000" dirty="0" smtClean="0"/>
              <a:t>5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6961" y="6334780"/>
            <a:ext cx="118099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aseline="30000" dirty="0" smtClean="0"/>
              <a:t>1</a:t>
            </a:r>
            <a:r>
              <a:rPr lang="en-GB" sz="1400" dirty="0"/>
              <a:t>Dequin P, et al. N </a:t>
            </a:r>
            <a:r>
              <a:rPr lang="en-GB" sz="1400" dirty="0" err="1"/>
              <a:t>Engl</a:t>
            </a:r>
            <a:r>
              <a:rPr lang="en-GB" sz="1400" dirty="0"/>
              <a:t> J </a:t>
            </a:r>
            <a:r>
              <a:rPr lang="en-GB" sz="1400" dirty="0" smtClean="0"/>
              <a:t>Med.</a:t>
            </a:r>
            <a:r>
              <a:rPr lang="en-GB" sz="1400" dirty="0"/>
              <a:t> 2023 </a:t>
            </a:r>
            <a:r>
              <a:rPr lang="en-GB" sz="1400" dirty="0" smtClean="0"/>
              <a:t>PMID369427891</a:t>
            </a:r>
            <a:r>
              <a:rPr lang="en-GB" sz="1400" dirty="0"/>
              <a:t>	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Friedrich JO, et al. N </a:t>
            </a:r>
            <a:r>
              <a:rPr lang="en-GB" sz="1400" dirty="0" err="1" smtClean="0"/>
              <a:t>Engl</a:t>
            </a:r>
            <a:r>
              <a:rPr lang="en-GB" sz="1400" dirty="0" smtClean="0"/>
              <a:t> J Med. 2023 PMID37585638 </a:t>
            </a:r>
          </a:p>
          <a:p>
            <a:r>
              <a:rPr lang="en-GB" sz="1400" baseline="30000" dirty="0" smtClean="0"/>
              <a:t>2</a:t>
            </a:r>
            <a:r>
              <a:rPr lang="en-GB" sz="1400" dirty="0" smtClean="0"/>
              <a:t>Meduri G, et al. Intensive Care Med. 2022. PMID35723686	</a:t>
            </a:r>
            <a:r>
              <a:rPr lang="en-GB" sz="1400" baseline="30000" dirty="0" smtClean="0"/>
              <a:t>4</a:t>
            </a:r>
            <a:r>
              <a:rPr lang="da-DK" sz="1400" dirty="0" smtClean="0"/>
              <a:t>Joseph L, et al. Lancet 2011. PMID21907856 	</a:t>
            </a:r>
            <a:r>
              <a:rPr lang="en-GB" sz="1400" baseline="30000" dirty="0" smtClean="0"/>
              <a:t>5</a:t>
            </a:r>
            <a:r>
              <a:rPr lang="en-GB" sz="1400" dirty="0" smtClean="0"/>
              <a:t>Saleem </a:t>
            </a:r>
            <a:r>
              <a:rPr lang="en-GB" sz="1400" dirty="0"/>
              <a:t>N, et al. Chest. 2023. PMID36087797</a:t>
            </a:r>
          </a:p>
          <a:p>
            <a:endParaRPr lang="en-GB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Corticosteroids </a:t>
            </a:r>
            <a:r>
              <a:rPr lang="en-GB" sz="3600" dirty="0"/>
              <a:t>for CAP</a:t>
            </a:r>
          </a:p>
        </p:txBody>
      </p:sp>
    </p:spTree>
    <p:extLst>
      <p:ext uri="{BB962C8B-B14F-4D97-AF65-F5344CB8AC3E}">
        <p14:creationId xmlns:p14="http://schemas.microsoft.com/office/powerpoint/2010/main" val="29323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835537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CAP in RECOVERY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31" y="1593318"/>
            <a:ext cx="7292481" cy="503251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To be eligible for RECOVERY CAP comparison, patients must have a diagnosis of CAP with planned antibiotic use</a:t>
            </a:r>
          </a:p>
          <a:p>
            <a:endParaRPr lang="en-GB" sz="2400" dirty="0"/>
          </a:p>
          <a:p>
            <a:r>
              <a:rPr lang="en-GB" sz="2400" dirty="0" smtClean="0"/>
              <a:t>Patients are ineligible if they have suspected or confirmed:</a:t>
            </a:r>
          </a:p>
          <a:p>
            <a:pPr lvl="1"/>
            <a:r>
              <a:rPr lang="en-GB" sz="2000" dirty="0" smtClean="0"/>
              <a:t>SARS-COV-2 infection</a:t>
            </a:r>
          </a:p>
          <a:p>
            <a:pPr lvl="1"/>
            <a:r>
              <a:rPr lang="en-GB" sz="2000" dirty="0" smtClean="0"/>
              <a:t>Influenza infection</a:t>
            </a:r>
          </a:p>
          <a:p>
            <a:pPr lvl="1"/>
            <a:r>
              <a:rPr lang="en-GB" sz="2000" dirty="0" smtClean="0"/>
              <a:t>Pneumocystis jirovecii pneumonia (‘PCP’ or ‘PJP’)</a:t>
            </a:r>
          </a:p>
          <a:p>
            <a:pPr lvl="1"/>
            <a:r>
              <a:rPr lang="en-GB" sz="2000" dirty="0" smtClean="0"/>
              <a:t>Active pulmonary tuberculosis</a:t>
            </a:r>
            <a:endParaRPr lang="en-GB" sz="2000" dirty="0" smtClean="0"/>
          </a:p>
          <a:p>
            <a:endParaRPr lang="en-GB" sz="2400" dirty="0"/>
          </a:p>
          <a:p>
            <a:r>
              <a:rPr lang="en-GB" sz="2400" dirty="0" smtClean="0"/>
              <a:t>However testing for these pathogens is </a:t>
            </a:r>
            <a:r>
              <a:rPr lang="en-GB" sz="2400" b="1" dirty="0" smtClean="0"/>
              <a:t>not</a:t>
            </a:r>
            <a:r>
              <a:rPr lang="en-GB" sz="2400" dirty="0" smtClean="0"/>
              <a:t> required for trial purposes (</a:t>
            </a:r>
            <a:r>
              <a:rPr lang="en-GB" sz="2400" dirty="0" smtClean="0"/>
              <a:t>only needed if part of standard care)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3" y="1593318"/>
            <a:ext cx="4295790" cy="3524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9531" y="6519446"/>
            <a:ext cx="4157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Case courtesy of Jeremy Jones, </a:t>
            </a:r>
            <a:r>
              <a:rPr lang="en-GB" sz="1600" dirty="0" smtClean="0"/>
              <a:t>Radiopaedia.org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637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RECOVERY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 smtClean="0"/>
              <a:t>HOSPITALISED PATIENTS </a:t>
            </a:r>
            <a:r>
              <a:rPr lang="en-GB" sz="2000" b="1" dirty="0" smtClean="0"/>
              <a:t>WITH PNEUMONIA</a:t>
            </a:r>
            <a:endParaRPr lang="en-GB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data collected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2459659" y="2878520"/>
            <a:ext cx="373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Patients with </a:t>
            </a:r>
            <a:r>
              <a:rPr lang="en-US" b="1" dirty="0" smtClean="0">
                <a:solidFill>
                  <a:srgbClr val="FF0000"/>
                </a:solidFill>
              </a:rPr>
              <a:t>confirmed SARS-CoV-2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433860" cy="1433785"/>
            <a:chOff x="4441699" y="1560294"/>
            <a:chExt cx="3404064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673572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35315" y="1614044"/>
              <a:ext cx="2810448" cy="58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High-dose corticosteroids</a:t>
              </a:r>
            </a:p>
            <a:p>
              <a:r>
                <a:rPr lang="en-GB" sz="1600" b="1" dirty="0" smtClean="0"/>
                <a:t>(patients requiring NIV or IMV)</a:t>
              </a:r>
              <a:endParaRPr lang="en-GB" sz="16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393651" cy="1414800"/>
            <a:chOff x="8003238" y="1576210"/>
            <a:chExt cx="3393651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Low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635650" y="1592563"/>
              <a:ext cx="269033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Low-dose corticosteroids</a:t>
              </a:r>
            </a:p>
            <a:p>
              <a:r>
                <a:rPr lang="en-GB" sz="1500" b="1" dirty="0"/>
                <a:t>(hypoxic, SARS-CoV-2 negative)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1</a:t>
              </a:r>
              <a:endParaRPr lang="en-GB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1918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2</a:t>
              </a:r>
              <a:endParaRPr lang="en-GB" sz="1500" b="1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</a:t>
            </a:r>
            <a:r>
              <a:rPr lang="en-US" b="1" dirty="0" smtClean="0">
                <a:solidFill>
                  <a:srgbClr val="FF0000"/>
                </a:solidFill>
              </a:rPr>
              <a:t>INFLUENZA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25521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70"/>
                <a:ext cx="1105674" cy="55096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Sotrovimab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56810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J</a:t>
                </a:r>
                <a:endParaRPr lang="en-GB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34859" y="2336620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Sotrovimab</a:t>
                </a:r>
                <a:endParaRPr lang="en-GB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Patients with </a:t>
            </a:r>
            <a:r>
              <a:rPr lang="en-US" sz="1600" b="1" dirty="0" smtClean="0">
                <a:solidFill>
                  <a:srgbClr val="FF0000"/>
                </a:solidFill>
              </a:rPr>
              <a:t>CAP (without suspected SARS-CoV-2/influenza/PCP/TB)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393651" cy="1420915"/>
            <a:chOff x="7960889" y="1429068"/>
            <a:chExt cx="3393651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393651" cy="1414800"/>
              <a:chOff x="8003238" y="1576210"/>
              <a:chExt cx="3393651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5" y="2273675"/>
                <a:ext cx="1073507" cy="55096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Low dose</a:t>
                </a: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steroids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56810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M</a:t>
                </a:r>
                <a:endParaRPr lang="en-GB" b="1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66122" y="2346125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635650" y="1592563"/>
                <a:ext cx="26903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Low-dose </a:t>
                </a:r>
                <a:r>
                  <a:rPr lang="en-GB" sz="1600" b="1" dirty="0" smtClean="0"/>
                  <a:t>corticosteroids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457987"/>
            <a:ext cx="8026340" cy="4155733"/>
          </a:xfrm>
        </p:spPr>
        <p:txBody>
          <a:bodyPr>
            <a:noAutofit/>
          </a:bodyPr>
          <a:lstStyle/>
          <a:p>
            <a:r>
              <a:rPr lang="en-GB" sz="2400" dirty="0"/>
              <a:t>Not eligible </a:t>
            </a:r>
            <a:r>
              <a:rPr lang="en-GB" sz="2400" dirty="0" smtClean="0"/>
              <a:t>if </a:t>
            </a:r>
            <a:r>
              <a:rPr lang="en-GB" sz="2400" dirty="0" smtClean="0"/>
              <a:t>attending clinician </a:t>
            </a:r>
            <a:r>
              <a:rPr lang="en-GB" sz="2400" dirty="0" smtClean="0"/>
              <a:t>considers corticosteroids to be clearly indicated or </a:t>
            </a:r>
            <a:r>
              <a:rPr lang="en-GB" sz="2400" dirty="0" smtClean="0"/>
              <a:t>contraindicated</a:t>
            </a:r>
            <a:endParaRPr lang="en-GB" sz="2400" dirty="0"/>
          </a:p>
          <a:p>
            <a:r>
              <a:rPr lang="en-GB" sz="2400" dirty="0" smtClean="0"/>
              <a:t>No requirement for hypoxia (unlike influenza corticosteroid comparison)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Pregnant &amp; </a:t>
            </a:r>
            <a:r>
              <a:rPr lang="en-GB" sz="2400" dirty="0"/>
              <a:t>breastfeeding </a:t>
            </a:r>
            <a:r>
              <a:rPr lang="en-GB" sz="2400" dirty="0" smtClean="0"/>
              <a:t>women eligible (</a:t>
            </a:r>
            <a:r>
              <a:rPr lang="en-GB" sz="2400" dirty="0"/>
              <a:t>but </a:t>
            </a:r>
            <a:r>
              <a:rPr lang="en-GB" sz="2400" dirty="0" smtClean="0"/>
              <a:t>use prednisolone/hydrocortisone </a:t>
            </a:r>
            <a:r>
              <a:rPr lang="en-GB" sz="2400" dirty="0" smtClean="0"/>
              <a:t>instead </a:t>
            </a:r>
            <a:r>
              <a:rPr lang="en-GB" sz="2400" dirty="0" smtClean="0"/>
              <a:t>of dexamethasone – see protocol) </a:t>
            </a:r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atients </a:t>
            </a:r>
            <a:r>
              <a:rPr lang="en-GB" sz="2400" dirty="0"/>
              <a:t>with liver or renal </a:t>
            </a:r>
            <a:r>
              <a:rPr lang="en-GB" sz="2400" dirty="0" smtClean="0"/>
              <a:t>failure are </a:t>
            </a:r>
            <a:r>
              <a:rPr lang="en-GB" sz="2400" dirty="0" smtClean="0"/>
              <a:t>eligible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Corticosteroids for CAP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4925994"/>
            <a:ext cx="11301975" cy="13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/>
          </a:p>
          <a:p>
            <a:r>
              <a:rPr lang="en-GB" sz="2400" dirty="0" smtClean="0"/>
              <a:t>If, after randomisation, corticosteroids become indicated in a patient allocated usual care they should be given (this should only happen because of a change in clinical condition)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09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Influenza 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79652" y="1705021"/>
            <a:ext cx="10463390" cy="4909103"/>
            <a:chOff x="1079652" y="1705021"/>
            <a:chExt cx="10463390" cy="4909103"/>
          </a:xfrm>
        </p:grpSpPr>
        <p:grpSp>
          <p:nvGrpSpPr>
            <p:cNvPr id="33" name="Group 32"/>
            <p:cNvGrpSpPr/>
            <p:nvPr/>
          </p:nvGrpSpPr>
          <p:grpSpPr>
            <a:xfrm>
              <a:off x="1079652" y="1705021"/>
              <a:ext cx="10463390" cy="4909103"/>
              <a:chOff x="759612" y="1750741"/>
              <a:chExt cx="10463390" cy="490910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59612" y="2220686"/>
                <a:ext cx="10463390" cy="4122228"/>
                <a:chOff x="750903" y="2386149"/>
                <a:chExt cx="10463390" cy="4122228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16742"/>
                <a:stretch/>
              </p:blipFill>
              <p:spPr>
                <a:xfrm>
                  <a:off x="750903" y="2386149"/>
                  <a:ext cx="10463390" cy="4122228"/>
                </a:xfrm>
                <a:prstGeom prst="rect">
                  <a:avLst/>
                </a:prstGeom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5697277" y="2572668"/>
                  <a:ext cx="11039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COVID-19</a:t>
                  </a:r>
                  <a:endParaRPr lang="en-GB" b="1" dirty="0"/>
                </a:p>
              </p:txBody>
            </p:sp>
            <p:cxnSp>
              <p:nvCxnSpPr>
                <p:cNvPr id="6" name="Straight Arrow Connector 5"/>
                <p:cNvCxnSpPr>
                  <a:stCxn id="2" idx="1"/>
                </p:cNvCxnSpPr>
                <p:nvPr/>
              </p:nvCxnSpPr>
              <p:spPr>
                <a:xfrm flipH="1">
                  <a:off x="5339167" y="2757334"/>
                  <a:ext cx="358110" cy="48190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>
                  <a:stCxn id="2" idx="2"/>
                </p:cNvCxnSpPr>
                <p:nvPr/>
              </p:nvCxnSpPr>
              <p:spPr>
                <a:xfrm>
                  <a:off x="6249256" y="2942000"/>
                  <a:ext cx="0" cy="292967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8942251" y="2572668"/>
                  <a:ext cx="10839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Seasonal </a:t>
                  </a:r>
                </a:p>
                <a:p>
                  <a:r>
                    <a:rPr lang="en-GB" b="1" dirty="0" smtClean="0"/>
                    <a:t>influenza</a:t>
                  </a:r>
                  <a:endParaRPr lang="en-GB" b="1" dirty="0"/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8827141" y="3218999"/>
                  <a:ext cx="115110" cy="308935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1244226" y="1750741"/>
                <a:ext cx="8734961" cy="4909103"/>
                <a:chOff x="1244226" y="1750741"/>
                <a:chExt cx="8734961" cy="4909103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4024488" y="1750741"/>
                  <a:ext cx="33110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b="1" dirty="0" smtClean="0"/>
                    <a:t>Weekly deaths in the UK</a:t>
                  </a:r>
                  <a:endParaRPr lang="en-GB" sz="2400" b="1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871831" y="4667434"/>
                  <a:ext cx="7616414" cy="1282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871831" y="5912327"/>
                  <a:ext cx="8107356" cy="6008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557459" y="5940000"/>
                  <a:ext cx="60144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/>
                    <a:t>2018</a:t>
                  </a:r>
                  <a:endParaRPr lang="en-GB" sz="16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21596" y="5940000"/>
                  <a:ext cx="60144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/>
                    <a:t>2019</a:t>
                  </a:r>
                  <a:endParaRPr lang="en-GB" sz="16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310983" y="5950004"/>
                  <a:ext cx="60144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/>
                    <a:t>2020</a:t>
                  </a:r>
                  <a:endParaRPr lang="en-GB" sz="16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675120" y="5940000"/>
                  <a:ext cx="60144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/>
                    <a:t>2021</a:t>
                  </a:r>
                  <a:endParaRPr lang="en-GB" sz="1600" b="1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993124" y="5940000"/>
                  <a:ext cx="60144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/>
                    <a:t>2022</a:t>
                  </a:r>
                  <a:endParaRPr lang="en-GB" sz="1600" b="1" dirty="0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566928" y="2628447"/>
                  <a:ext cx="0" cy="3348129"/>
                </a:xfrm>
                <a:prstGeom prst="line">
                  <a:avLst/>
                </a:prstGeom>
                <a:ln w="12700">
                  <a:solidFill>
                    <a:schemeClr val="tx1">
                      <a:alpha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257964" y="2619302"/>
                  <a:ext cx="0" cy="3348129"/>
                </a:xfrm>
                <a:prstGeom prst="line">
                  <a:avLst/>
                </a:prstGeom>
                <a:ln w="12700">
                  <a:solidFill>
                    <a:schemeClr val="tx1">
                      <a:alpha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8950960" y="2628445"/>
                  <a:ext cx="0" cy="3348129"/>
                </a:xfrm>
                <a:prstGeom prst="line">
                  <a:avLst/>
                </a:prstGeom>
                <a:ln w="12700">
                  <a:solidFill>
                    <a:schemeClr val="tx1">
                      <a:alpha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248947" y="2640061"/>
                  <a:ext cx="0" cy="3348129"/>
                </a:xfrm>
                <a:prstGeom prst="line">
                  <a:avLst/>
                </a:prstGeom>
                <a:ln w="12700">
                  <a:solidFill>
                    <a:schemeClr val="tx1">
                      <a:alpha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/>
                <p:cNvSpPr/>
                <p:nvPr/>
              </p:nvSpPr>
              <p:spPr>
                <a:xfrm>
                  <a:off x="7248668" y="4551255"/>
                  <a:ext cx="741821" cy="5994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636735" y="2611019"/>
                  <a:ext cx="0" cy="3348129"/>
                </a:xfrm>
                <a:prstGeom prst="line">
                  <a:avLst/>
                </a:prstGeom>
                <a:ln w="12700">
                  <a:solidFill>
                    <a:schemeClr val="tx1">
                      <a:alpha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4657041" y="4610584"/>
                  <a:ext cx="741821" cy="5994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934942" y="2637350"/>
                  <a:ext cx="0" cy="3348129"/>
                </a:xfrm>
                <a:prstGeom prst="line">
                  <a:avLst/>
                </a:prstGeom>
                <a:ln w="12700">
                  <a:solidFill>
                    <a:schemeClr val="tx1">
                      <a:alpha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1244226" y="6060358"/>
                  <a:ext cx="741821" cy="5994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1871831" y="5939998"/>
                <a:ext cx="7616414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  <a:alpha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2625927" y="2744080"/>
              <a:ext cx="1083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Seasonal </a:t>
              </a:r>
            </a:p>
            <a:p>
              <a:r>
                <a:rPr lang="en-GB" b="1" dirty="0" smtClean="0"/>
                <a:t>influenza</a:t>
              </a:r>
              <a:endParaRPr lang="en-GB" b="1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510817" y="3390411"/>
              <a:ext cx="115110" cy="30893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619190" y="590130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2023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0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25" y="1596885"/>
            <a:ext cx="7505480" cy="4580078"/>
          </a:xfrm>
        </p:spPr>
        <p:txBody>
          <a:bodyPr>
            <a:noAutofit/>
          </a:bodyPr>
          <a:lstStyle/>
          <a:p>
            <a:r>
              <a:rPr lang="en-GB" sz="2400" dirty="0"/>
              <a:t>Oral or </a:t>
            </a:r>
            <a:r>
              <a:rPr lang="en-GB" sz="2400" dirty="0" smtClean="0"/>
              <a:t>iv </a:t>
            </a:r>
            <a:r>
              <a:rPr lang="en-GB" sz="2400" dirty="0"/>
              <a:t>dexamethasone 6mg once daily</a:t>
            </a:r>
          </a:p>
          <a:p>
            <a:endParaRPr lang="en-GB" sz="2400" dirty="0"/>
          </a:p>
          <a:p>
            <a:r>
              <a:rPr lang="en-GB" sz="2400" dirty="0"/>
              <a:t>Treat for 10 days or until discharged, whichever is sooner</a:t>
            </a:r>
            <a:endParaRPr lang="en-GB" sz="2400" i="1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Common side effects of corticosteroids should be anticipated and managed as in normal </a:t>
            </a:r>
            <a:r>
              <a:rPr lang="en-GB" sz="2400" dirty="0" smtClean="0"/>
              <a:t>practice</a:t>
            </a:r>
          </a:p>
          <a:p>
            <a:pPr lvl="1"/>
            <a:r>
              <a:rPr lang="en-GB" sz="2000" dirty="0" smtClean="0"/>
              <a:t>E.g. </a:t>
            </a:r>
            <a:r>
              <a:rPr lang="en-GB" sz="2000" dirty="0" smtClean="0"/>
              <a:t>consider risk </a:t>
            </a:r>
            <a:r>
              <a:rPr lang="en-GB" sz="2000" dirty="0" smtClean="0"/>
              <a:t>of hyperglycaemia, peptic ulceration, infection</a:t>
            </a:r>
          </a:p>
          <a:p>
            <a:pPr lvl="1"/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Corticosteroids for </a:t>
            </a:r>
            <a:r>
              <a:rPr lang="en-GB" dirty="0" smtClean="0"/>
              <a:t>CAP</a:t>
            </a:r>
            <a:endParaRPr lang="en-GB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5" y="4918768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 smtClean="0"/>
          </a:p>
          <a:p>
            <a:r>
              <a:rPr lang="en-GB" sz="2400" dirty="0" smtClean="0"/>
              <a:t>Potential for increased side effects with clarithromycin/erythromycin (&amp; other potent CYP3A4 inhibitors) – not a contraindication but consider alternative (e.g. azithromycin)</a:t>
            </a:r>
          </a:p>
          <a:p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3883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Trial procedures</a:t>
            </a:r>
          </a:p>
        </p:txBody>
      </p:sp>
    </p:spTree>
    <p:extLst>
      <p:ext uri="{BB962C8B-B14F-4D97-AF65-F5344CB8AC3E}">
        <p14:creationId xmlns:p14="http://schemas.microsoft.com/office/powerpoint/2010/main" val="33227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influenza 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65" y="1436628"/>
            <a:ext cx="11177899" cy="542137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RECOVERY is on the non-commercial CRN portfolio &amp; influenza comparisons have had national &amp; local approval since November 2021 (SA21) </a:t>
            </a:r>
          </a:p>
          <a:p>
            <a:pPr lvl="1"/>
            <a:endParaRPr lang="en-GB" dirty="0" smtClean="0"/>
          </a:p>
          <a:p>
            <a:r>
              <a:rPr lang="en-GB" dirty="0"/>
              <a:t>PI &amp; relevant sites staff </a:t>
            </a:r>
            <a:r>
              <a:rPr lang="en-GB" dirty="0" smtClean="0"/>
              <a:t>must have </a:t>
            </a:r>
            <a:r>
              <a:rPr lang="en-GB" dirty="0"/>
              <a:t>done online consent training v2 &amp; influenza therapies </a:t>
            </a:r>
            <a:r>
              <a:rPr lang="en-GB" dirty="0" smtClean="0"/>
              <a:t>module</a:t>
            </a:r>
          </a:p>
          <a:p>
            <a:endParaRPr lang="en-GB" dirty="0"/>
          </a:p>
          <a:p>
            <a:r>
              <a:rPr lang="en-GB" dirty="0"/>
              <a:t>We ask PIs to approve current delegation logs via </a:t>
            </a:r>
            <a:r>
              <a:rPr lang="en-GB" dirty="0" smtClean="0"/>
              <a:t>email</a:t>
            </a:r>
          </a:p>
          <a:p>
            <a:endParaRPr lang="en-GB" dirty="0"/>
          </a:p>
          <a:p>
            <a:r>
              <a:rPr lang="en-GB" dirty="0" smtClean="0"/>
              <a:t>Oseltamivir &amp; baloxavir are supplied by Roche, corticosteroids from NHS supplies</a:t>
            </a:r>
          </a:p>
          <a:p>
            <a:endParaRPr lang="en-GB" dirty="0"/>
          </a:p>
          <a:p>
            <a:r>
              <a:rPr lang="en-GB" dirty="0" smtClean="0"/>
              <a:t>We will send new sampling kits to sites – let us know if you need more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We ask sites to also sign a contract amendment confirming the recruitment fee, </a:t>
            </a:r>
            <a:r>
              <a:rPr lang="en-GB" b="1" i="1" dirty="0" smtClean="0"/>
              <a:t>but please do not delay opening if this is outstanding </a:t>
            </a:r>
            <a:r>
              <a:rPr lang="en-GB" dirty="0" smtClean="0"/>
              <a:t>– we can reimburse sites retrospectively</a:t>
            </a:r>
          </a:p>
        </p:txBody>
      </p:sp>
    </p:spTree>
    <p:extLst>
      <p:ext uri="{BB962C8B-B14F-4D97-AF65-F5344CB8AC3E}">
        <p14:creationId xmlns:p14="http://schemas.microsoft.com/office/powerpoint/2010/main" val="29164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Substantial Amendment 31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65" y="1436628"/>
            <a:ext cx="11177899" cy="505994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Substantial amendment 31 removes three closed comparisons: empagliflozin, Paxlovid &amp; molnupiravir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It extends influenza comparisons to non-UK RECOVERY sites</a:t>
            </a:r>
          </a:p>
          <a:p>
            <a:endParaRPr lang="en-GB" dirty="0"/>
          </a:p>
          <a:p>
            <a:r>
              <a:rPr lang="en-GB" dirty="0" smtClean="0"/>
              <a:t>Several other minor updates to the protocol (none require action by sites)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SA31 updates the protocol (v26.0), adult PIS/ICFs (V25.0), and child PIS/ICF (V15.0)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We ask sites to implement SA31 by 5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</a:p>
        </p:txBody>
      </p:sp>
    </p:spTree>
    <p:extLst>
      <p:ext uri="{BB962C8B-B14F-4D97-AF65-F5344CB8AC3E}">
        <p14:creationId xmlns:p14="http://schemas.microsoft.com/office/powerpoint/2010/main" val="35154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Substantial Amendment 33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65" y="1436628"/>
            <a:ext cx="11177899" cy="5059947"/>
          </a:xfrm>
        </p:spPr>
        <p:txBody>
          <a:bodyPr>
            <a:normAutofit/>
          </a:bodyPr>
          <a:lstStyle/>
          <a:p>
            <a:r>
              <a:rPr lang="en-GB" dirty="0" smtClean="0"/>
              <a:t>Substantial amendment 33 adds the CAP dexamethasone comparison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SA33 introduces new protocol (V27.0), and adult PIS/ICFs (V26.0)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are asking sites to implement SA33 on </a:t>
            </a:r>
            <a:r>
              <a:rPr lang="en-GB" b="1" dirty="0" smtClean="0"/>
              <a:t>8</a:t>
            </a:r>
            <a:r>
              <a:rPr lang="en-GB" b="1" baseline="30000" dirty="0" smtClean="0"/>
              <a:t>th</a:t>
            </a:r>
            <a:r>
              <a:rPr lang="en-GB" b="1" dirty="0" smtClean="0"/>
              <a:t> January </a:t>
            </a:r>
            <a:r>
              <a:rPr lang="en-GB" dirty="0" smtClean="0"/>
              <a:t>– website documents will be updated then</a:t>
            </a:r>
          </a:p>
        </p:txBody>
      </p:sp>
    </p:spTree>
    <p:extLst>
      <p:ext uri="{BB962C8B-B14F-4D97-AF65-F5344CB8AC3E}">
        <p14:creationId xmlns:p14="http://schemas.microsoft.com/office/powerpoint/2010/main" val="21707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Biological </a:t>
            </a: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65" y="1436628"/>
            <a:ext cx="11177899" cy="5059947"/>
          </a:xfrm>
        </p:spPr>
        <p:txBody>
          <a:bodyPr>
            <a:normAutofit/>
          </a:bodyPr>
          <a:lstStyle/>
          <a:p>
            <a:r>
              <a:rPr lang="en-GB" dirty="0" smtClean="0"/>
              <a:t>Samples only needed from COVID-19 participants in sotrovimab comparison (including </a:t>
            </a:r>
            <a:r>
              <a:rPr lang="en-GB" dirty="0"/>
              <a:t>those allocated usual </a:t>
            </a:r>
            <a:r>
              <a:rPr lang="en-GB" dirty="0" smtClean="0"/>
              <a:t>care)</a:t>
            </a:r>
          </a:p>
          <a:p>
            <a:endParaRPr lang="en-GB" dirty="0" smtClean="0"/>
          </a:p>
          <a:p>
            <a:r>
              <a:rPr lang="en-GB" dirty="0" smtClean="0"/>
              <a:t>Samples needed from all patients in the influenza comparisons</a:t>
            </a:r>
          </a:p>
          <a:p>
            <a:endParaRPr lang="en-GB" dirty="0"/>
          </a:p>
          <a:p>
            <a:r>
              <a:rPr lang="en-GB" dirty="0" smtClean="0"/>
              <a:t>No samples needed from participants in the CAP comparison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Biological </a:t>
            </a:r>
            <a:r>
              <a:rPr lang="en-GB" dirty="0" smtClean="0"/>
              <a:t>sampling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344309"/>
              </p:ext>
            </p:extLst>
          </p:nvPr>
        </p:nvGraphicFramePr>
        <p:xfrm>
          <a:off x="513787" y="1822364"/>
          <a:ext cx="10288683" cy="311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966">
                  <a:extLst>
                    <a:ext uri="{9D8B030D-6E8A-4147-A177-3AD203B41FA5}">
                      <a16:colId xmlns:a16="http://schemas.microsoft.com/office/drawing/2014/main" val="4143317602"/>
                    </a:ext>
                  </a:extLst>
                </a:gridCol>
                <a:gridCol w="1953397">
                  <a:extLst>
                    <a:ext uri="{9D8B030D-6E8A-4147-A177-3AD203B41FA5}">
                      <a16:colId xmlns:a16="http://schemas.microsoft.com/office/drawing/2014/main" val="797023697"/>
                    </a:ext>
                  </a:extLst>
                </a:gridCol>
                <a:gridCol w="1862961">
                  <a:extLst>
                    <a:ext uri="{9D8B030D-6E8A-4147-A177-3AD203B41FA5}">
                      <a16:colId xmlns:a16="http://schemas.microsoft.com/office/drawing/2014/main" val="2710208957"/>
                    </a:ext>
                  </a:extLst>
                </a:gridCol>
                <a:gridCol w="2107137">
                  <a:extLst>
                    <a:ext uri="{9D8B030D-6E8A-4147-A177-3AD203B41FA5}">
                      <a16:colId xmlns:a16="http://schemas.microsoft.com/office/drawing/2014/main" val="1266893669"/>
                    </a:ext>
                  </a:extLst>
                </a:gridCol>
                <a:gridCol w="1709222">
                  <a:extLst>
                    <a:ext uri="{9D8B030D-6E8A-4147-A177-3AD203B41FA5}">
                      <a16:colId xmlns:a16="http://schemas.microsoft.com/office/drawing/2014/main" val="3636568283"/>
                    </a:ext>
                  </a:extLst>
                </a:gridCol>
              </a:tblGrid>
              <a:tr h="550409">
                <a:tc rowSpan="2">
                  <a:txBody>
                    <a:bodyPr/>
                    <a:lstStyle/>
                    <a:p>
                      <a:pPr algn="l"/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INFLUENZA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49068"/>
                  </a:ext>
                </a:extLst>
              </a:tr>
              <a:tr h="55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 sample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Nose swab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 sample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Nose swab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211847"/>
                  </a:ext>
                </a:extLst>
              </a:tr>
              <a:tr h="746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1)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consent, and </a:t>
                      </a:r>
                      <a:r>
                        <a:rPr lang="en-GB" sz="20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r>
                        <a:rPr lang="en-GB" sz="2000" u="none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randomisation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990504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1184271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41917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420461"/>
            <a:ext cx="11693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Full instructions are on our website (‘For Site Teams’ page)</a:t>
            </a:r>
          </a:p>
        </p:txBody>
      </p:sp>
    </p:spTree>
    <p:extLst>
      <p:ext uri="{BB962C8B-B14F-4D97-AF65-F5344CB8AC3E}">
        <p14:creationId xmlns:p14="http://schemas.microsoft.com/office/powerpoint/2010/main" val="27386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Consent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</a:t>
            </a:r>
            <a:r>
              <a:rPr lang="en-GB" dirty="0" smtClean="0"/>
              <a:t>still ask </a:t>
            </a:r>
            <a:r>
              <a:rPr lang="en-GB" dirty="0"/>
              <a:t>that a copy of </a:t>
            </a:r>
            <a:r>
              <a:rPr lang="en-GB" u="sng" dirty="0"/>
              <a:t>every</a:t>
            </a:r>
            <a:r>
              <a:rPr lang="en-GB" dirty="0"/>
              <a:t> consent form is now e-mailed to RECOVERY </a:t>
            </a:r>
            <a:r>
              <a:rPr lang="en-GB" dirty="0" smtClean="0"/>
              <a:t>trial</a:t>
            </a:r>
          </a:p>
          <a:p>
            <a:endParaRPr lang="en-GB" dirty="0"/>
          </a:p>
          <a:p>
            <a:r>
              <a:rPr lang="en-GB" dirty="0" smtClean="0"/>
              <a:t>Please ensure that you write you name clearly on the consent form, so we can ensure that those taking consent have done consent training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Completeness of follow-up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Weekly reminders highlighting participants randomised &gt;28 days ago without complete form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Completeness of follow-up is excellent; please keep this up!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593" y="2561888"/>
            <a:ext cx="6591113" cy="29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263352" y="404664"/>
            <a:ext cx="11484952" cy="553836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– international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0" y="1916832"/>
            <a:ext cx="7248128" cy="2754439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Started </a:t>
            </a:r>
            <a:r>
              <a:rPr lang="en-GB" sz="2400" dirty="0">
                <a:latin typeface="+mn-lt"/>
              </a:rPr>
              <a:t>in </a:t>
            </a:r>
            <a:r>
              <a:rPr lang="en-GB" sz="2400" dirty="0" smtClean="0">
                <a:latin typeface="+mn-lt"/>
              </a:rPr>
              <a:t>UK March 2020, </a:t>
            </a:r>
            <a:r>
              <a:rPr lang="en-GB" sz="2400" dirty="0">
                <a:latin typeface="+mn-lt"/>
              </a:rPr>
              <a:t>now open in 7 </a:t>
            </a:r>
            <a:r>
              <a:rPr lang="en-GB" sz="2400" dirty="0" smtClean="0">
                <a:latin typeface="+mn-lt"/>
              </a:rPr>
              <a:t>countries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Opening </a:t>
            </a:r>
            <a:r>
              <a:rPr lang="en-GB" sz="2400" dirty="0"/>
              <a:t>in Netherlands, France &amp; </a:t>
            </a:r>
            <a:r>
              <a:rPr lang="en-GB" sz="2400" dirty="0" smtClean="0"/>
              <a:t>Italy this winter (with aim to expand to other EU countries next year)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/>
              <a:t>Possible addition of other countries in future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  <a:buClr>
                <a:srgbClr val="9E3159"/>
              </a:buClr>
            </a:pPr>
            <a:endParaRPr lang="en-GB" sz="1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8425" y="6524357"/>
            <a:ext cx="2092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www.RecoveryTrial.net</a:t>
            </a:r>
            <a:endParaRPr lang="en-GB" sz="1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1" t="3804" r="4791"/>
          <a:stretch/>
        </p:blipFill>
        <p:spPr>
          <a:xfrm>
            <a:off x="7111906" y="1916832"/>
            <a:ext cx="5087888" cy="50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nfluenza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896" y="1473319"/>
            <a:ext cx="8257411" cy="475386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RECOVERY &amp; other trials quickly identified life-saving treatments for COVID-19 by randomising thousands of patients</a:t>
            </a:r>
          </a:p>
          <a:p>
            <a:endParaRPr lang="en-GB" sz="2400" dirty="0"/>
          </a:p>
          <a:p>
            <a:r>
              <a:rPr lang="en-GB" sz="2400" dirty="0" smtClean="0"/>
              <a:t>Many other promising treatments were found to be ineffective</a:t>
            </a:r>
          </a:p>
          <a:p>
            <a:endParaRPr lang="en-GB" sz="2400" dirty="0"/>
          </a:p>
          <a:p>
            <a:r>
              <a:rPr lang="en-GB" sz="2400" dirty="0" smtClean="0"/>
              <a:t>Seasonal flu kills ~400,000 people/year worldwide </a:t>
            </a:r>
            <a:r>
              <a:rPr lang="en-GB" sz="2400" dirty="0" smtClean="0"/>
              <a:t>(</a:t>
            </a:r>
            <a:r>
              <a:rPr lang="en-GB" sz="2400" dirty="0" smtClean="0"/>
              <a:t>one</a:t>
            </a:r>
            <a:r>
              <a:rPr lang="en-GB" sz="2400" dirty="0" smtClean="0"/>
              <a:t> third </a:t>
            </a:r>
            <a:r>
              <a:rPr lang="en-GB" sz="2400" dirty="0" smtClean="0"/>
              <a:t>aged under 65)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Unlike COVID-19, we do not have good (i.e. randomised) evidence to guide influenza treatment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 descr="A picture containing cake, decorated, colorful, several&#10;&#10;Description automatically generated">
            <a:extLst>
              <a:ext uri="{FF2B5EF4-FFF2-40B4-BE49-F238E27FC236}">
                <a16:creationId xmlns:a16="http://schemas.microsoft.com/office/drawing/2014/main" id="{D8E2B7A5-8C49-E44E-9A1F-DFF16746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22" y="1939785"/>
            <a:ext cx="3898870" cy="3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need better evidence for the treatment of COVID-19, influenza &amp; CAP</a:t>
            </a:r>
          </a:p>
          <a:p>
            <a:endParaRPr lang="en-GB" dirty="0"/>
          </a:p>
          <a:p>
            <a:r>
              <a:rPr lang="en-GB" dirty="0" smtClean="0"/>
              <a:t>The RECOVERY collaboration has been a remarkable success in COVID-19 treatment, and is well-suited to continue providing answers </a:t>
            </a:r>
            <a:r>
              <a:rPr lang="en-GB" dirty="0" smtClean="0"/>
              <a:t>about treatment of </a:t>
            </a:r>
            <a:r>
              <a:rPr lang="en-GB" dirty="0" smtClean="0"/>
              <a:t>other </a:t>
            </a:r>
            <a:r>
              <a:rPr lang="en-GB" dirty="0" smtClean="0"/>
              <a:t>severe acute </a:t>
            </a:r>
            <a:r>
              <a:rPr lang="en-GB" dirty="0" smtClean="0"/>
              <a:t>respiratory infections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are extremely grateful for your efforts to recruit to </a:t>
            </a:r>
            <a:r>
              <a:rPr lang="en-GB" dirty="0" smtClean="0"/>
              <a:t>RECOVERY, and we hope </a:t>
            </a:r>
            <a:r>
              <a:rPr lang="en-GB" dirty="0" smtClean="0"/>
              <a:t>you </a:t>
            </a:r>
            <a:r>
              <a:rPr lang="en-GB" dirty="0" smtClean="0"/>
              <a:t>will continue to collaborate us to answer these new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1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&amp; REMAP-CAP 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>
            <a:normAutofit/>
          </a:bodyPr>
          <a:lstStyle/>
          <a:p>
            <a:r>
              <a:rPr lang="en-GB" dirty="0" smtClean="0"/>
              <a:t>RECOVERY &amp; REMAP-CAP are now collaborating on influenza comparisons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Coordination of recruitment locations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nly one trial will be open in a particular clinical area</a:t>
            </a:r>
          </a:p>
          <a:p>
            <a:pPr lvl="1"/>
            <a:r>
              <a:rPr lang="en-GB" dirty="0" smtClean="0"/>
              <a:t>We aim for one trial to be open wherever there are inpatients with influenza in the NHS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Combined analysis &amp; primary publication</a:t>
            </a:r>
          </a:p>
          <a:p>
            <a:pPr lvl="1"/>
            <a:r>
              <a:rPr lang="en-GB" dirty="0" smtClean="0"/>
              <a:t>All participants recruited to either trial will contribute to the final results</a:t>
            </a:r>
          </a:p>
          <a:p>
            <a:endParaRPr lang="en-GB" dirty="0"/>
          </a:p>
          <a:p>
            <a:r>
              <a:rPr lang="en-GB" dirty="0" smtClean="0"/>
              <a:t>The trials remain separate, with different protocols, eligibility &amp; follow up procedures</a:t>
            </a:r>
          </a:p>
        </p:txBody>
      </p:sp>
    </p:spTree>
    <p:extLst>
      <p:ext uri="{BB962C8B-B14F-4D97-AF65-F5344CB8AC3E}">
        <p14:creationId xmlns:p14="http://schemas.microsoft.com/office/powerpoint/2010/main" val="4249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&amp; REMAP-CAP 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4932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If you are already running REMAP-CAP or RECOVERY </a:t>
            </a:r>
            <a:r>
              <a:rPr lang="en-GB" dirty="0" smtClean="0"/>
              <a:t>flu </a:t>
            </a:r>
            <a:r>
              <a:rPr lang="en-GB" dirty="0"/>
              <a:t>comparisons at any locations in your trust, </a:t>
            </a:r>
            <a:r>
              <a:rPr lang="en-GB" dirty="0" smtClean="0"/>
              <a:t>please continue</a:t>
            </a:r>
          </a:p>
          <a:p>
            <a:r>
              <a:rPr lang="en-GB" dirty="0" smtClean="0"/>
              <a:t>If </a:t>
            </a:r>
            <a:r>
              <a:rPr lang="en-GB" dirty="0"/>
              <a:t>you are in the process of setting up either trial at your site, please </a:t>
            </a:r>
            <a:r>
              <a:rPr lang="en-GB" dirty="0" smtClean="0"/>
              <a:t>continue</a:t>
            </a:r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there are clinical areas where you are not yet </a:t>
            </a:r>
            <a:r>
              <a:rPr lang="en-GB" dirty="0" smtClean="0"/>
              <a:t>planning to recruit </a:t>
            </a:r>
            <a:r>
              <a:rPr lang="en-GB" dirty="0"/>
              <a:t>patients with influenza into </a:t>
            </a:r>
            <a:r>
              <a:rPr lang="en-GB" dirty="0" smtClean="0"/>
              <a:t>either trial, </a:t>
            </a:r>
            <a:r>
              <a:rPr lang="en-GB" b="1" dirty="0"/>
              <a:t>we would like to invite you to participate in </a:t>
            </a:r>
            <a:r>
              <a:rPr lang="en-GB" b="1" dirty="0" smtClean="0"/>
              <a:t>RECOVERY</a:t>
            </a:r>
            <a:endParaRPr lang="en-GB" dirty="0"/>
          </a:p>
          <a:p>
            <a:r>
              <a:rPr lang="en-GB" dirty="0" smtClean="0"/>
              <a:t>Both</a:t>
            </a:r>
            <a:r>
              <a:rPr lang="en-GB" dirty="0"/>
              <a:t> trials will now offer </a:t>
            </a:r>
            <a:r>
              <a:rPr lang="en-GB" b="1" dirty="0"/>
              <a:t>£400 per randomised participant </a:t>
            </a:r>
            <a:r>
              <a:rPr lang="en-GB" dirty="0"/>
              <a:t>to support trial sites with recruitment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RECOVERY influenza &amp; CAP comparisons are on the CRN non-commercial portfolio</a:t>
            </a:r>
          </a:p>
        </p:txBody>
      </p:sp>
    </p:spTree>
    <p:extLst>
      <p:ext uri="{BB962C8B-B14F-4D97-AF65-F5344CB8AC3E}">
        <p14:creationId xmlns:p14="http://schemas.microsoft.com/office/powerpoint/2010/main" val="8914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78" y="1412542"/>
            <a:ext cx="6977352" cy="5302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0036" y="5845959"/>
            <a:ext cx="221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Influenza admissions in England as of 30</a:t>
            </a:r>
            <a:r>
              <a:rPr lang="en-GB" baseline="30000" dirty="0" smtClean="0"/>
              <a:t>th</a:t>
            </a:r>
            <a:r>
              <a:rPr lang="en-GB" dirty="0" smtClean="0"/>
              <a:t> November 2023</a:t>
            </a:r>
            <a:endParaRPr lang="en-GB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nfluenza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8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Eligibility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429757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Hospitalised</a:t>
            </a:r>
            <a:endParaRPr lang="en-GB" sz="8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400" dirty="0"/>
              <a:t>P</a:t>
            </a:r>
            <a:r>
              <a:rPr lang="en-GB" sz="2400" dirty="0" smtClean="0"/>
              <a:t>neumonia syndrome, e.g.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 smtClean="0"/>
              <a:t>Typical symptoms of a new respiratory tract infection; and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/>
              <a:t>O</a:t>
            </a:r>
            <a:r>
              <a:rPr lang="en-GB" sz="2000" dirty="0" smtClean="0"/>
              <a:t>bjective </a:t>
            </a:r>
            <a:r>
              <a:rPr lang="en-GB" sz="2000" dirty="0"/>
              <a:t>evidence of acute lung disease (e.g</a:t>
            </a:r>
            <a:r>
              <a:rPr lang="en-GB" sz="2000" dirty="0" smtClean="0"/>
              <a:t>. X-ray/CT changes, </a:t>
            </a:r>
            <a:r>
              <a:rPr lang="en-GB" sz="2000" dirty="0"/>
              <a:t>hypoxia, or </a:t>
            </a:r>
            <a:r>
              <a:rPr lang="en-GB" sz="2000" dirty="0" smtClean="0"/>
              <a:t>clinical exam); and</a:t>
            </a:r>
            <a:endParaRPr lang="en-GB" sz="2000" dirty="0"/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/>
              <a:t>A</a:t>
            </a:r>
            <a:r>
              <a:rPr lang="en-GB" sz="2000" dirty="0" smtClean="0"/>
              <a:t>lternative causes considered unlikely or excluded (e.g. heart failure)</a:t>
            </a:r>
          </a:p>
          <a:p>
            <a:pPr marL="457200" lvl="1" indent="0">
              <a:buNone/>
            </a:pPr>
            <a:r>
              <a:rPr lang="en-GB" sz="2000" i="1" dirty="0"/>
              <a:t>However, the diagnosis </a:t>
            </a:r>
            <a:r>
              <a:rPr lang="en-GB" sz="2000" i="1" dirty="0" smtClean="0"/>
              <a:t>is </a:t>
            </a:r>
            <a:r>
              <a:rPr lang="en-GB" sz="2000" i="1" dirty="0"/>
              <a:t>a clinical </a:t>
            </a:r>
            <a:r>
              <a:rPr lang="en-GB" sz="2000" i="1" dirty="0" smtClean="0"/>
              <a:t>one in </a:t>
            </a:r>
            <a:r>
              <a:rPr lang="en-GB" sz="2000" i="1" dirty="0"/>
              <a:t>the opinion of the managing doctor (</a:t>
            </a:r>
            <a:r>
              <a:rPr lang="en-GB" sz="2000" i="1" dirty="0" smtClean="0"/>
              <a:t>these criteria </a:t>
            </a:r>
            <a:r>
              <a:rPr lang="en-GB" sz="2000" i="1" dirty="0"/>
              <a:t>are </a:t>
            </a:r>
            <a:r>
              <a:rPr lang="en-GB" sz="2000" i="1" dirty="0" smtClean="0"/>
              <a:t>a </a:t>
            </a:r>
            <a:r>
              <a:rPr lang="en-GB" sz="2000" i="1" dirty="0"/>
              <a:t>guide</a:t>
            </a:r>
            <a:r>
              <a:rPr lang="en-GB" sz="2000" i="1" dirty="0" smtClean="0"/>
              <a:t>)</a:t>
            </a:r>
            <a:endParaRPr lang="en-GB" sz="800" i="1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2400" dirty="0" smtClean="0"/>
              <a:t>One </a:t>
            </a:r>
            <a:r>
              <a:rPr lang="en-GB" sz="2400" dirty="0"/>
              <a:t>of the following </a:t>
            </a:r>
            <a:r>
              <a:rPr lang="en-GB" sz="2400" dirty="0" smtClean="0"/>
              <a:t>diagnoses: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/>
              <a:t>Confirmed SARS-CoV-2 </a:t>
            </a:r>
            <a:r>
              <a:rPr lang="en-GB" sz="2000" dirty="0" smtClean="0"/>
              <a:t>infection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 smtClean="0"/>
              <a:t>Confirmed </a:t>
            </a:r>
            <a:r>
              <a:rPr lang="en-GB" sz="2000" dirty="0"/>
              <a:t>influenza A or B </a:t>
            </a:r>
            <a:r>
              <a:rPr lang="en-GB" sz="2000" dirty="0" smtClean="0"/>
              <a:t>infection [including those receiving antibiotics]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 smtClean="0"/>
              <a:t>Community-acquired </a:t>
            </a:r>
            <a:r>
              <a:rPr lang="en-GB" sz="2000" dirty="0"/>
              <a:t>pneumonia with planned </a:t>
            </a:r>
            <a:r>
              <a:rPr lang="en-GB" sz="2000" dirty="0" smtClean="0"/>
              <a:t>antibiotics (without suspected COVID-19/flu/PCP/TB)</a:t>
            </a:r>
            <a:endParaRPr lang="en-GB" sz="8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dirty="0" smtClean="0"/>
              <a:t>No medical history that might put the patient at risk if they were to participate</a:t>
            </a:r>
            <a:endParaRPr lang="en-GB" sz="800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2400" dirty="0" smtClean="0"/>
              <a:t>Attending </a:t>
            </a:r>
            <a:r>
              <a:rPr lang="en-GB" sz="2400" dirty="0"/>
              <a:t>clinician </a:t>
            </a:r>
            <a:r>
              <a:rPr lang="en-GB" sz="2400" dirty="0" smtClean="0"/>
              <a:t>does not believe a specific trial treatment is indicated or contra-indicated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34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455ed32-e2e3-4b3f-818c-2835bb56e4b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7" ma:contentTypeDescription="Create a new document." ma:contentTypeScope="" ma:versionID="439182502fa57a46313861e4eb05d0ac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d22a1766993d4e40d82de9aacc953c6b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D9499-0AD5-4890-8D95-3A4AE7D176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8C06E-0423-4EC0-9BC7-4ACD2ED20B20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83c9eb58-c16a-4eef-9abf-4aeec758fe01"/>
    <ds:schemaRef ds:uri="http://purl.org/dc/dcmitype/"/>
    <ds:schemaRef ds:uri="http://schemas.microsoft.com/office/infopath/2007/PartnerControls"/>
    <ds:schemaRef ds:uri="cf0dfbcc-b360-4cf7-9bf5-370ba522dbe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BAA119A-64D5-4D4B-97B2-5656330DDF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18801</TotalTime>
  <Words>2941</Words>
  <Application>Microsoft Office PowerPoint</Application>
  <PresentationFormat>Widescreen</PresentationFormat>
  <Paragraphs>531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Office Theme</vt:lpstr>
      <vt:lpstr> Randomised Evaluation of COVID-19 Therapy: the RECOVERY trial</vt:lpstr>
      <vt:lpstr>Agenda</vt:lpstr>
      <vt:lpstr>Introductions</vt:lpstr>
      <vt:lpstr>Influenza </vt:lpstr>
      <vt:lpstr>Influenza </vt:lpstr>
      <vt:lpstr>RECOVERY &amp; REMAP-CAP </vt:lpstr>
      <vt:lpstr>RECOVERY &amp; REMAP-CAP </vt:lpstr>
      <vt:lpstr>Influenza </vt:lpstr>
      <vt:lpstr>RECOVERY Eligibility</vt:lpstr>
      <vt:lpstr>Current RECOVERY design</vt:lpstr>
      <vt:lpstr>Current RECOVERY design</vt:lpstr>
      <vt:lpstr>RECOVERY Influenza treatments</vt:lpstr>
      <vt:lpstr>PowerPoint Presentation</vt:lpstr>
      <vt:lpstr>Oseltamivir (Tamiflu)</vt:lpstr>
      <vt:lpstr>Oseltamivir (Tamiflu)</vt:lpstr>
      <vt:lpstr>Oseltamivir (Tamiflu)</vt:lpstr>
      <vt:lpstr>Oseltamivir (Tamiflu)</vt:lpstr>
      <vt:lpstr>PowerPoint Presentation</vt:lpstr>
      <vt:lpstr>Baloxavir</vt:lpstr>
      <vt:lpstr>Baloxavir</vt:lpstr>
      <vt:lpstr>Baloxavir</vt:lpstr>
      <vt:lpstr>Corticosteroids for influenza</vt:lpstr>
      <vt:lpstr>Corticosteroids for influenza</vt:lpstr>
      <vt:lpstr>Corticosteroids for influenza</vt:lpstr>
      <vt:lpstr>PowerPoint Presentation</vt:lpstr>
      <vt:lpstr>RECOVERY COVID-19 comparisons</vt:lpstr>
      <vt:lpstr>State of the pandemic</vt:lpstr>
      <vt:lpstr>Current RECOVERY design</vt:lpstr>
      <vt:lpstr>PowerPoint Presentation</vt:lpstr>
      <vt:lpstr>Sotrovimab in RECOVERY</vt:lpstr>
      <vt:lpstr>PowerPoint Presentation</vt:lpstr>
      <vt:lpstr>High-dose corticosteroids</vt:lpstr>
      <vt:lpstr>PowerPoint Presentation</vt:lpstr>
      <vt:lpstr>Community-acquired pneumonia</vt:lpstr>
      <vt:lpstr>Corticosteroids for CAP</vt:lpstr>
      <vt:lpstr>Corticosteroids for CAP</vt:lpstr>
      <vt:lpstr>CAP in RECOVERY </vt:lpstr>
      <vt:lpstr>Current RECOVERY design</vt:lpstr>
      <vt:lpstr>Corticosteroids for CAP</vt:lpstr>
      <vt:lpstr>Corticosteroids for CAP</vt:lpstr>
      <vt:lpstr>PowerPoint Presentation</vt:lpstr>
      <vt:lpstr>Opening influenza arms</vt:lpstr>
      <vt:lpstr>Substantial Amendment 31</vt:lpstr>
      <vt:lpstr>Substantial Amendment 33</vt:lpstr>
      <vt:lpstr>Biological sampling</vt:lpstr>
      <vt:lpstr>Biological sampling</vt:lpstr>
      <vt:lpstr>Consent monitoring</vt:lpstr>
      <vt:lpstr>Completeness of follow-up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580</cp:revision>
  <cp:lastPrinted>2020-03-18T19:42:16Z</cp:lastPrinted>
  <dcterms:created xsi:type="dcterms:W3CDTF">2020-03-14T13:47:38Z</dcterms:created>
  <dcterms:modified xsi:type="dcterms:W3CDTF">2023-12-05T14:55:29Z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