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285" r:id="rId5"/>
    <p:sldId id="404" r:id="rId6"/>
    <p:sldId id="294" r:id="rId7"/>
    <p:sldId id="648" r:id="rId8"/>
    <p:sldId id="689" r:id="rId9"/>
    <p:sldId id="690" r:id="rId10"/>
    <p:sldId id="651" r:id="rId11"/>
    <p:sldId id="687" r:id="rId12"/>
    <p:sldId id="691" r:id="rId13"/>
    <p:sldId id="692" r:id="rId14"/>
    <p:sldId id="659" r:id="rId15"/>
    <p:sldId id="688" r:id="rId16"/>
    <p:sldId id="658" r:id="rId17"/>
    <p:sldId id="656" r:id="rId18"/>
    <p:sldId id="663" r:id="rId19"/>
    <p:sldId id="660" r:id="rId20"/>
    <p:sldId id="693" r:id="rId21"/>
    <p:sldId id="673" r:id="rId22"/>
    <p:sldId id="674" r:id="rId23"/>
    <p:sldId id="694" r:id="rId24"/>
    <p:sldId id="652" r:id="rId25"/>
    <p:sldId id="653" r:id="rId26"/>
    <p:sldId id="695" r:id="rId27"/>
    <p:sldId id="668" r:id="rId28"/>
    <p:sldId id="686" r:id="rId29"/>
    <p:sldId id="701" r:id="rId30"/>
    <p:sldId id="698" r:id="rId31"/>
    <p:sldId id="699" r:id="rId32"/>
    <p:sldId id="678" r:id="rId33"/>
    <p:sldId id="696" r:id="rId34"/>
    <p:sldId id="697" r:id="rId35"/>
    <p:sldId id="702" r:id="rId36"/>
    <p:sldId id="704" r:id="rId37"/>
    <p:sldId id="700" r:id="rId38"/>
    <p:sldId id="650" r:id="rId39"/>
    <p:sldId id="623" r:id="rId40"/>
    <p:sldId id="583" r:id="rId41"/>
    <p:sldId id="615" r:id="rId42"/>
    <p:sldId id="562" r:id="rId43"/>
    <p:sldId id="613" r:id="rId44"/>
    <p:sldId id="580" r:id="rId45"/>
    <p:sldId id="640" r:id="rId46"/>
    <p:sldId id="590" r:id="rId47"/>
    <p:sldId id="589" r:id="rId48"/>
    <p:sldId id="609" r:id="rId49"/>
    <p:sldId id="540" r:id="rId50"/>
    <p:sldId id="665" r:id="rId51"/>
    <p:sldId id="402" r:id="rId52"/>
  </p:sldIdLst>
  <p:sldSz cx="12192000" cy="6858000"/>
  <p:notesSz cx="6881813" cy="9661525"/>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 Peto" initials="LP" lastIdx="0" clrIdx="0">
    <p:extLst>
      <p:ext uri="{19B8F6BF-5375-455C-9EA6-DF929625EA0E}">
        <p15:presenceInfo xmlns:p15="http://schemas.microsoft.com/office/powerpoint/2012/main" userId="S-1-5-21-944046252-2799899743-1142484129-10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a:srgbClr val="D67C9C"/>
    <a:srgbClr val="5B9B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777" autoAdjust="0"/>
    <p:restoredTop sz="94660"/>
  </p:normalViewPr>
  <p:slideViewPr>
    <p:cSldViewPr snapToGrid="0">
      <p:cViewPr varScale="1">
        <p:scale>
          <a:sx n="101" d="100"/>
          <a:sy n="101" d="100"/>
        </p:scale>
        <p:origin x="138" y="3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AA14F9D1-C801-4FD0-8747-473A6B8855E6}" type="datetimeFigureOut">
              <a:rPr lang="en-GB" smtClean="0"/>
              <a:t>27/02/2024</a:t>
            </a:fld>
            <a:endParaRPr lang="en-GB" dirty="0"/>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3BB7855A-3E74-419C-92CC-AFF3A29D816C}" type="slidenum">
              <a:rPr lang="en-GB" smtClean="0"/>
              <a:t>‹#›</a:t>
            </a:fld>
            <a:endParaRPr lang="en-GB" dirty="0"/>
          </a:p>
        </p:txBody>
      </p:sp>
    </p:spTree>
    <p:extLst>
      <p:ext uri="{BB962C8B-B14F-4D97-AF65-F5344CB8AC3E}">
        <p14:creationId xmlns:p14="http://schemas.microsoft.com/office/powerpoint/2010/main" val="314394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C183E3B0-3F8F-4144-9128-8DC37F70D4BB}" type="datetimeFigureOut">
              <a:rPr lang="en-GB" smtClean="0"/>
              <a:t>27/02/2024</a:t>
            </a:fld>
            <a:endParaRPr lang="en-GB"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2FF77EF8-089B-45D6-AA64-69C68296A4B9}" type="slidenum">
              <a:rPr lang="en-GB" smtClean="0"/>
              <a:t>‹#›</a:t>
            </a:fld>
            <a:endParaRPr lang="en-GB" dirty="0"/>
          </a:p>
        </p:txBody>
      </p:sp>
    </p:spTree>
    <p:extLst>
      <p:ext uri="{BB962C8B-B14F-4D97-AF65-F5344CB8AC3E}">
        <p14:creationId xmlns:p14="http://schemas.microsoft.com/office/powerpoint/2010/main" val="217036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66F-4CDE-4600-89E4-4EAAC1D2ACB4}" type="slidenum">
              <a:rPr lang="en-US" smtClean="0"/>
              <a:t>47</a:t>
            </a:fld>
            <a:endParaRPr lang="en-US" dirty="0"/>
          </a:p>
        </p:txBody>
      </p:sp>
    </p:spTree>
    <p:extLst>
      <p:ext uri="{BB962C8B-B14F-4D97-AF65-F5344CB8AC3E}">
        <p14:creationId xmlns:p14="http://schemas.microsoft.com/office/powerpoint/2010/main" val="37090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27/02/2024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2836"/>
          <a:stretch/>
        </p:blipFill>
        <p:spPr>
          <a:xfrm>
            <a:off x="9106488" y="323236"/>
            <a:ext cx="2880360" cy="693829"/>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3-to-2024-seas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www.recoverytrial.net/uk/for-site-staff/site-teams" TargetMode="Externa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www.recoverytrial.net/uk/for-site-staff/site-teams" TargetMode="Externa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aspect-trial@bristol.ac.uk" TargetMode="External"/><Relationship Id="rId1" Type="http://schemas.openxmlformats.org/officeDocument/2006/relationships/slideLayout" Target="../slideLayouts/slideLayout2.xml"/><Relationship Id="rId6" Type="http://schemas.openxmlformats.org/officeDocument/2006/relationships/hyperlink" Target="http://www.recoverytrial.net/uk/for-site-staff/site-teams" TargetMode="External"/><Relationship Id="rId5" Type="http://schemas.openxmlformats.org/officeDocument/2006/relationships/image" Target="../media/image16.pn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6.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3-to-2024-seaso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3-to-2024-seas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statistics/weekly-all-cause-mortality-surveillance-2023-to-2024"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84782"/>
            <a:ext cx="9144000" cy="1382643"/>
          </a:xfrm>
        </p:spPr>
        <p:txBody>
          <a:bodyPr>
            <a:normAutofit/>
          </a:bodyPr>
          <a:lstStyle/>
          <a:p>
            <a:r>
              <a:rPr lang="en-GB" b="1" dirty="0" smtClean="0">
                <a:solidFill>
                  <a:srgbClr val="9E3159"/>
                </a:solidFill>
                <a:latin typeface="+mn-lt"/>
              </a:rPr>
              <a:t>The RECOVERY </a:t>
            </a:r>
            <a:r>
              <a:rPr lang="en-GB" b="1" dirty="0">
                <a:solidFill>
                  <a:srgbClr val="9E3159"/>
                </a:solidFill>
                <a:latin typeface="+mn-lt"/>
              </a:rPr>
              <a:t>trial</a:t>
            </a:r>
          </a:p>
        </p:txBody>
      </p:sp>
      <p:sp>
        <p:nvSpPr>
          <p:cNvPr id="3" name="Subtitle 2"/>
          <p:cNvSpPr>
            <a:spLocks noGrp="1"/>
          </p:cNvSpPr>
          <p:nvPr>
            <p:ph type="subTitle" idx="1"/>
          </p:nvPr>
        </p:nvSpPr>
        <p:spPr>
          <a:xfrm>
            <a:off x="1524000" y="4609755"/>
            <a:ext cx="9144000" cy="1655762"/>
          </a:xfrm>
        </p:spPr>
        <p:txBody>
          <a:bodyPr/>
          <a:lstStyle/>
          <a:p>
            <a:r>
              <a:rPr lang="en-GB" b="1" dirty="0"/>
              <a:t>Collaborators’ </a:t>
            </a:r>
            <a:r>
              <a:rPr lang="en-GB" b="1" dirty="0" smtClean="0"/>
              <a:t>Meeting </a:t>
            </a:r>
            <a:endParaRPr lang="en-GB" b="1" dirty="0"/>
          </a:p>
          <a:p>
            <a:r>
              <a:rPr lang="en-GB" b="1" dirty="0" smtClean="0"/>
              <a:t>26</a:t>
            </a:r>
            <a:r>
              <a:rPr lang="en-GB" b="1" baseline="30000" dirty="0" smtClean="0"/>
              <a:t>th</a:t>
            </a:r>
            <a:r>
              <a:rPr lang="en-GB" b="1" dirty="0" smtClean="0"/>
              <a:t> &amp; 27</a:t>
            </a:r>
            <a:r>
              <a:rPr lang="en-GB" b="1" baseline="30000" dirty="0" smtClean="0"/>
              <a:t>th</a:t>
            </a:r>
            <a:r>
              <a:rPr lang="en-GB" b="1" dirty="0" smtClean="0"/>
              <a:t> February 2024</a:t>
            </a:r>
            <a:endParaRPr lang="en-GB" b="1" dirty="0"/>
          </a:p>
        </p:txBody>
      </p:sp>
    </p:spTree>
    <p:extLst>
      <p:ext uri="{BB962C8B-B14F-4D97-AF65-F5344CB8AC3E}">
        <p14:creationId xmlns:p14="http://schemas.microsoft.com/office/powerpoint/2010/main" val="96101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Influenza </a:t>
            </a:r>
            <a:endParaRPr lang="en-GB" dirty="0"/>
          </a:p>
        </p:txBody>
      </p:sp>
      <p:sp>
        <p:nvSpPr>
          <p:cNvPr id="4" name="TextBox 3"/>
          <p:cNvSpPr txBox="1"/>
          <p:nvPr/>
        </p:nvSpPr>
        <p:spPr>
          <a:xfrm>
            <a:off x="1893464" y="2166221"/>
            <a:ext cx="8076635" cy="461665"/>
          </a:xfrm>
          <a:prstGeom prst="rect">
            <a:avLst/>
          </a:prstGeom>
          <a:noFill/>
        </p:spPr>
        <p:txBody>
          <a:bodyPr wrap="none" rtlCol="0">
            <a:spAutoFit/>
          </a:bodyPr>
          <a:lstStyle/>
          <a:p>
            <a:r>
              <a:rPr lang="en-GB" sz="2400" b="1" dirty="0" smtClean="0"/>
              <a:t>Antiviral susceptibility of UK influenza strains - winter 2023/24</a:t>
            </a:r>
            <a:endParaRPr lang="en-GB" sz="2400" b="1" dirty="0"/>
          </a:p>
        </p:txBody>
      </p:sp>
      <p:pic>
        <p:nvPicPr>
          <p:cNvPr id="2" name="Picture 1"/>
          <p:cNvPicPr>
            <a:picLocks noChangeAspect="1"/>
          </p:cNvPicPr>
          <p:nvPr/>
        </p:nvPicPr>
        <p:blipFill rotWithShape="1">
          <a:blip r:embed="rId2"/>
          <a:srcRect t="12411"/>
          <a:stretch/>
        </p:blipFill>
        <p:spPr>
          <a:xfrm>
            <a:off x="1558063" y="2627886"/>
            <a:ext cx="9075873" cy="2721430"/>
          </a:xfrm>
          <a:prstGeom prst="rect">
            <a:avLst/>
          </a:prstGeom>
        </p:spPr>
      </p:pic>
      <p:sp>
        <p:nvSpPr>
          <p:cNvPr id="8" name="TextBox 7"/>
          <p:cNvSpPr txBox="1"/>
          <p:nvPr/>
        </p:nvSpPr>
        <p:spPr>
          <a:xfrm>
            <a:off x="5943600" y="6612128"/>
            <a:ext cx="6373861" cy="261610"/>
          </a:xfrm>
          <a:prstGeom prst="rect">
            <a:avLst/>
          </a:prstGeom>
          <a:noFill/>
        </p:spPr>
        <p:txBody>
          <a:bodyPr wrap="none" rtlCol="0">
            <a:spAutoFit/>
          </a:bodyPr>
          <a:lstStyle/>
          <a:p>
            <a:r>
              <a:rPr lang="en-GB" sz="1100" dirty="0">
                <a:hlinkClick r:id="rId3"/>
              </a:rPr>
              <a:t>https://</a:t>
            </a:r>
            <a:r>
              <a:rPr lang="en-GB" sz="1050" dirty="0" smtClean="0">
                <a:hlinkClick r:id="rId3"/>
              </a:rPr>
              <a:t>www.gov.uk/government/statistics/national-flu-and-covid-19-surveillance-reports-2023-to-2024-season</a:t>
            </a:r>
            <a:r>
              <a:rPr lang="en-GB" sz="1100" dirty="0" smtClean="0"/>
              <a:t> </a:t>
            </a:r>
            <a:endParaRPr lang="en-GB" sz="1100" dirty="0"/>
          </a:p>
        </p:txBody>
      </p:sp>
    </p:spTree>
    <p:extLst>
      <p:ext uri="{BB962C8B-B14F-4D97-AF65-F5344CB8AC3E}">
        <p14:creationId xmlns:p14="http://schemas.microsoft.com/office/powerpoint/2010/main" val="188741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GB" dirty="0" smtClean="0"/>
              <a:t>Oseltamivir (TAMIFLU)</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907" y="3746250"/>
            <a:ext cx="3472543" cy="2020388"/>
          </a:xfrm>
          <a:prstGeom prst="rect">
            <a:avLst/>
          </a:prstGeom>
        </p:spPr>
      </p:pic>
    </p:spTree>
    <p:extLst>
      <p:ext uri="{BB962C8B-B14F-4D97-AF65-F5344CB8AC3E}">
        <p14:creationId xmlns:p14="http://schemas.microsoft.com/office/powerpoint/2010/main" val="3844190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4"/>
            <a:ext cx="11767939" cy="5341275"/>
          </a:xfrm>
        </p:spPr>
        <p:txBody>
          <a:bodyPr>
            <a:normAutofit fontScale="92500" lnSpcReduction="10000"/>
          </a:bodyPr>
          <a:lstStyle/>
          <a:p>
            <a:r>
              <a:rPr lang="en-GB" dirty="0"/>
              <a:t>NAIs reduces the duration of flu symptoms by ~1 day in early </a:t>
            </a:r>
            <a:r>
              <a:rPr lang="en-GB" dirty="0" smtClean="0"/>
              <a:t>infection</a:t>
            </a:r>
          </a:p>
          <a:p>
            <a:endParaRPr lang="en-GB" dirty="0" smtClean="0"/>
          </a:p>
          <a:p>
            <a:r>
              <a:rPr lang="en-GB" dirty="0" smtClean="0"/>
              <a:t>Some </a:t>
            </a:r>
            <a:r>
              <a:rPr lang="en-GB" i="1" dirty="0"/>
              <a:t>observational</a:t>
            </a:r>
            <a:r>
              <a:rPr lang="en-GB" dirty="0"/>
              <a:t> studies have suggested a benefit </a:t>
            </a:r>
            <a:r>
              <a:rPr lang="en-GB" dirty="0" smtClean="0"/>
              <a:t>of oseltamivir in </a:t>
            </a:r>
            <a:r>
              <a:rPr lang="en-GB" dirty="0"/>
              <a:t>hospitalised patients, </a:t>
            </a:r>
            <a:r>
              <a:rPr lang="en-GB" dirty="0" smtClean="0"/>
              <a:t>but others </a:t>
            </a:r>
            <a:r>
              <a:rPr lang="en-GB" dirty="0"/>
              <a:t>have not, and evidence from </a:t>
            </a:r>
            <a:r>
              <a:rPr lang="en-GB" i="1" dirty="0"/>
              <a:t>randomised</a:t>
            </a:r>
            <a:r>
              <a:rPr lang="en-GB" dirty="0"/>
              <a:t> trials is </a:t>
            </a:r>
            <a:r>
              <a:rPr lang="en-GB" dirty="0" smtClean="0"/>
              <a:t>lacking.</a:t>
            </a:r>
            <a:endParaRPr lang="en-GB" baseline="30000" dirty="0" smtClean="0"/>
          </a:p>
          <a:p>
            <a:endParaRPr lang="en-GB" baseline="30000" dirty="0"/>
          </a:p>
          <a:p>
            <a:r>
              <a:rPr lang="en-GB" dirty="0" smtClean="0"/>
              <a:t>These observational studies are prone to biases that cannot be reliably avoided</a:t>
            </a:r>
          </a:p>
          <a:p>
            <a:endParaRPr lang="en-GB" baseline="30000" dirty="0"/>
          </a:p>
          <a:p>
            <a:r>
              <a:rPr lang="en-GB" dirty="0" smtClean="0"/>
              <a:t>During the pandemic, observational data was used to support COVID-19 treatments (e.g. hydroxychloroquine, convalescent plasma) that were subsequently found to be of no benefit, or even harmful, in large randomised trials</a:t>
            </a:r>
          </a:p>
          <a:p>
            <a:endParaRPr lang="en-GB" dirty="0"/>
          </a:p>
          <a:p>
            <a:r>
              <a:rPr lang="en-GB" dirty="0" smtClean="0"/>
              <a:t>Without randomised evidence, the efficacy and safety of oseltamivir in hospitalised patients is uncertain</a:t>
            </a:r>
            <a:endParaRPr lang="en-GB"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200" dirty="0" smtClean="0"/>
              <a:t>Oseltamivir (Tamiflu)</a:t>
            </a:r>
            <a:endParaRPr lang="en-GB" sz="3200" dirty="0"/>
          </a:p>
        </p:txBody>
      </p:sp>
    </p:spTree>
    <p:extLst>
      <p:ext uri="{BB962C8B-B14F-4D97-AF65-F5344CB8AC3E}">
        <p14:creationId xmlns:p14="http://schemas.microsoft.com/office/powerpoint/2010/main" val="386361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719065" y="2026103"/>
            <a:ext cx="3432402" cy="4648717"/>
          </a:xfrm>
          <a:prstGeom prst="rect">
            <a:avLst/>
          </a:prstGeom>
          <a:ln>
            <a:solidFill>
              <a:schemeClr val="tx1"/>
            </a:solidFill>
          </a:ln>
        </p:spPr>
      </p:pic>
      <p:sp>
        <p:nvSpPr>
          <p:cNvPr id="2" name="Title 1"/>
          <p:cNvSpPr>
            <a:spLocks noGrp="1"/>
          </p:cNvSpPr>
          <p:nvPr>
            <p:ph type="title"/>
          </p:nvPr>
        </p:nvSpPr>
        <p:spPr/>
        <p:txBody>
          <a:bodyPr/>
          <a:lstStyle/>
          <a:p>
            <a:r>
              <a:rPr lang="en-GB" dirty="0"/>
              <a:t>Oseltamivir (Tamiflu)</a:t>
            </a:r>
          </a:p>
        </p:txBody>
      </p:sp>
      <p:sp>
        <p:nvSpPr>
          <p:cNvPr id="3" name="Content Placeholder 2"/>
          <p:cNvSpPr>
            <a:spLocks noGrp="1"/>
          </p:cNvSpPr>
          <p:nvPr>
            <p:ph idx="1"/>
          </p:nvPr>
        </p:nvSpPr>
        <p:spPr>
          <a:xfrm>
            <a:off x="220385" y="1667848"/>
            <a:ext cx="6975543" cy="3957558"/>
          </a:xfrm>
        </p:spPr>
        <p:txBody>
          <a:bodyPr>
            <a:normAutofit/>
          </a:bodyPr>
          <a:lstStyle/>
          <a:p>
            <a:r>
              <a:rPr lang="en-GB" sz="2000" dirty="0" smtClean="0"/>
              <a:t>UKHSA guidance recommends NAIs for patients hospitalised with influenza (usually reflected in local guidelines)</a:t>
            </a:r>
          </a:p>
          <a:p>
            <a:r>
              <a:rPr lang="en-GB" sz="2000" dirty="0" smtClean="0"/>
              <a:t>However, DHSC &amp; NIHR support influenza trials that include a no antiviral arm</a:t>
            </a:r>
            <a:endParaRPr lang="en-GB" sz="2400" dirty="0"/>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endParaRPr lang="en-GB" sz="2400" dirty="0"/>
          </a:p>
        </p:txBody>
      </p:sp>
      <p:sp>
        <p:nvSpPr>
          <p:cNvPr id="6" name="Rectangle 5"/>
          <p:cNvSpPr/>
          <p:nvPr/>
        </p:nvSpPr>
        <p:spPr>
          <a:xfrm>
            <a:off x="405638" y="3092303"/>
            <a:ext cx="6605036" cy="2862322"/>
          </a:xfrm>
          <a:prstGeom prst="rect">
            <a:avLst/>
          </a:prstGeom>
        </p:spPr>
        <p:txBody>
          <a:bodyPr wrap="square">
            <a:spAutoFit/>
          </a:bodyPr>
          <a:lstStyle/>
          <a:p>
            <a:r>
              <a:rPr lang="en-GB" b="1" i="1" dirty="0" smtClean="0"/>
              <a:t>“</a:t>
            </a:r>
            <a:r>
              <a:rPr lang="en-GB" b="1" i="1" dirty="0"/>
              <a:t>As per the </a:t>
            </a:r>
            <a:r>
              <a:rPr lang="en-GB" b="1" i="1" dirty="0" smtClean="0"/>
              <a:t>Chief Medical Officer’s letter </a:t>
            </a:r>
            <a:r>
              <a:rPr lang="en-GB" b="1" i="1" dirty="0"/>
              <a:t>from January 2023, we want to emphasise why, specifically for those hospitals and clinicians undertaking national trials it is entirely in keeping with good clinical practice and our guidance to randomise</a:t>
            </a:r>
            <a:r>
              <a:rPr lang="en-GB" b="1" i="1" dirty="0" smtClean="0"/>
              <a:t>.”</a:t>
            </a:r>
          </a:p>
          <a:p>
            <a:endParaRPr lang="en-GB" b="1" i="1" dirty="0" smtClean="0"/>
          </a:p>
          <a:p>
            <a:r>
              <a:rPr lang="en-GB" b="1" i="1" dirty="0"/>
              <a:t>We therefore ask that every effort is made to enrol patients admitted to hospital with influenza into the REMAP-CAP or RECOVERY trial. It provides the option to evaluate new antivirals (baloxavir), as well as existing treatments (oseltamivir) where there is uncertainty, and the option of new treatments (steroids</a:t>
            </a:r>
            <a:r>
              <a:rPr lang="en-GB" b="1" i="1" dirty="0" smtClean="0"/>
              <a:t>)”</a:t>
            </a:r>
            <a:endParaRPr lang="en-GB" b="1" i="1" dirty="0"/>
          </a:p>
        </p:txBody>
      </p:sp>
      <p:sp>
        <p:nvSpPr>
          <p:cNvPr id="8" name="TextBox 7"/>
          <p:cNvSpPr txBox="1"/>
          <p:nvPr/>
        </p:nvSpPr>
        <p:spPr>
          <a:xfrm>
            <a:off x="220386" y="6283843"/>
            <a:ext cx="8227874" cy="400110"/>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Local discussions/communication may be needed to explain this context</a:t>
            </a:r>
            <a:endParaRPr lang="en-GB" sz="1600" dirty="0"/>
          </a:p>
        </p:txBody>
      </p:sp>
      <p:pic>
        <p:nvPicPr>
          <p:cNvPr id="7" name="Picture 6"/>
          <p:cNvPicPr>
            <a:picLocks noChangeAspect="1"/>
          </p:cNvPicPr>
          <p:nvPr/>
        </p:nvPicPr>
        <p:blipFill>
          <a:blip r:embed="rId3"/>
          <a:stretch>
            <a:fillRect/>
          </a:stretch>
        </p:blipFill>
        <p:spPr>
          <a:xfrm>
            <a:off x="7413331" y="1425315"/>
            <a:ext cx="3569409" cy="4845918"/>
          </a:xfrm>
          <a:prstGeom prst="rect">
            <a:avLst/>
          </a:prstGeom>
          <a:ln>
            <a:solidFill>
              <a:schemeClr val="tx1"/>
            </a:solidFill>
          </a:ln>
        </p:spPr>
      </p:pic>
    </p:spTree>
    <p:extLst>
      <p:ext uri="{BB962C8B-B14F-4D97-AF65-F5344CB8AC3E}">
        <p14:creationId xmlns:p14="http://schemas.microsoft.com/office/powerpoint/2010/main" val="196219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Oseltamivir (Tamiflu)</a:t>
            </a:r>
          </a:p>
        </p:txBody>
      </p:sp>
      <p:sp>
        <p:nvSpPr>
          <p:cNvPr id="3" name="Content Placeholder 2"/>
          <p:cNvSpPr>
            <a:spLocks noGrp="1"/>
          </p:cNvSpPr>
          <p:nvPr>
            <p:ph idx="1"/>
          </p:nvPr>
        </p:nvSpPr>
        <p:spPr>
          <a:xfrm>
            <a:off x="353731" y="1809264"/>
            <a:ext cx="7669040" cy="2546851"/>
          </a:xfrm>
        </p:spPr>
        <p:txBody>
          <a:bodyPr>
            <a:noAutofit/>
          </a:bodyPr>
          <a:lstStyle/>
          <a:p>
            <a:r>
              <a:rPr lang="en-GB" sz="2400" dirty="0" smtClean="0"/>
              <a:t>Patients with </a:t>
            </a:r>
            <a:r>
              <a:rPr lang="en-GB" sz="2400" dirty="0"/>
              <a:t>recent or planned use of an NAI for </a:t>
            </a:r>
            <a:r>
              <a:rPr lang="en-GB" sz="2400" dirty="0" smtClean="0"/>
              <a:t>current </a:t>
            </a:r>
            <a:r>
              <a:rPr lang="en-GB" sz="2400" dirty="0"/>
              <a:t>infection </a:t>
            </a:r>
            <a:r>
              <a:rPr lang="en-GB" sz="2400" dirty="0" smtClean="0"/>
              <a:t>are ineligible (oseltamivir </a:t>
            </a:r>
            <a:r>
              <a:rPr lang="en-GB" sz="2400" dirty="0"/>
              <a:t>or zanamivir</a:t>
            </a:r>
            <a:r>
              <a:rPr lang="en-GB" sz="2400" dirty="0" smtClean="0"/>
              <a:t>)</a:t>
            </a:r>
          </a:p>
          <a:p>
            <a:pPr marL="0" indent="0">
              <a:buNone/>
            </a:pPr>
            <a:endParaRPr lang="en-GB" sz="2400" dirty="0" smtClean="0"/>
          </a:p>
          <a:p>
            <a:r>
              <a:rPr lang="en-GB" sz="2400" dirty="0" smtClean="0"/>
              <a:t>Patients treated for bacterial co-infection are eligible if clinical team think influenza is contributing to lung disease</a:t>
            </a:r>
          </a:p>
          <a:p>
            <a:endParaRPr lang="en-GB" sz="2400" dirty="0"/>
          </a:p>
          <a:p>
            <a:endParaRPr lang="en-GB" sz="24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393" y="1809264"/>
            <a:ext cx="3472543" cy="2020388"/>
          </a:xfrm>
          <a:prstGeom prst="rect">
            <a:avLst/>
          </a:prstGeom>
        </p:spPr>
      </p:pic>
    </p:spTree>
    <p:extLst>
      <p:ext uri="{BB962C8B-B14F-4D97-AF65-F5344CB8AC3E}">
        <p14:creationId xmlns:p14="http://schemas.microsoft.com/office/powerpoint/2010/main" val="165496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12108" y="4262892"/>
            <a:ext cx="10515600" cy="1500187"/>
          </a:xfrm>
        </p:spPr>
        <p:txBody>
          <a:bodyPr/>
          <a:lstStyle/>
          <a:p>
            <a:r>
              <a:rPr lang="en-GB" dirty="0" smtClean="0"/>
              <a:t>BALOXAVIR marboxil (XOFLUZA)</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799" y="3056898"/>
            <a:ext cx="3973285" cy="3496491"/>
          </a:xfrm>
          <a:prstGeom prst="rect">
            <a:avLst/>
          </a:prstGeom>
        </p:spPr>
      </p:pic>
    </p:spTree>
    <p:extLst>
      <p:ext uri="{BB962C8B-B14F-4D97-AF65-F5344CB8AC3E}">
        <p14:creationId xmlns:p14="http://schemas.microsoft.com/office/powerpoint/2010/main" val="981267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565967" cy="1325563"/>
          </a:xfrm>
        </p:spPr>
        <p:txBody>
          <a:bodyPr/>
          <a:lstStyle/>
          <a:p>
            <a:r>
              <a:rPr lang="en-GB" dirty="0"/>
              <a:t>Baloxavir</a:t>
            </a:r>
          </a:p>
        </p:txBody>
      </p:sp>
      <p:sp>
        <p:nvSpPr>
          <p:cNvPr id="3" name="Content Placeholder 2"/>
          <p:cNvSpPr>
            <a:spLocks noGrp="1"/>
          </p:cNvSpPr>
          <p:nvPr>
            <p:ph idx="1"/>
          </p:nvPr>
        </p:nvSpPr>
        <p:spPr>
          <a:xfrm>
            <a:off x="421339" y="1585311"/>
            <a:ext cx="8234685" cy="3021414"/>
          </a:xfrm>
        </p:spPr>
        <p:txBody>
          <a:bodyPr>
            <a:noAutofit/>
          </a:bodyPr>
          <a:lstStyle/>
          <a:p>
            <a:r>
              <a:rPr lang="en-GB" sz="2400" dirty="0" smtClean="0"/>
              <a:t>Cap-dependent </a:t>
            </a:r>
            <a:r>
              <a:rPr lang="en-GB" sz="2400" dirty="0"/>
              <a:t>endonuclease (CEN) inhibitor</a:t>
            </a:r>
          </a:p>
          <a:p>
            <a:pPr marL="0" indent="0">
              <a:buNone/>
            </a:pPr>
            <a:endParaRPr lang="en-GB" sz="2400" dirty="0"/>
          </a:p>
          <a:p>
            <a:r>
              <a:rPr lang="en-GB" sz="2400" dirty="0"/>
              <a:t>Rapidly reduces viral load, but resistance mutations can </a:t>
            </a:r>
            <a:r>
              <a:rPr lang="en-GB" sz="2400" dirty="0" smtClean="0"/>
              <a:t>arise</a:t>
            </a:r>
            <a:endParaRPr lang="en-GB" sz="2400" dirty="0"/>
          </a:p>
        </p:txBody>
      </p:sp>
      <p:sp>
        <p:nvSpPr>
          <p:cNvPr id="5" name="Content Placeholder 2"/>
          <p:cNvSpPr txBox="1">
            <a:spLocks/>
          </p:cNvSpPr>
          <p:nvPr/>
        </p:nvSpPr>
        <p:spPr>
          <a:xfrm>
            <a:off x="421339" y="2977922"/>
            <a:ext cx="7340660" cy="2671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p>
          <a:p>
            <a:r>
              <a:rPr lang="en-GB" sz="2400" dirty="0" smtClean="0"/>
              <a:t>Mechanism of action differs from NAIs, so combination may be better than either alone</a:t>
            </a:r>
          </a:p>
          <a:p>
            <a:endParaRPr lang="en-GB" sz="2400" dirty="0" smtClean="0"/>
          </a:p>
          <a:p>
            <a:r>
              <a:rPr lang="en-GB" sz="2400" dirty="0" smtClean="0"/>
              <a:t>Reduces the duration of flu symptoms by ~1 day but hasn't been properly tested in hospitalised patients</a:t>
            </a:r>
            <a:endParaRPr lang="en-GB"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318" y="1489355"/>
            <a:ext cx="3973285" cy="3496491"/>
          </a:xfrm>
          <a:prstGeom prst="rect">
            <a:avLst/>
          </a:prstGeom>
        </p:spPr>
      </p:pic>
    </p:spTree>
    <p:extLst>
      <p:ext uri="{BB962C8B-B14F-4D97-AF65-F5344CB8AC3E}">
        <p14:creationId xmlns:p14="http://schemas.microsoft.com/office/powerpoint/2010/main" val="2509809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12108" y="4262892"/>
            <a:ext cx="10515600" cy="1500187"/>
          </a:xfrm>
        </p:spPr>
        <p:txBody>
          <a:bodyPr/>
          <a:lstStyle/>
          <a:p>
            <a:r>
              <a:rPr lang="en-GB" dirty="0" smtClean="0"/>
              <a:t>Corticosteroids for influenza</a:t>
            </a:r>
            <a:endParaRPr lang="en-GB"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852" y="3038553"/>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17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565967" cy="1325563"/>
          </a:xfrm>
        </p:spPr>
        <p:txBody>
          <a:bodyPr/>
          <a:lstStyle/>
          <a:p>
            <a:r>
              <a:rPr lang="en-GB" dirty="0" smtClean="0"/>
              <a:t>Corticosteroids for influenza</a:t>
            </a:r>
            <a:endParaRPr lang="en-GB" dirty="0"/>
          </a:p>
        </p:txBody>
      </p:sp>
      <p:sp>
        <p:nvSpPr>
          <p:cNvPr id="3" name="Content Placeholder 2"/>
          <p:cNvSpPr>
            <a:spLocks noGrp="1"/>
          </p:cNvSpPr>
          <p:nvPr>
            <p:ph idx="1"/>
          </p:nvPr>
        </p:nvSpPr>
        <p:spPr>
          <a:xfrm>
            <a:off x="504202" y="1596885"/>
            <a:ext cx="7702250" cy="4580078"/>
          </a:xfrm>
        </p:spPr>
        <p:txBody>
          <a:bodyPr>
            <a:normAutofit/>
          </a:bodyPr>
          <a:lstStyle/>
          <a:p>
            <a:r>
              <a:rPr lang="en-GB" sz="2400" dirty="0"/>
              <a:t>Corticosteroids </a:t>
            </a:r>
            <a:r>
              <a:rPr lang="en-GB" sz="2400" dirty="0" smtClean="0"/>
              <a:t>reduce </a:t>
            </a:r>
            <a:r>
              <a:rPr lang="en-GB" sz="2400" dirty="0"/>
              <a:t>risk of death by ~1/5 in </a:t>
            </a:r>
            <a:r>
              <a:rPr lang="en-GB" sz="2400" dirty="0" smtClean="0"/>
              <a:t>hypoxic patients with COVID-19 pneumonia</a:t>
            </a:r>
            <a:endParaRPr lang="en-GB" sz="2400" dirty="0"/>
          </a:p>
          <a:p>
            <a:endParaRPr lang="en-GB" sz="2400" dirty="0"/>
          </a:p>
          <a:p>
            <a:r>
              <a:rPr lang="en-GB" sz="2400" dirty="0"/>
              <a:t>Previously proposed as a treatment for influenza pneumonia </a:t>
            </a:r>
            <a:r>
              <a:rPr lang="en-GB" sz="2400" dirty="0" smtClean="0"/>
              <a:t>but </a:t>
            </a:r>
            <a:r>
              <a:rPr lang="en-GB" sz="2400" dirty="0"/>
              <a:t>never </a:t>
            </a:r>
            <a:r>
              <a:rPr lang="en-GB" sz="2400" dirty="0" smtClean="0"/>
              <a:t>properly tested</a:t>
            </a:r>
          </a:p>
          <a:p>
            <a:endParaRPr lang="en-GB" sz="2400" dirty="0"/>
          </a:p>
          <a:p>
            <a:r>
              <a:rPr lang="en-GB" sz="2400" dirty="0"/>
              <a:t>Reducing immune-mediated lung damage may improve survival in severe flu as it does in COVID-19</a:t>
            </a:r>
          </a:p>
          <a:p>
            <a:endParaRPr lang="en-GB"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91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36" y="1858142"/>
            <a:ext cx="7551778" cy="4580078"/>
          </a:xfrm>
        </p:spPr>
        <p:txBody>
          <a:bodyPr>
            <a:normAutofit/>
          </a:bodyPr>
          <a:lstStyle/>
          <a:p>
            <a:r>
              <a:rPr lang="en-GB" sz="2400" dirty="0"/>
              <a:t>Open to patients with </a:t>
            </a:r>
            <a:r>
              <a:rPr lang="en-GB" sz="2400" dirty="0" smtClean="0"/>
              <a:t>influenza pneumonia</a:t>
            </a:r>
            <a:r>
              <a:rPr lang="en-GB" sz="2400" dirty="0"/>
              <a:t> </a:t>
            </a:r>
            <a:r>
              <a:rPr lang="en-GB" sz="2400" b="1" i="1" dirty="0" smtClean="0"/>
              <a:t>plus </a:t>
            </a:r>
            <a:r>
              <a:rPr lang="en-GB" sz="2400" b="1" i="1" dirty="0"/>
              <a:t>hypoxia</a:t>
            </a:r>
            <a:r>
              <a:rPr lang="en-GB" sz="2400" b="1" dirty="0"/>
              <a:t> </a:t>
            </a:r>
            <a:r>
              <a:rPr lang="en-GB" sz="2400" dirty="0"/>
              <a:t>(supplemental oxygen or SpO2 &lt;92% on air</a:t>
            </a:r>
            <a:r>
              <a:rPr lang="en-GB" sz="2400" dirty="0" smtClean="0"/>
              <a:t>)</a:t>
            </a:r>
          </a:p>
          <a:p>
            <a:endParaRPr lang="en-GB" sz="2400" dirty="0"/>
          </a:p>
          <a:p>
            <a:r>
              <a:rPr lang="en-GB" sz="2400" dirty="0"/>
              <a:t>Contraindicated if </a:t>
            </a:r>
            <a:r>
              <a:rPr lang="en-GB" sz="2400" dirty="0" smtClean="0"/>
              <a:t>current </a:t>
            </a:r>
            <a:r>
              <a:rPr lang="en-GB" sz="2400" dirty="0"/>
              <a:t>or planned use of systemic corticosteroids, or if coinfected with SARS-CoV-2</a:t>
            </a:r>
          </a:p>
          <a:p>
            <a:endParaRPr lang="en-GB" sz="2400" dirty="0"/>
          </a:p>
          <a:p>
            <a:pPr marL="0" indent="0">
              <a:buNone/>
            </a:pPr>
            <a:endParaRPr lang="en-GB" sz="2400" dirty="0"/>
          </a:p>
        </p:txBody>
      </p:sp>
      <p:sp>
        <p:nvSpPr>
          <p:cNvPr id="4" name="Title 3"/>
          <p:cNvSpPr>
            <a:spLocks noGrp="1"/>
          </p:cNvSpPr>
          <p:nvPr>
            <p:ph type="title"/>
          </p:nvPr>
        </p:nvSpPr>
        <p:spPr/>
        <p:txBody>
          <a:bodyPr/>
          <a:lstStyle/>
          <a:p>
            <a:r>
              <a:rPr lang="en-GB" dirty="0"/>
              <a:t>Corticosteroids for influenza</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3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a:xfrm>
            <a:off x="384932" y="1656519"/>
            <a:ext cx="11177899" cy="4886211"/>
          </a:xfrm>
        </p:spPr>
        <p:txBody>
          <a:bodyPr>
            <a:normAutofit fontScale="92500" lnSpcReduction="20000"/>
          </a:bodyPr>
          <a:lstStyle/>
          <a:p>
            <a:pPr marL="514350" indent="-514350">
              <a:buFont typeface="+mj-lt"/>
              <a:buAutoNum type="arabicPeriod"/>
            </a:pPr>
            <a:r>
              <a:rPr lang="en-GB" dirty="0" smtClean="0"/>
              <a:t>Influenza</a:t>
            </a:r>
          </a:p>
          <a:p>
            <a:pPr lvl="1"/>
            <a:r>
              <a:rPr lang="en-GB" dirty="0" smtClean="0"/>
              <a:t>Oseltamivir</a:t>
            </a:r>
          </a:p>
          <a:p>
            <a:pPr lvl="1"/>
            <a:r>
              <a:rPr lang="en-GB" dirty="0" smtClean="0"/>
              <a:t>Baloxavir</a:t>
            </a:r>
          </a:p>
          <a:p>
            <a:pPr lvl="1"/>
            <a:r>
              <a:rPr lang="en-GB" dirty="0" smtClean="0"/>
              <a:t>Dexamethasone</a:t>
            </a:r>
          </a:p>
          <a:p>
            <a:pPr marL="514350" indent="-514350">
              <a:buFont typeface="+mj-lt"/>
              <a:buAutoNum type="arabicPeriod"/>
            </a:pPr>
            <a:r>
              <a:rPr lang="en-GB" dirty="0" smtClean="0"/>
              <a:t>Community-acquired pneumonia</a:t>
            </a:r>
          </a:p>
          <a:p>
            <a:pPr lvl="1"/>
            <a:r>
              <a:rPr lang="en-GB" dirty="0" smtClean="0"/>
              <a:t>Coordination with ASPECT trial</a:t>
            </a:r>
            <a:endParaRPr lang="en-GB" dirty="0"/>
          </a:p>
          <a:p>
            <a:pPr marL="514350" indent="-514350">
              <a:buFont typeface="+mj-lt"/>
              <a:buAutoNum type="arabicPeriod"/>
            </a:pPr>
            <a:r>
              <a:rPr lang="en-GB" dirty="0"/>
              <a:t>COVID-19</a:t>
            </a:r>
          </a:p>
          <a:p>
            <a:pPr lvl="1"/>
            <a:r>
              <a:rPr lang="en-GB" dirty="0"/>
              <a:t>Closure of comparisons</a:t>
            </a:r>
          </a:p>
          <a:p>
            <a:pPr marL="514350" indent="-514350">
              <a:buFont typeface="+mj-lt"/>
              <a:buAutoNum type="arabicPeriod"/>
            </a:pPr>
            <a:r>
              <a:rPr lang="en-GB" dirty="0" smtClean="0"/>
              <a:t>Trial procedures</a:t>
            </a:r>
          </a:p>
          <a:p>
            <a:pPr lvl="1"/>
            <a:r>
              <a:rPr lang="en-GB" dirty="0" smtClean="0"/>
              <a:t>Substantial amendment 34</a:t>
            </a:r>
            <a:endParaRPr lang="en-GB" dirty="0"/>
          </a:p>
          <a:p>
            <a:pPr marL="514350" indent="-514350">
              <a:buFont typeface="+mj-lt"/>
              <a:buAutoNum type="arabicPeriod"/>
            </a:pPr>
            <a:r>
              <a:rPr lang="en-GB" dirty="0" smtClean="0"/>
              <a:t>Q&amp;A</a:t>
            </a:r>
          </a:p>
          <a:p>
            <a:pPr marL="0" indent="0">
              <a:buNone/>
            </a:pPr>
            <a:endParaRPr lang="en-GB" dirty="0" smtClean="0"/>
          </a:p>
          <a:p>
            <a:pPr marL="0" indent="0">
              <a:buNone/>
            </a:pPr>
            <a:r>
              <a:rPr lang="en-GB" dirty="0" smtClean="0"/>
              <a:t>Note there are no specific obstetric or paediatric updates</a:t>
            </a:r>
            <a:endParaRPr lang="en-GB" dirty="0"/>
          </a:p>
        </p:txBody>
      </p:sp>
    </p:spTree>
    <p:extLst>
      <p:ext uri="{BB962C8B-B14F-4D97-AF65-F5344CB8AC3E}">
        <p14:creationId xmlns:p14="http://schemas.microsoft.com/office/powerpoint/2010/main" val="1063094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9857" y="0"/>
            <a:ext cx="10515600" cy="1325563"/>
          </a:xfrm>
        </p:spPr>
        <p:txBody>
          <a:bodyPr/>
          <a:lstStyle/>
          <a:p>
            <a:r>
              <a:rPr lang="en-GB" dirty="0" smtClean="0"/>
              <a:t>RECOVERY influenza comparisons </a:t>
            </a:r>
            <a:endParaRPr lang="en-GB" dirty="0"/>
          </a:p>
        </p:txBody>
      </p:sp>
      <p:sp>
        <p:nvSpPr>
          <p:cNvPr id="6" name="Content Placeholder 2"/>
          <p:cNvSpPr>
            <a:spLocks noGrp="1"/>
          </p:cNvSpPr>
          <p:nvPr>
            <p:ph idx="1"/>
          </p:nvPr>
        </p:nvSpPr>
        <p:spPr>
          <a:xfrm>
            <a:off x="107576" y="1516724"/>
            <a:ext cx="11767939" cy="5341275"/>
          </a:xfrm>
        </p:spPr>
        <p:txBody>
          <a:bodyPr>
            <a:normAutofit/>
          </a:bodyPr>
          <a:lstStyle/>
          <a:p>
            <a:r>
              <a:rPr lang="en-GB" dirty="0" smtClean="0"/>
              <a:t>Influenza comparisons now open at </a:t>
            </a:r>
            <a:r>
              <a:rPr lang="en-GB" b="1" dirty="0" smtClean="0"/>
              <a:t>36 trusts</a:t>
            </a:r>
          </a:p>
          <a:p>
            <a:endParaRPr lang="en-GB" dirty="0"/>
          </a:p>
          <a:p>
            <a:r>
              <a:rPr lang="en-GB" dirty="0" smtClean="0"/>
              <a:t>We appreciate difficulties opening this winter with Christmas break &amp; junior doctor strikes</a:t>
            </a:r>
          </a:p>
          <a:p>
            <a:endParaRPr lang="en-GB" dirty="0"/>
          </a:p>
          <a:p>
            <a:r>
              <a:rPr lang="en-GB" dirty="0" smtClean="0"/>
              <a:t>Current recruitment</a:t>
            </a:r>
          </a:p>
          <a:p>
            <a:pPr lvl="1"/>
            <a:r>
              <a:rPr lang="en-GB" sz="2800" dirty="0" smtClean="0"/>
              <a:t>Baloxavir comparison - </a:t>
            </a:r>
            <a:r>
              <a:rPr lang="en-GB" sz="2800" dirty="0" smtClean="0"/>
              <a:t>216 </a:t>
            </a:r>
            <a:r>
              <a:rPr lang="en-GB" sz="2800" dirty="0" smtClean="0"/>
              <a:t>participants</a:t>
            </a:r>
          </a:p>
          <a:p>
            <a:pPr lvl="1"/>
            <a:r>
              <a:rPr lang="en-GB" sz="2800" dirty="0"/>
              <a:t>Oseltamivir comparison </a:t>
            </a:r>
            <a:r>
              <a:rPr lang="en-GB" sz="2800" dirty="0" smtClean="0"/>
              <a:t>- 43 participants</a:t>
            </a:r>
          </a:p>
          <a:p>
            <a:pPr lvl="1"/>
            <a:r>
              <a:rPr lang="en-GB" sz="2800" dirty="0" smtClean="0"/>
              <a:t>Dexamethasone </a:t>
            </a:r>
            <a:r>
              <a:rPr lang="en-GB" sz="2800" dirty="0"/>
              <a:t>comparison </a:t>
            </a:r>
            <a:r>
              <a:rPr lang="en-GB" sz="2800" dirty="0" smtClean="0"/>
              <a:t>- </a:t>
            </a:r>
            <a:r>
              <a:rPr lang="en-GB" sz="2800" dirty="0" smtClean="0"/>
              <a:t>61 </a:t>
            </a:r>
            <a:r>
              <a:rPr lang="en-GB" sz="2800" dirty="0" smtClean="0"/>
              <a:t>participants</a:t>
            </a:r>
            <a:endParaRPr lang="en-GB" sz="2800" dirty="0"/>
          </a:p>
        </p:txBody>
      </p:sp>
    </p:spTree>
    <p:extLst>
      <p:ext uri="{BB962C8B-B14F-4D97-AF65-F5344CB8AC3E}">
        <p14:creationId xmlns:p14="http://schemas.microsoft.com/office/powerpoint/2010/main" val="4240820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RECOVERY &amp; REMAP-CAP </a:t>
            </a:r>
            <a:endParaRPr lang="en-GB" dirty="0"/>
          </a:p>
        </p:txBody>
      </p:sp>
      <p:sp>
        <p:nvSpPr>
          <p:cNvPr id="36" name="Content Placeholder 2"/>
          <p:cNvSpPr>
            <a:spLocks noGrp="1"/>
          </p:cNvSpPr>
          <p:nvPr>
            <p:ph idx="1"/>
          </p:nvPr>
        </p:nvSpPr>
        <p:spPr>
          <a:xfrm>
            <a:off x="504201" y="1596885"/>
            <a:ext cx="11177899" cy="4580078"/>
          </a:xfrm>
        </p:spPr>
        <p:txBody>
          <a:bodyPr>
            <a:normAutofit/>
          </a:bodyPr>
          <a:lstStyle/>
          <a:p>
            <a:r>
              <a:rPr lang="en-GB" dirty="0" smtClean="0"/>
              <a:t>RECOVERY &amp; REMAP-CAP are now collaborating on influenza comparisons</a:t>
            </a:r>
          </a:p>
          <a:p>
            <a:pPr marL="514350" indent="-514350">
              <a:buFont typeface="+mj-lt"/>
              <a:buAutoNum type="arabicPeriod"/>
            </a:pPr>
            <a:r>
              <a:rPr lang="en-GB" b="1" dirty="0" smtClean="0"/>
              <a:t>Coordination of recruitment locations</a:t>
            </a:r>
          </a:p>
          <a:p>
            <a:pPr lvl="1"/>
            <a:r>
              <a:rPr lang="en-GB" dirty="0"/>
              <a:t>O</a:t>
            </a:r>
            <a:r>
              <a:rPr lang="en-GB" dirty="0" smtClean="0"/>
              <a:t>nly one trial will be open in a particular clinical area</a:t>
            </a:r>
          </a:p>
          <a:p>
            <a:pPr lvl="1"/>
            <a:r>
              <a:rPr lang="en-GB" dirty="0" smtClean="0"/>
              <a:t>We aim for one of the trials to be open wherever inpatients with influenza are cared for in the NHS</a:t>
            </a:r>
          </a:p>
          <a:p>
            <a:pPr marL="514350" indent="-514350">
              <a:buFont typeface="+mj-lt"/>
              <a:buAutoNum type="arabicPeriod"/>
            </a:pPr>
            <a:r>
              <a:rPr lang="en-GB" b="1" dirty="0" smtClean="0"/>
              <a:t>Combined analysis &amp; primary publication</a:t>
            </a:r>
          </a:p>
          <a:p>
            <a:pPr lvl="1"/>
            <a:r>
              <a:rPr lang="en-GB" dirty="0" smtClean="0"/>
              <a:t>All participants recruited to either trial will contribute to the final results</a:t>
            </a:r>
          </a:p>
          <a:p>
            <a:endParaRPr lang="en-GB" dirty="0"/>
          </a:p>
          <a:p>
            <a:r>
              <a:rPr lang="en-GB" dirty="0" smtClean="0"/>
              <a:t>The trials remain separate, with different protocols, eligibility &amp; follow up procedures</a:t>
            </a:r>
          </a:p>
        </p:txBody>
      </p:sp>
    </p:spTree>
    <p:extLst>
      <p:ext uri="{BB962C8B-B14F-4D97-AF65-F5344CB8AC3E}">
        <p14:creationId xmlns:p14="http://schemas.microsoft.com/office/powerpoint/2010/main" val="424999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Planning for winter 2024/25</a:t>
            </a:r>
            <a:endParaRPr lang="en-GB" dirty="0"/>
          </a:p>
        </p:txBody>
      </p:sp>
      <p:sp>
        <p:nvSpPr>
          <p:cNvPr id="36" name="Content Placeholder 2"/>
          <p:cNvSpPr>
            <a:spLocks noGrp="1"/>
          </p:cNvSpPr>
          <p:nvPr>
            <p:ph idx="1"/>
          </p:nvPr>
        </p:nvSpPr>
        <p:spPr>
          <a:xfrm>
            <a:off x="504201" y="1596885"/>
            <a:ext cx="11177899" cy="4749324"/>
          </a:xfrm>
        </p:spPr>
        <p:txBody>
          <a:bodyPr>
            <a:normAutofit/>
          </a:bodyPr>
          <a:lstStyle/>
          <a:p>
            <a:r>
              <a:rPr lang="en-GB" dirty="0" smtClean="0"/>
              <a:t>If </a:t>
            </a:r>
            <a:r>
              <a:rPr lang="en-GB" dirty="0"/>
              <a:t>there are clinical areas where you are not </a:t>
            </a:r>
            <a:r>
              <a:rPr lang="en-GB" dirty="0" smtClean="0"/>
              <a:t>planning to recruit  patients into either trial, </a:t>
            </a:r>
            <a:r>
              <a:rPr lang="en-GB" b="1" dirty="0"/>
              <a:t>we would like to invite you to participate in </a:t>
            </a:r>
            <a:r>
              <a:rPr lang="en-GB" b="1" dirty="0" smtClean="0"/>
              <a:t>RECOVERY</a:t>
            </a:r>
          </a:p>
          <a:p>
            <a:endParaRPr lang="en-GB" dirty="0"/>
          </a:p>
          <a:p>
            <a:r>
              <a:rPr lang="en-GB" dirty="0" smtClean="0"/>
              <a:t>Both</a:t>
            </a:r>
            <a:r>
              <a:rPr lang="en-GB" dirty="0"/>
              <a:t> trials </a:t>
            </a:r>
            <a:r>
              <a:rPr lang="en-GB" dirty="0" smtClean="0"/>
              <a:t>offer</a:t>
            </a:r>
            <a:r>
              <a:rPr lang="en-GB" dirty="0"/>
              <a:t> £400 per </a:t>
            </a:r>
            <a:r>
              <a:rPr lang="en-GB" dirty="0" smtClean="0"/>
              <a:t>influenza participant</a:t>
            </a:r>
            <a:r>
              <a:rPr lang="en-GB" b="1" dirty="0"/>
              <a:t> </a:t>
            </a:r>
            <a:r>
              <a:rPr lang="en-GB" dirty="0"/>
              <a:t>to support trial sites with recruitment</a:t>
            </a:r>
            <a:r>
              <a:rPr lang="en-GB" dirty="0" smtClean="0"/>
              <a:t>.</a:t>
            </a:r>
          </a:p>
          <a:p>
            <a:endParaRPr lang="en-GB" dirty="0" smtClean="0"/>
          </a:p>
          <a:p>
            <a:r>
              <a:rPr lang="en-GB" dirty="0" smtClean="0"/>
              <a:t>RECOVERY influenza &amp; CAP comparisons are on the CRN non-commercial portfolio</a:t>
            </a:r>
          </a:p>
          <a:p>
            <a:endParaRPr lang="en-GB" dirty="0"/>
          </a:p>
          <a:p>
            <a:r>
              <a:rPr lang="en-GB" dirty="0"/>
              <a:t>RECOVERY influenza comparisons planned to continue until at least 2026</a:t>
            </a:r>
          </a:p>
          <a:p>
            <a:pPr marL="0" indent="0">
              <a:buNone/>
            </a:pPr>
            <a:endParaRPr lang="en-GB" dirty="0" smtClean="0"/>
          </a:p>
        </p:txBody>
      </p:sp>
    </p:spTree>
    <p:extLst>
      <p:ext uri="{BB962C8B-B14F-4D97-AF65-F5344CB8AC3E}">
        <p14:creationId xmlns:p14="http://schemas.microsoft.com/office/powerpoint/2010/main" val="89143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a:t>
            </a:r>
            <a:r>
              <a:rPr lang="en-US" b="1" dirty="0" smtClean="0"/>
              <a:t>confirmed SARS-CoV-2</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High dose dexamethasone</a:t>
              </a:r>
              <a:endParaRPr lang="en-GB"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Usual care (standard dose corticosteroids)</a:t>
              </a:r>
              <a:endParaRPr lang="en-GB"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smtClean="0"/>
                <a:t>COVID-19 high dose corticosteroid comparison (patients on NIV or IMV)</a:t>
              </a:r>
              <a:endParaRPr lang="en-GB"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5520" y="1730503"/>
              <a:ext cx="2651732" cy="338554"/>
            </a:xfrm>
            <a:prstGeom prst="rect">
              <a:avLst/>
            </a:prstGeom>
            <a:noFill/>
          </p:spPr>
          <p:txBody>
            <a:bodyPr wrap="square" rtlCol="0">
              <a:spAutoFit/>
            </a:bodyPr>
            <a:lstStyle/>
            <a:p>
              <a:r>
                <a:rPr lang="en-GB" sz="1600" b="1" dirty="0" smtClean="0"/>
                <a:t>Baloxavir comparison</a:t>
              </a:r>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oseltamivir</a:t>
              </a:r>
              <a:endParaRPr lang="en-GB" sz="1200" b="1" dirty="0">
                <a:solidFill>
                  <a:schemeClr val="bg1"/>
                </a:solidFill>
              </a:endParaRP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2706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a:t>
            </a:r>
            <a:r>
              <a:rPr lang="en-US" b="1" dirty="0" smtClean="0"/>
              <a:t>INFLUENZA</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sotrovimab</a:t>
                </a:r>
                <a:endParaRPr lang="en-GB" sz="1200" b="1" dirty="0">
                  <a:solidFill>
                    <a:schemeClr val="bg1"/>
                  </a:solidFill>
                </a:endParaRP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t>
                </a:r>
                <a:endParaRPr lang="en-GB"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9160" y="1700762"/>
                <a:ext cx="2350467" cy="338554"/>
              </a:xfrm>
              <a:prstGeom prst="rect">
                <a:avLst/>
              </a:prstGeom>
              <a:noFill/>
            </p:spPr>
            <p:txBody>
              <a:bodyPr wrap="square" rtlCol="0">
                <a:spAutoFit/>
              </a:bodyPr>
              <a:lstStyle/>
              <a:p>
                <a:r>
                  <a:rPr lang="en-GB" sz="1600" b="1" dirty="0" smtClean="0"/>
                  <a:t>Sotrovimab comparison</a:t>
                </a:r>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en-GB" sz="1400" b="1" dirty="0"/>
              <a:t>Outcomes at 28 </a:t>
            </a:r>
            <a:r>
              <a:rPr lang="en-GB" sz="1400" b="1" dirty="0" smtClean="0"/>
              <a:t>days</a:t>
            </a:r>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79" name="Title 1"/>
          <p:cNvSpPr txBox="1">
            <a:spLocks/>
          </p:cNvSpPr>
          <p:nvPr/>
        </p:nvSpPr>
        <p:spPr>
          <a:xfrm>
            <a:off x="330893" y="17551"/>
            <a:ext cx="83193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4000" dirty="0" smtClean="0"/>
              <a:t>RECOVERY CAP comparison</a:t>
            </a:r>
            <a:endParaRPr lang="en-GB" sz="3600" dirty="0"/>
          </a:p>
        </p:txBody>
      </p:sp>
    </p:spTree>
    <p:extLst>
      <p:ext uri="{BB962C8B-B14F-4D97-AF65-F5344CB8AC3E}">
        <p14:creationId xmlns:p14="http://schemas.microsoft.com/office/powerpoint/2010/main" val="337624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Community-acquired pneumonia</a:t>
            </a:r>
            <a:endParaRPr lang="en-GB" sz="3600" dirty="0"/>
          </a:p>
        </p:txBody>
      </p:sp>
      <p:sp>
        <p:nvSpPr>
          <p:cNvPr id="3" name="Content Placeholder 2"/>
          <p:cNvSpPr>
            <a:spLocks noGrp="1"/>
          </p:cNvSpPr>
          <p:nvPr>
            <p:ph idx="1"/>
          </p:nvPr>
        </p:nvSpPr>
        <p:spPr>
          <a:xfrm>
            <a:off x="240432" y="1593318"/>
            <a:ext cx="7145106" cy="5032516"/>
          </a:xfrm>
        </p:spPr>
        <p:txBody>
          <a:bodyPr>
            <a:normAutofit/>
          </a:bodyPr>
          <a:lstStyle/>
          <a:p>
            <a:r>
              <a:rPr lang="en-GB" dirty="0" smtClean="0"/>
              <a:t>One of the commonest reasons for acute hospital admission in the UK</a:t>
            </a:r>
          </a:p>
          <a:p>
            <a:endParaRPr lang="en-GB" dirty="0"/>
          </a:p>
          <a:p>
            <a:r>
              <a:rPr lang="en-GB" dirty="0" smtClean="0"/>
              <a:t>4</a:t>
            </a:r>
            <a:r>
              <a:rPr lang="en-GB" baseline="30000" dirty="0" smtClean="0"/>
              <a:t>th</a:t>
            </a:r>
            <a:r>
              <a:rPr lang="en-GB" dirty="0" smtClean="0"/>
              <a:t> leading cause of death worldwide, estimated to kill &gt;2,000,000 people per year</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913" y="1593318"/>
            <a:ext cx="4295790" cy="3524127"/>
          </a:xfrm>
          <a:prstGeom prst="rect">
            <a:avLst/>
          </a:prstGeom>
        </p:spPr>
      </p:pic>
      <p:sp>
        <p:nvSpPr>
          <p:cNvPr id="7" name="Rectangle 6"/>
          <p:cNvSpPr/>
          <p:nvPr/>
        </p:nvSpPr>
        <p:spPr>
          <a:xfrm>
            <a:off x="8109531" y="6519446"/>
            <a:ext cx="4157613" cy="338554"/>
          </a:xfrm>
          <a:prstGeom prst="rect">
            <a:avLst/>
          </a:prstGeom>
        </p:spPr>
        <p:txBody>
          <a:bodyPr wrap="none">
            <a:spAutoFit/>
          </a:bodyPr>
          <a:lstStyle/>
          <a:p>
            <a:r>
              <a:rPr lang="en-GB" sz="1600" dirty="0"/>
              <a:t>Case courtesy of Jeremy Jones, </a:t>
            </a:r>
            <a:r>
              <a:rPr lang="en-GB" sz="1600" dirty="0" smtClean="0"/>
              <a:t>Radiopaedia.org</a:t>
            </a:r>
            <a:endParaRPr lang="en-GB" sz="1600" dirty="0"/>
          </a:p>
        </p:txBody>
      </p:sp>
    </p:spTree>
    <p:extLst>
      <p:ext uri="{BB962C8B-B14F-4D97-AF65-F5344CB8AC3E}">
        <p14:creationId xmlns:p14="http://schemas.microsoft.com/office/powerpoint/2010/main" val="495312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CAP in RECOVERY </a:t>
            </a:r>
            <a:endParaRPr lang="en-GB" sz="3600" dirty="0"/>
          </a:p>
        </p:txBody>
      </p:sp>
      <p:sp>
        <p:nvSpPr>
          <p:cNvPr id="3" name="Content Placeholder 2"/>
          <p:cNvSpPr>
            <a:spLocks noGrp="1"/>
          </p:cNvSpPr>
          <p:nvPr>
            <p:ph idx="1"/>
          </p:nvPr>
        </p:nvSpPr>
        <p:spPr>
          <a:xfrm>
            <a:off x="240431" y="1593318"/>
            <a:ext cx="7292481" cy="5032516"/>
          </a:xfrm>
        </p:spPr>
        <p:txBody>
          <a:bodyPr>
            <a:normAutofit/>
          </a:bodyPr>
          <a:lstStyle/>
          <a:p>
            <a:r>
              <a:rPr lang="en-GB" sz="2400" dirty="0" smtClean="0"/>
              <a:t>To be eligible for RECOVERY CAP comparison, patients must have a diagnosis of CAP with planned antibiotic use</a:t>
            </a:r>
          </a:p>
          <a:p>
            <a:endParaRPr lang="en-GB" sz="2400" dirty="0"/>
          </a:p>
          <a:p>
            <a:r>
              <a:rPr lang="en-GB" sz="2400" dirty="0" smtClean="0"/>
              <a:t>Patients are ineligible if they have suspected or confirmed:</a:t>
            </a:r>
          </a:p>
          <a:p>
            <a:pPr lvl="1"/>
            <a:r>
              <a:rPr lang="en-GB" sz="2000" dirty="0" smtClean="0"/>
              <a:t>SARS-COV-2 infection</a:t>
            </a:r>
          </a:p>
          <a:p>
            <a:pPr lvl="1"/>
            <a:r>
              <a:rPr lang="en-GB" sz="2000" dirty="0" smtClean="0"/>
              <a:t>Influenza infection</a:t>
            </a:r>
          </a:p>
          <a:p>
            <a:pPr lvl="1"/>
            <a:r>
              <a:rPr lang="en-GB" sz="2000" dirty="0" smtClean="0"/>
              <a:t>Pneumocystis jirovecii pneumonia (‘PCP’ or ‘PJP’)</a:t>
            </a:r>
          </a:p>
          <a:p>
            <a:pPr lvl="1"/>
            <a:r>
              <a:rPr lang="en-GB" sz="2000" dirty="0" smtClean="0"/>
              <a:t>Active pulmonary tuberculosis</a:t>
            </a:r>
          </a:p>
          <a:p>
            <a:endParaRPr lang="en-GB" sz="2400" dirty="0"/>
          </a:p>
          <a:p>
            <a:r>
              <a:rPr lang="en-GB" sz="2400" dirty="0" smtClean="0"/>
              <a:t>However testing for these pathogens is </a:t>
            </a:r>
            <a:r>
              <a:rPr lang="en-GB" sz="2400" b="1" dirty="0" smtClean="0"/>
              <a:t>not</a:t>
            </a:r>
            <a:r>
              <a:rPr lang="en-GB" sz="2400" dirty="0" smtClean="0"/>
              <a:t> required for trial purposes (only if part of standard care)</a:t>
            </a:r>
            <a:endParaRPr lang="en-GB"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913" y="1593318"/>
            <a:ext cx="4295790" cy="3524127"/>
          </a:xfrm>
          <a:prstGeom prst="rect">
            <a:avLst/>
          </a:prstGeom>
        </p:spPr>
      </p:pic>
      <p:sp>
        <p:nvSpPr>
          <p:cNvPr id="7" name="Rectangle 6"/>
          <p:cNvSpPr/>
          <p:nvPr/>
        </p:nvSpPr>
        <p:spPr>
          <a:xfrm>
            <a:off x="8109531" y="6519446"/>
            <a:ext cx="4157613" cy="338554"/>
          </a:xfrm>
          <a:prstGeom prst="rect">
            <a:avLst/>
          </a:prstGeom>
        </p:spPr>
        <p:txBody>
          <a:bodyPr wrap="none">
            <a:spAutoFit/>
          </a:bodyPr>
          <a:lstStyle/>
          <a:p>
            <a:r>
              <a:rPr lang="en-GB" sz="1600" dirty="0"/>
              <a:t>Case courtesy of Jeremy Jones, </a:t>
            </a:r>
            <a:r>
              <a:rPr lang="en-GB" sz="1600" dirty="0" smtClean="0"/>
              <a:t>Radiopaedia.org</a:t>
            </a:r>
            <a:endParaRPr lang="en-GB" sz="1600" dirty="0"/>
          </a:p>
        </p:txBody>
      </p:sp>
    </p:spTree>
    <p:extLst>
      <p:ext uri="{BB962C8B-B14F-4D97-AF65-F5344CB8AC3E}">
        <p14:creationId xmlns:p14="http://schemas.microsoft.com/office/powerpoint/2010/main" val="3963738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12108" y="4262892"/>
            <a:ext cx="10515600" cy="1500187"/>
          </a:xfrm>
        </p:spPr>
        <p:txBody>
          <a:bodyPr/>
          <a:lstStyle/>
          <a:p>
            <a:r>
              <a:rPr lang="en-GB" dirty="0" smtClean="0"/>
              <a:t>Corticosteroids for CAP</a:t>
            </a:r>
            <a:endParaRPr lang="en-GB"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852" y="3038553"/>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967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Corticosteroids </a:t>
            </a:r>
            <a:r>
              <a:rPr lang="en-GB" sz="3600" dirty="0"/>
              <a:t>for CAP</a:t>
            </a:r>
          </a:p>
        </p:txBody>
      </p:sp>
      <p:sp>
        <p:nvSpPr>
          <p:cNvPr id="4" name="TextBox 3"/>
          <p:cNvSpPr txBox="1"/>
          <p:nvPr/>
        </p:nvSpPr>
        <p:spPr>
          <a:xfrm>
            <a:off x="7924800" y="6096000"/>
            <a:ext cx="184731" cy="369332"/>
          </a:xfrm>
          <a:prstGeom prst="rect">
            <a:avLst/>
          </a:prstGeom>
          <a:noFill/>
        </p:spPr>
        <p:txBody>
          <a:bodyPr wrap="none" rtlCol="0">
            <a:spAutoFit/>
          </a:bodyPr>
          <a:lstStyle/>
          <a:p>
            <a:endParaRPr lang="en-GB" dirty="0"/>
          </a:p>
        </p:txBody>
      </p:sp>
      <p:pic>
        <p:nvPicPr>
          <p:cNvPr id="10" name="Picture 9"/>
          <p:cNvPicPr>
            <a:picLocks noChangeAspect="1"/>
          </p:cNvPicPr>
          <p:nvPr/>
        </p:nvPicPr>
        <p:blipFill>
          <a:blip r:embed="rId2"/>
          <a:stretch>
            <a:fillRect/>
          </a:stretch>
        </p:blipFill>
        <p:spPr>
          <a:xfrm>
            <a:off x="1085298" y="1155638"/>
            <a:ext cx="10492804" cy="4940362"/>
          </a:xfrm>
          <a:prstGeom prst="rect">
            <a:avLst/>
          </a:prstGeom>
        </p:spPr>
      </p:pic>
      <p:sp>
        <p:nvSpPr>
          <p:cNvPr id="11" name="TextBox 10"/>
          <p:cNvSpPr txBox="1"/>
          <p:nvPr/>
        </p:nvSpPr>
        <p:spPr>
          <a:xfrm>
            <a:off x="8797099" y="6538555"/>
            <a:ext cx="4082469" cy="307777"/>
          </a:xfrm>
          <a:prstGeom prst="rect">
            <a:avLst/>
          </a:prstGeom>
          <a:noFill/>
        </p:spPr>
        <p:txBody>
          <a:bodyPr wrap="square" rtlCol="0">
            <a:spAutoFit/>
          </a:bodyPr>
          <a:lstStyle/>
          <a:p>
            <a:r>
              <a:rPr lang="en-GB" sz="1400" dirty="0"/>
              <a:t>Saleem N, </a:t>
            </a:r>
            <a:r>
              <a:rPr lang="en-GB" sz="1400" dirty="0" smtClean="0"/>
              <a:t>et al. </a:t>
            </a:r>
            <a:r>
              <a:rPr lang="en-GB" sz="1400" dirty="0"/>
              <a:t>Chest. </a:t>
            </a:r>
            <a:r>
              <a:rPr lang="en-GB" sz="1400" dirty="0" smtClean="0"/>
              <a:t>2023. PMID36087797</a:t>
            </a:r>
            <a:endParaRPr lang="en-GB" sz="1400" dirty="0"/>
          </a:p>
        </p:txBody>
      </p:sp>
      <p:sp>
        <p:nvSpPr>
          <p:cNvPr id="3" name="Rectangle 2"/>
          <p:cNvSpPr/>
          <p:nvPr/>
        </p:nvSpPr>
        <p:spPr>
          <a:xfrm>
            <a:off x="1238250" y="5416034"/>
            <a:ext cx="5969000" cy="629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358283" y="1872734"/>
            <a:ext cx="731367"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244918" y="1391104"/>
            <a:ext cx="731367" cy="3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867115" y="1872734"/>
            <a:ext cx="546636"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20426" y="1568906"/>
            <a:ext cx="731367" cy="18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2681" y="5552986"/>
            <a:ext cx="8017746"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 2023 meta-analysis found that patients with CAP receiving steroids had a 15% lower risk of death</a:t>
            </a:r>
          </a:p>
          <a:p>
            <a:pPr marL="285750" indent="-285750">
              <a:buFont typeface="Arial" panose="020B0604020202020204" pitchFamily="34" charset="0"/>
              <a:buChar char="•"/>
            </a:pPr>
            <a:r>
              <a:rPr lang="en-GB" dirty="0" smtClean="0"/>
              <a:t>However, the trials were too small to be conclusive, so there may be no benefit, or the benefit could be even greater (e.g. a 20-30% reduction)</a:t>
            </a:r>
            <a:endParaRPr lang="en-GB" dirty="0"/>
          </a:p>
        </p:txBody>
      </p:sp>
    </p:spTree>
    <p:extLst>
      <p:ext uri="{BB962C8B-B14F-4D97-AF65-F5344CB8AC3E}">
        <p14:creationId xmlns:p14="http://schemas.microsoft.com/office/powerpoint/2010/main" val="3625234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47502"/>
            <a:ext cx="12293600" cy="4898453"/>
          </a:xfrm>
        </p:spPr>
        <p:txBody>
          <a:bodyPr>
            <a:normAutofit fontScale="92500" lnSpcReduction="10000"/>
          </a:bodyPr>
          <a:lstStyle/>
          <a:p>
            <a:r>
              <a:rPr lang="en-GB" sz="2400" dirty="0" smtClean="0"/>
              <a:t>In one subsequent trial of ICU patients (CAPE COD) the risk of death was lower with steroids (25/400 v 47/395 died)</a:t>
            </a:r>
            <a:r>
              <a:rPr lang="en-GB" sz="2400" baseline="30000" dirty="0" smtClean="0"/>
              <a:t>1</a:t>
            </a:r>
          </a:p>
          <a:p>
            <a:endParaRPr lang="en-GB" sz="2400" dirty="0"/>
          </a:p>
          <a:p>
            <a:r>
              <a:rPr lang="en-GB" sz="2400" dirty="0" smtClean="0"/>
              <a:t>However, there was no favourable result in ICU patients in the 2022 ESCAPe trial (47/286 v 50/277 died)</a:t>
            </a:r>
            <a:r>
              <a:rPr lang="en-GB" sz="2400" baseline="30000" dirty="0" smtClean="0"/>
              <a:t>2</a:t>
            </a:r>
          </a:p>
          <a:p>
            <a:pPr marL="0" indent="0">
              <a:buNone/>
            </a:pPr>
            <a:endParaRPr lang="en-GB" sz="2400" dirty="0" smtClean="0"/>
          </a:p>
          <a:p>
            <a:r>
              <a:rPr lang="en-GB" sz="2400" dirty="0"/>
              <a:t>Post-randomisation corticosteroid use </a:t>
            </a:r>
            <a:r>
              <a:rPr lang="en-GB" sz="2400" dirty="0" smtClean="0"/>
              <a:t>was avoided </a:t>
            </a:r>
            <a:r>
              <a:rPr lang="en-GB" sz="2400" dirty="0"/>
              <a:t>in the control group in CAPE COD (e.g. for septic shock), which might partly explain discrepancy</a:t>
            </a:r>
            <a:r>
              <a:rPr lang="en-GB" sz="2400" baseline="30000" dirty="0"/>
              <a:t>3</a:t>
            </a:r>
            <a:endParaRPr lang="en-GB" sz="2400" dirty="0"/>
          </a:p>
          <a:p>
            <a:pPr marL="0" indent="0">
              <a:buNone/>
            </a:pPr>
            <a:endParaRPr lang="en-GB" sz="2400" dirty="0"/>
          </a:p>
          <a:p>
            <a:r>
              <a:rPr lang="en-GB" sz="2400" dirty="0" smtClean="0"/>
              <a:t>Corticosteroids reduce time to discharge in CAP, but this may be a direct effect of fever/CRP reduction, rather than representing an improvement in outcomes</a:t>
            </a:r>
            <a:r>
              <a:rPr lang="en-GB" sz="2400" baseline="30000" dirty="0" smtClean="0"/>
              <a:t>4</a:t>
            </a:r>
            <a:r>
              <a:rPr lang="en-GB" sz="2400" dirty="0" smtClean="0"/>
              <a:t> (and there is some evidence that readmissions may be higher in those allocated corticosteroids</a:t>
            </a:r>
            <a:r>
              <a:rPr lang="en-GB" sz="2400" baseline="30000" dirty="0" smtClean="0"/>
              <a:t>5</a:t>
            </a:r>
            <a:r>
              <a:rPr lang="en-GB" sz="2400" dirty="0" smtClean="0"/>
              <a:t>)</a:t>
            </a:r>
            <a:endParaRPr lang="en-GB" sz="2400" dirty="0"/>
          </a:p>
          <a:p>
            <a:endParaRPr lang="en-GB" sz="2400" dirty="0" smtClean="0"/>
          </a:p>
          <a:p>
            <a:pPr marL="0" indent="0" algn="ctr">
              <a:buNone/>
            </a:pPr>
            <a:r>
              <a:rPr lang="en-GB" sz="2400" b="1" dirty="0" smtClean="0"/>
              <a:t>We need more randomised evidence from a wide range of patients to inform treatment of CAP</a:t>
            </a:r>
            <a:endParaRPr lang="en-GB" sz="2400" b="1" dirty="0"/>
          </a:p>
        </p:txBody>
      </p:sp>
      <p:sp>
        <p:nvSpPr>
          <p:cNvPr id="7" name="Title 1"/>
          <p:cNvSpPr>
            <a:spLocks noGrp="1"/>
          </p:cNvSpPr>
          <p:nvPr>
            <p:ph type="title"/>
          </p:nvPr>
        </p:nvSpPr>
        <p:spPr>
          <a:xfrm>
            <a:off x="838200" y="14741"/>
            <a:ext cx="7835537" cy="1325563"/>
          </a:xfrm>
        </p:spPr>
        <p:txBody>
          <a:bodyPr>
            <a:normAutofit/>
          </a:bodyPr>
          <a:lstStyle/>
          <a:p>
            <a:r>
              <a:rPr lang="en-GB" sz="3600" dirty="0" smtClean="0"/>
              <a:t>Corticosteroids </a:t>
            </a:r>
            <a:r>
              <a:rPr lang="en-GB" sz="3600" dirty="0"/>
              <a:t>for CAP</a:t>
            </a:r>
          </a:p>
        </p:txBody>
      </p:sp>
      <p:sp>
        <p:nvSpPr>
          <p:cNvPr id="5" name="TextBox 4"/>
          <p:cNvSpPr txBox="1"/>
          <p:nvPr/>
        </p:nvSpPr>
        <p:spPr>
          <a:xfrm>
            <a:off x="156961" y="6334780"/>
            <a:ext cx="11809900" cy="738664"/>
          </a:xfrm>
          <a:prstGeom prst="rect">
            <a:avLst/>
          </a:prstGeom>
          <a:noFill/>
        </p:spPr>
        <p:txBody>
          <a:bodyPr wrap="none" rtlCol="0">
            <a:spAutoFit/>
          </a:bodyPr>
          <a:lstStyle/>
          <a:p>
            <a:r>
              <a:rPr lang="en-GB" sz="1400" baseline="30000" dirty="0" smtClean="0"/>
              <a:t>1</a:t>
            </a:r>
            <a:r>
              <a:rPr lang="en-GB" sz="1400" dirty="0"/>
              <a:t>Dequin P, et al. N Engl J </a:t>
            </a:r>
            <a:r>
              <a:rPr lang="en-GB" sz="1400" dirty="0" smtClean="0"/>
              <a:t>Med.</a:t>
            </a:r>
            <a:r>
              <a:rPr lang="en-GB" sz="1400" dirty="0"/>
              <a:t> 2023 </a:t>
            </a:r>
            <a:r>
              <a:rPr lang="en-GB" sz="1400" dirty="0" smtClean="0"/>
              <a:t>PMID369427891</a:t>
            </a:r>
            <a:r>
              <a:rPr lang="en-GB" sz="1400" dirty="0"/>
              <a:t>	</a:t>
            </a:r>
            <a:r>
              <a:rPr lang="en-GB" sz="1400" baseline="30000" dirty="0" smtClean="0"/>
              <a:t>3</a:t>
            </a:r>
            <a:r>
              <a:rPr lang="en-GB" sz="1400" dirty="0" smtClean="0"/>
              <a:t>Friedrich JO, et al. N Engl J Med. 2023 PMID37585638 </a:t>
            </a:r>
          </a:p>
          <a:p>
            <a:r>
              <a:rPr lang="en-GB" sz="1400" baseline="30000" dirty="0" smtClean="0"/>
              <a:t>2</a:t>
            </a:r>
            <a:r>
              <a:rPr lang="en-GB" sz="1400" dirty="0" smtClean="0"/>
              <a:t>Meduri G, et al. Intensive Care Med. 2022. PMID35723686	</a:t>
            </a:r>
            <a:r>
              <a:rPr lang="en-GB" sz="1400" baseline="30000" dirty="0" smtClean="0"/>
              <a:t>4</a:t>
            </a:r>
            <a:r>
              <a:rPr lang="da-DK" sz="1400" dirty="0" smtClean="0"/>
              <a:t>Joseph L, et al. Lancet 2011. PMID21907856 	</a:t>
            </a:r>
            <a:r>
              <a:rPr lang="en-GB" sz="1400" baseline="30000" dirty="0" smtClean="0"/>
              <a:t>5</a:t>
            </a:r>
            <a:r>
              <a:rPr lang="en-GB" sz="1400" dirty="0" smtClean="0"/>
              <a:t>Saleem </a:t>
            </a:r>
            <a:r>
              <a:rPr lang="en-GB" sz="1400" dirty="0"/>
              <a:t>N, et al. Chest. 2023. PMID36087797</a:t>
            </a:r>
          </a:p>
          <a:p>
            <a:endParaRPr lang="en-GB" sz="1400" dirty="0"/>
          </a:p>
        </p:txBody>
      </p:sp>
    </p:spTree>
    <p:extLst>
      <p:ext uri="{BB962C8B-B14F-4D97-AF65-F5344CB8AC3E}">
        <p14:creationId xmlns:p14="http://schemas.microsoft.com/office/powerpoint/2010/main" val="24068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457987"/>
            <a:ext cx="8026340" cy="4155733"/>
          </a:xfrm>
        </p:spPr>
        <p:txBody>
          <a:bodyPr>
            <a:noAutofit/>
          </a:bodyPr>
          <a:lstStyle/>
          <a:p>
            <a:r>
              <a:rPr lang="en-GB" sz="2400" dirty="0" smtClean="0"/>
              <a:t>No requirement for hypoxia (unlike influenza corticosteroid comparison)</a:t>
            </a:r>
          </a:p>
          <a:p>
            <a:pPr marL="0" indent="0">
              <a:buNone/>
            </a:pPr>
            <a:endParaRPr lang="en-GB" sz="2400" dirty="0"/>
          </a:p>
          <a:p>
            <a:r>
              <a:rPr lang="en-GB" sz="2400" dirty="0"/>
              <a:t>Common side effects of corticosteroids should be anticipated and managed as in normal practice</a:t>
            </a:r>
          </a:p>
          <a:p>
            <a:pPr lvl="1"/>
            <a:r>
              <a:rPr lang="en-GB" sz="2000" dirty="0"/>
              <a:t>E.g. consider risk of hyperglycaemia, peptic ulceration, infection</a:t>
            </a:r>
          </a:p>
        </p:txBody>
      </p:sp>
      <p:sp>
        <p:nvSpPr>
          <p:cNvPr id="4" name="Title 3"/>
          <p:cNvSpPr>
            <a:spLocks noGrp="1"/>
          </p:cNvSpPr>
          <p:nvPr>
            <p:ph type="title"/>
          </p:nvPr>
        </p:nvSpPr>
        <p:spPr/>
        <p:txBody>
          <a:bodyPr/>
          <a:lstStyle/>
          <a:p>
            <a:r>
              <a:rPr lang="en-GB" dirty="0"/>
              <a:t>Corticosteroids for CAP</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94829" y="4141915"/>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p>
          <a:p>
            <a:r>
              <a:rPr lang="en-GB" sz="2400" dirty="0"/>
              <a:t>Potential for increased side effects with clarithromycin/erythromycin (&amp; other potent CYP3A4 inhibitors) – not a contraindication but consider alternative (e.g. azithromycin)</a:t>
            </a:r>
          </a:p>
          <a:p>
            <a:endParaRPr lang="en-GB" sz="2400" dirty="0"/>
          </a:p>
        </p:txBody>
      </p:sp>
    </p:spTree>
    <p:extLst>
      <p:ext uri="{BB962C8B-B14F-4D97-AF65-F5344CB8AC3E}">
        <p14:creationId xmlns:p14="http://schemas.microsoft.com/office/powerpoint/2010/main" val="356098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p>
        </p:txBody>
      </p:sp>
      <p:sp>
        <p:nvSpPr>
          <p:cNvPr id="3" name="Content Placeholder 2"/>
          <p:cNvSpPr>
            <a:spLocks noGrp="1"/>
          </p:cNvSpPr>
          <p:nvPr>
            <p:ph idx="1"/>
          </p:nvPr>
        </p:nvSpPr>
        <p:spPr>
          <a:xfrm>
            <a:off x="507050" y="1736033"/>
            <a:ext cx="11177899" cy="4580078"/>
          </a:xfrm>
        </p:spPr>
        <p:txBody>
          <a:bodyPr/>
          <a:lstStyle/>
          <a:p>
            <a:r>
              <a:rPr lang="en-GB" dirty="0" smtClean="0"/>
              <a:t>If </a:t>
            </a:r>
            <a:r>
              <a:rPr lang="en-GB" dirty="0"/>
              <a:t>you have questions please enter them into the “Q&amp;A” on the right side of your screen.</a:t>
            </a:r>
          </a:p>
          <a:p>
            <a:endParaRPr lang="en-GB" dirty="0"/>
          </a:p>
          <a:p>
            <a:r>
              <a:rPr lang="en-GB" dirty="0"/>
              <a:t>Questions may be answered directly or to the whole group</a:t>
            </a:r>
          </a:p>
        </p:txBody>
      </p:sp>
    </p:spTree>
    <p:extLst>
      <p:ext uri="{BB962C8B-B14F-4D97-AF65-F5344CB8AC3E}">
        <p14:creationId xmlns:p14="http://schemas.microsoft.com/office/powerpoint/2010/main" val="673660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9857" y="0"/>
            <a:ext cx="10515600" cy="1325563"/>
          </a:xfrm>
        </p:spPr>
        <p:txBody>
          <a:bodyPr/>
          <a:lstStyle/>
          <a:p>
            <a:r>
              <a:rPr lang="en-GB" dirty="0" smtClean="0"/>
              <a:t>RECOVERY CAP comparison </a:t>
            </a:r>
            <a:endParaRPr lang="en-GB" dirty="0"/>
          </a:p>
        </p:txBody>
      </p:sp>
      <p:sp>
        <p:nvSpPr>
          <p:cNvPr id="6" name="Content Placeholder 2"/>
          <p:cNvSpPr>
            <a:spLocks noGrp="1"/>
          </p:cNvSpPr>
          <p:nvPr>
            <p:ph idx="1"/>
          </p:nvPr>
        </p:nvSpPr>
        <p:spPr>
          <a:xfrm>
            <a:off x="107576" y="1516724"/>
            <a:ext cx="11767939" cy="5341275"/>
          </a:xfrm>
        </p:spPr>
        <p:txBody>
          <a:bodyPr>
            <a:normAutofit lnSpcReduction="10000"/>
          </a:bodyPr>
          <a:lstStyle/>
          <a:p>
            <a:r>
              <a:rPr lang="en-GB" dirty="0" smtClean="0"/>
              <a:t>Introduced into protocol January 2024, already open at </a:t>
            </a:r>
            <a:r>
              <a:rPr lang="en-GB" b="1" dirty="0" smtClean="0"/>
              <a:t>14 </a:t>
            </a:r>
            <a:r>
              <a:rPr lang="en-GB" b="1" dirty="0" smtClean="0"/>
              <a:t>sites</a:t>
            </a:r>
          </a:p>
          <a:p>
            <a:endParaRPr lang="en-GB" dirty="0"/>
          </a:p>
          <a:p>
            <a:r>
              <a:rPr lang="en-GB" dirty="0" smtClean="0"/>
              <a:t>Current recruitment </a:t>
            </a:r>
            <a:r>
              <a:rPr lang="en-GB" dirty="0" smtClean="0"/>
              <a:t>26 </a:t>
            </a:r>
            <a:r>
              <a:rPr lang="en-GB" dirty="0" smtClean="0"/>
              <a:t>participants</a:t>
            </a:r>
          </a:p>
          <a:p>
            <a:endParaRPr lang="en-GB" dirty="0"/>
          </a:p>
          <a:p>
            <a:r>
              <a:rPr lang="en-GB" dirty="0" smtClean="0"/>
              <a:t>A recruitment payment of £100 per participant has been agreed. This requires an amendment to be signed by sites, which we will send out shortly (but recruitment fees can be paid retrospectively)</a:t>
            </a:r>
          </a:p>
          <a:p>
            <a:endParaRPr lang="en-GB" dirty="0"/>
          </a:p>
          <a:p>
            <a:r>
              <a:rPr lang="en-GB" dirty="0" smtClean="0"/>
              <a:t>Very simple comparison for sites </a:t>
            </a:r>
          </a:p>
          <a:p>
            <a:pPr lvl="1"/>
            <a:r>
              <a:rPr lang="en-GB" dirty="0"/>
              <a:t>N</a:t>
            </a:r>
            <a:r>
              <a:rPr lang="en-GB" dirty="0" smtClean="0"/>
              <a:t>o samples</a:t>
            </a:r>
          </a:p>
          <a:p>
            <a:pPr lvl="1"/>
            <a:r>
              <a:rPr lang="en-GB" dirty="0" smtClean="0"/>
              <a:t>Dexamethasone from NHS stock</a:t>
            </a:r>
          </a:p>
          <a:p>
            <a:pPr lvl="1"/>
            <a:r>
              <a:rPr lang="en-GB" dirty="0" smtClean="0"/>
              <a:t>Single follow-up form </a:t>
            </a:r>
          </a:p>
        </p:txBody>
      </p:sp>
    </p:spTree>
    <p:extLst>
      <p:ext uri="{BB962C8B-B14F-4D97-AF65-F5344CB8AC3E}">
        <p14:creationId xmlns:p14="http://schemas.microsoft.com/office/powerpoint/2010/main" val="333339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5545" y="1491136"/>
            <a:ext cx="8374508" cy="5341275"/>
          </a:xfrm>
        </p:spPr>
        <p:txBody>
          <a:bodyPr>
            <a:normAutofit/>
          </a:bodyPr>
          <a:lstStyle/>
          <a:p>
            <a:r>
              <a:rPr lang="en-GB" sz="2400" dirty="0"/>
              <a:t>Risk of MI &amp; stroke is high following admission with CAP, and ASPECT </a:t>
            </a:r>
            <a:r>
              <a:rPr lang="en-GB" sz="2400" dirty="0" smtClean="0"/>
              <a:t>is evaluating whether </a:t>
            </a:r>
            <a:r>
              <a:rPr lang="en-GB" sz="2400" dirty="0"/>
              <a:t>3 months of aspirin </a:t>
            </a:r>
            <a:r>
              <a:rPr lang="en-GB" sz="2400" dirty="0" smtClean="0"/>
              <a:t>reduces this</a:t>
            </a:r>
            <a:endParaRPr lang="en-GB" sz="2400" dirty="0"/>
          </a:p>
          <a:p>
            <a:endParaRPr lang="en-GB" sz="2400" dirty="0" smtClean="0"/>
          </a:p>
          <a:p>
            <a:r>
              <a:rPr lang="en-GB" sz="2400" dirty="0" smtClean="0"/>
              <a:t>ASPECT is another large, open-label, RCT in patients hospitalised with CAP, open at sites throughout England</a:t>
            </a:r>
          </a:p>
          <a:p>
            <a:pPr marL="0" indent="0">
              <a:buNone/>
            </a:pPr>
            <a:endParaRPr lang="en-GB" sz="2400" dirty="0"/>
          </a:p>
          <a:p>
            <a:r>
              <a:rPr lang="en-GB" sz="2400" dirty="0" smtClean="0"/>
              <a:t>Many CAP patients will be eligible for only one trial (e.g. if aspirin or systemic corticosteroids indicated for another reason)</a:t>
            </a:r>
          </a:p>
          <a:p>
            <a:endParaRPr lang="en-GB" sz="2400" dirty="0"/>
          </a:p>
          <a:p>
            <a:r>
              <a:rPr lang="en-GB" sz="2400" dirty="0" smtClean="0"/>
              <a:t>Many CAP patients will be eligible for both trials</a:t>
            </a:r>
          </a:p>
          <a:p>
            <a:endParaRPr lang="en-GB" sz="2400" dirty="0"/>
          </a:p>
        </p:txBody>
      </p:sp>
      <p:pic>
        <p:nvPicPr>
          <p:cNvPr id="4" name="Picture 3" descr="C:\Users\leonp\Downloads\ASPECT-768x24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91" y="268910"/>
            <a:ext cx="2717165" cy="855980"/>
          </a:xfrm>
          <a:prstGeom prst="rect">
            <a:avLst/>
          </a:prstGeom>
          <a:noFill/>
          <a:ln>
            <a:noFill/>
          </a:ln>
        </p:spPr>
      </p:pic>
      <p:pic>
        <p:nvPicPr>
          <p:cNvPr id="7" name="Picture 6"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836"/>
          <a:stretch/>
        </p:blipFill>
        <p:spPr>
          <a:xfrm>
            <a:off x="3736093" y="280064"/>
            <a:ext cx="3507209" cy="844826"/>
          </a:xfrm>
          <a:prstGeom prst="rect">
            <a:avLst/>
          </a:prstGeom>
        </p:spPr>
      </p:pic>
      <p:sp>
        <p:nvSpPr>
          <p:cNvPr id="8" name="Title 4"/>
          <p:cNvSpPr>
            <a:spLocks noGrp="1"/>
          </p:cNvSpPr>
          <p:nvPr>
            <p:ph type="title"/>
          </p:nvPr>
        </p:nvSpPr>
        <p:spPr>
          <a:xfrm>
            <a:off x="3189656" y="153924"/>
            <a:ext cx="909039" cy="1166884"/>
          </a:xfrm>
        </p:spPr>
        <p:txBody>
          <a:bodyPr/>
          <a:lstStyle/>
          <a:p>
            <a:r>
              <a:rPr lang="en-GB" dirty="0" smtClean="0"/>
              <a:t>&amp;</a:t>
            </a:r>
            <a:endParaRPr lang="en-GB" dirty="0"/>
          </a:p>
        </p:txBody>
      </p:sp>
      <p:pic>
        <p:nvPicPr>
          <p:cNvPr id="2" name="Picture 1"/>
          <p:cNvPicPr>
            <a:picLocks noChangeAspect="1"/>
          </p:cNvPicPr>
          <p:nvPr/>
        </p:nvPicPr>
        <p:blipFill>
          <a:blip r:embed="rId4"/>
          <a:stretch>
            <a:fillRect/>
          </a:stretch>
        </p:blipFill>
        <p:spPr>
          <a:xfrm>
            <a:off x="8440053" y="1516725"/>
            <a:ext cx="3490053" cy="4932843"/>
          </a:xfrm>
          <a:prstGeom prst="rect">
            <a:avLst/>
          </a:prstGeom>
          <a:ln>
            <a:solidFill>
              <a:schemeClr val="tx1"/>
            </a:solidFill>
          </a:ln>
        </p:spPr>
      </p:pic>
      <p:sp>
        <p:nvSpPr>
          <p:cNvPr id="3" name="TextBox 2"/>
          <p:cNvSpPr txBox="1"/>
          <p:nvPr/>
        </p:nvSpPr>
        <p:spPr>
          <a:xfrm>
            <a:off x="7243302" y="6550223"/>
            <a:ext cx="5036763" cy="307777"/>
          </a:xfrm>
          <a:prstGeom prst="rect">
            <a:avLst/>
          </a:prstGeom>
          <a:noFill/>
        </p:spPr>
        <p:txBody>
          <a:bodyPr wrap="none" rtlCol="0">
            <a:spAutoFit/>
          </a:bodyPr>
          <a:lstStyle/>
          <a:p>
            <a:r>
              <a:rPr lang="en-GB" sz="1400" dirty="0" smtClean="0"/>
              <a:t>Download from </a:t>
            </a:r>
            <a:r>
              <a:rPr lang="en-GB" sz="1400" dirty="0" smtClean="0">
                <a:hlinkClick r:id="rId5"/>
              </a:rPr>
              <a:t>www.recoverytrial.net/uk/for-site-staff/site-teams</a:t>
            </a:r>
            <a:r>
              <a:rPr lang="en-GB" sz="1400" dirty="0" smtClean="0"/>
              <a:t> </a:t>
            </a:r>
            <a:endParaRPr lang="en-GB" sz="1400" dirty="0"/>
          </a:p>
        </p:txBody>
      </p:sp>
    </p:spTree>
    <p:extLst>
      <p:ext uri="{BB962C8B-B14F-4D97-AF65-F5344CB8AC3E}">
        <p14:creationId xmlns:p14="http://schemas.microsoft.com/office/powerpoint/2010/main" val="15263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62167" y="1516725"/>
            <a:ext cx="8081081" cy="5341275"/>
          </a:xfrm>
        </p:spPr>
        <p:txBody>
          <a:bodyPr>
            <a:normAutofit/>
          </a:bodyPr>
          <a:lstStyle/>
          <a:p>
            <a:pPr lvl="0"/>
            <a:r>
              <a:rPr lang="en-GB" sz="2400" dirty="0" smtClean="0"/>
              <a:t>Both </a:t>
            </a:r>
            <a:r>
              <a:rPr lang="en-GB" sz="2400" dirty="0"/>
              <a:t>trials can operate in the same </a:t>
            </a:r>
            <a:r>
              <a:rPr lang="en-GB" sz="2400" dirty="0" smtClean="0"/>
              <a:t>sites </a:t>
            </a:r>
            <a:r>
              <a:rPr lang="en-GB" sz="2400" dirty="0"/>
              <a:t>if there is </a:t>
            </a:r>
            <a:r>
              <a:rPr lang="en-GB" sz="2400" dirty="0" smtClean="0"/>
              <a:t>capacity</a:t>
            </a:r>
          </a:p>
          <a:p>
            <a:pPr lvl="0"/>
            <a:endParaRPr lang="en-GB" sz="2400" dirty="0"/>
          </a:p>
          <a:p>
            <a:pPr lvl="0"/>
            <a:r>
              <a:rPr lang="en-GB" sz="2400" dirty="0" smtClean="0"/>
              <a:t>There’s </a:t>
            </a:r>
            <a:r>
              <a:rPr lang="en-GB" sz="2400" dirty="0"/>
              <a:t>no conflict between </a:t>
            </a:r>
            <a:r>
              <a:rPr lang="en-GB" sz="2400" dirty="0" smtClean="0"/>
              <a:t>trial treatments/procedures</a:t>
            </a:r>
            <a:r>
              <a:rPr lang="en-GB" sz="2400" dirty="0"/>
              <a:t>, so </a:t>
            </a:r>
            <a:r>
              <a:rPr lang="en-GB" sz="2400" dirty="0" smtClean="0"/>
              <a:t>eligible patients can be recruited into both trials</a:t>
            </a:r>
            <a:endParaRPr lang="en-GB" sz="2400" dirty="0"/>
          </a:p>
          <a:p>
            <a:pPr marL="0" indent="0">
              <a:buNone/>
            </a:pPr>
            <a:endParaRPr lang="en-GB" sz="2400" dirty="0"/>
          </a:p>
          <a:p>
            <a:pPr lvl="0"/>
            <a:r>
              <a:rPr lang="en-GB" sz="2400" dirty="0" smtClean="0"/>
              <a:t>Gastroprotection </a:t>
            </a:r>
            <a:r>
              <a:rPr lang="en-GB" sz="2400" dirty="0"/>
              <a:t>in co-enrolled patients is left to the patient’s clinical team in line with </a:t>
            </a:r>
            <a:r>
              <a:rPr lang="en-GB" sz="2400" dirty="0" smtClean="0"/>
              <a:t>usual practice (aspirin </a:t>
            </a:r>
            <a:r>
              <a:rPr lang="en-GB" sz="2400" dirty="0"/>
              <a:t>and corticosteroids moderately increase the risk of GI bleeding</a:t>
            </a:r>
            <a:r>
              <a:rPr lang="en-GB" sz="2400" dirty="0" smtClean="0"/>
              <a:t>)</a:t>
            </a:r>
            <a:endParaRPr lang="en-GB" sz="2400" dirty="0"/>
          </a:p>
          <a:p>
            <a:pPr marL="0" indent="0">
              <a:buNone/>
            </a:pPr>
            <a:endParaRPr lang="en-GB" sz="2400" dirty="0"/>
          </a:p>
          <a:p>
            <a:pPr lvl="0"/>
            <a:r>
              <a:rPr lang="en-GB" sz="2400" dirty="0"/>
              <a:t>ASPECT and RECOVERY will work together to share information on participating sites, interventions, and </a:t>
            </a:r>
            <a:r>
              <a:rPr lang="en-GB" sz="2400" dirty="0" smtClean="0"/>
              <a:t>co-enrolments</a:t>
            </a:r>
            <a:endParaRPr lang="en-GB" sz="2400" dirty="0"/>
          </a:p>
          <a:p>
            <a:endParaRPr lang="en-GB" sz="2400" dirty="0"/>
          </a:p>
          <a:p>
            <a:endParaRPr lang="en-GB" sz="2400" dirty="0" smtClean="0"/>
          </a:p>
        </p:txBody>
      </p:sp>
      <p:pic>
        <p:nvPicPr>
          <p:cNvPr id="7" name="Picture 6" descr="C:\Users\leonp\Downloads\ASPECT-768x24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91" y="268910"/>
            <a:ext cx="2717165" cy="855980"/>
          </a:xfrm>
          <a:prstGeom prst="rect">
            <a:avLst/>
          </a:prstGeom>
          <a:noFill/>
          <a:ln>
            <a:noFill/>
          </a:ln>
        </p:spPr>
      </p:pic>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836"/>
          <a:stretch/>
        </p:blipFill>
        <p:spPr>
          <a:xfrm>
            <a:off x="3736093" y="280064"/>
            <a:ext cx="3507209" cy="844826"/>
          </a:xfrm>
          <a:prstGeom prst="rect">
            <a:avLst/>
          </a:prstGeom>
        </p:spPr>
      </p:pic>
      <p:sp>
        <p:nvSpPr>
          <p:cNvPr id="9" name="Title 4"/>
          <p:cNvSpPr txBox="1">
            <a:spLocks/>
          </p:cNvSpPr>
          <p:nvPr/>
        </p:nvSpPr>
        <p:spPr>
          <a:xfrm>
            <a:off x="3189656" y="153924"/>
            <a:ext cx="909039" cy="1166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smtClean="0"/>
              <a:t>&amp;</a:t>
            </a:r>
            <a:endParaRPr lang="en-GB" dirty="0"/>
          </a:p>
        </p:txBody>
      </p:sp>
      <p:pic>
        <p:nvPicPr>
          <p:cNvPr id="10" name="Picture 9"/>
          <p:cNvPicPr>
            <a:picLocks noChangeAspect="1"/>
          </p:cNvPicPr>
          <p:nvPr/>
        </p:nvPicPr>
        <p:blipFill>
          <a:blip r:embed="rId4"/>
          <a:stretch>
            <a:fillRect/>
          </a:stretch>
        </p:blipFill>
        <p:spPr>
          <a:xfrm>
            <a:off x="8440053" y="1516725"/>
            <a:ext cx="3490053" cy="4932843"/>
          </a:xfrm>
          <a:prstGeom prst="rect">
            <a:avLst/>
          </a:prstGeom>
          <a:ln>
            <a:solidFill>
              <a:schemeClr val="tx1"/>
            </a:solidFill>
          </a:ln>
        </p:spPr>
      </p:pic>
      <p:sp>
        <p:nvSpPr>
          <p:cNvPr id="11" name="TextBox 10"/>
          <p:cNvSpPr txBox="1"/>
          <p:nvPr/>
        </p:nvSpPr>
        <p:spPr>
          <a:xfrm>
            <a:off x="7243302" y="6550223"/>
            <a:ext cx="5036763" cy="307777"/>
          </a:xfrm>
          <a:prstGeom prst="rect">
            <a:avLst/>
          </a:prstGeom>
          <a:noFill/>
        </p:spPr>
        <p:txBody>
          <a:bodyPr wrap="none" rtlCol="0">
            <a:spAutoFit/>
          </a:bodyPr>
          <a:lstStyle/>
          <a:p>
            <a:r>
              <a:rPr lang="en-GB" sz="1400" dirty="0" smtClean="0"/>
              <a:t>Download from </a:t>
            </a:r>
            <a:r>
              <a:rPr lang="en-GB" sz="1400" dirty="0" smtClean="0">
                <a:hlinkClick r:id="rId5"/>
              </a:rPr>
              <a:t>www.recoverytrial.net/uk/for-site-staff/site-teams</a:t>
            </a:r>
            <a:r>
              <a:rPr lang="en-GB" sz="1400" dirty="0" smtClean="0"/>
              <a:t> </a:t>
            </a:r>
            <a:endParaRPr lang="en-GB" sz="1400" dirty="0"/>
          </a:p>
        </p:txBody>
      </p:sp>
    </p:spTree>
    <p:extLst>
      <p:ext uri="{BB962C8B-B14F-4D97-AF65-F5344CB8AC3E}">
        <p14:creationId xmlns:p14="http://schemas.microsoft.com/office/powerpoint/2010/main" val="44100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62167" y="1516725"/>
            <a:ext cx="8081081" cy="5341275"/>
          </a:xfrm>
        </p:spPr>
        <p:txBody>
          <a:bodyPr>
            <a:normAutofit/>
          </a:bodyPr>
          <a:lstStyle/>
          <a:p>
            <a:r>
              <a:rPr lang="en-GB" sz="2400" dirty="0" smtClean="0"/>
              <a:t>Screening patients to both trials simultaneously may be efficient for local research teams</a:t>
            </a:r>
          </a:p>
          <a:p>
            <a:pPr lvl="0"/>
            <a:endParaRPr lang="en-GB" sz="2400" dirty="0"/>
          </a:p>
          <a:p>
            <a:pPr lvl="0"/>
            <a:r>
              <a:rPr lang="en-GB" sz="2400" dirty="0" smtClean="0"/>
              <a:t>Please consider opening RECOVERY CAP dexamethasone comparison if you are open to ASPECT</a:t>
            </a:r>
          </a:p>
          <a:p>
            <a:pPr lvl="0"/>
            <a:endParaRPr lang="en-GB" sz="2400" dirty="0"/>
          </a:p>
          <a:p>
            <a:pPr lvl="0"/>
            <a:r>
              <a:rPr lang="en-GB" sz="2400" dirty="0" smtClean="0"/>
              <a:t>ASPECT is also open to new sites – please contact the ASPECT team at </a:t>
            </a:r>
            <a:r>
              <a:rPr lang="en-US" sz="2400" u="sng" dirty="0" smtClean="0">
                <a:hlinkClick r:id="rId2"/>
              </a:rPr>
              <a:t>aspect-trial@bristol.ac.uk</a:t>
            </a:r>
            <a:r>
              <a:rPr lang="en-US" sz="2400" dirty="0"/>
              <a:t> </a:t>
            </a:r>
            <a:r>
              <a:rPr lang="en-US" sz="2400" dirty="0" smtClean="0"/>
              <a:t>if you are interested </a:t>
            </a:r>
            <a:endParaRPr lang="en-GB" sz="2400" dirty="0"/>
          </a:p>
          <a:p>
            <a:pPr marL="0" indent="0">
              <a:buNone/>
            </a:pPr>
            <a:endParaRPr lang="en-GB" sz="2400" dirty="0"/>
          </a:p>
          <a:p>
            <a:pPr lvl="0"/>
            <a:r>
              <a:rPr lang="en-GB" sz="2400" dirty="0" smtClean="0"/>
              <a:t>ASPECT has an approaching recruitment target as it completes its pilot phase, so if there were limited capacity to co-enrol, please prioritise ASPECT recruitment in first half of 2024</a:t>
            </a:r>
            <a:endParaRPr lang="en-GB" sz="2400" dirty="0"/>
          </a:p>
          <a:p>
            <a:pPr marL="0" indent="0">
              <a:buNone/>
            </a:pPr>
            <a:endParaRPr lang="en-GB" sz="2400" dirty="0"/>
          </a:p>
          <a:p>
            <a:endParaRPr lang="en-GB" sz="2400" dirty="0"/>
          </a:p>
          <a:p>
            <a:endParaRPr lang="en-GB" sz="2400" dirty="0" smtClean="0"/>
          </a:p>
        </p:txBody>
      </p:sp>
      <p:pic>
        <p:nvPicPr>
          <p:cNvPr id="7" name="Picture 6" descr="C:\Users\leonp\Downloads\ASPECT-768x2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91" y="268910"/>
            <a:ext cx="2717165" cy="855980"/>
          </a:xfrm>
          <a:prstGeom prst="rect">
            <a:avLst/>
          </a:prstGeom>
          <a:noFill/>
          <a:ln>
            <a:noFill/>
          </a:ln>
        </p:spPr>
      </p:pic>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836"/>
          <a:stretch/>
        </p:blipFill>
        <p:spPr>
          <a:xfrm>
            <a:off x="3736093" y="280064"/>
            <a:ext cx="3507209" cy="844826"/>
          </a:xfrm>
          <a:prstGeom prst="rect">
            <a:avLst/>
          </a:prstGeom>
        </p:spPr>
      </p:pic>
      <p:sp>
        <p:nvSpPr>
          <p:cNvPr id="9" name="Title 4"/>
          <p:cNvSpPr txBox="1">
            <a:spLocks/>
          </p:cNvSpPr>
          <p:nvPr/>
        </p:nvSpPr>
        <p:spPr>
          <a:xfrm>
            <a:off x="3189656" y="153924"/>
            <a:ext cx="909039" cy="1166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smtClean="0"/>
              <a:t>&amp;</a:t>
            </a:r>
            <a:endParaRPr lang="en-GB" dirty="0"/>
          </a:p>
        </p:txBody>
      </p:sp>
      <p:pic>
        <p:nvPicPr>
          <p:cNvPr id="10" name="Picture 9"/>
          <p:cNvPicPr>
            <a:picLocks noChangeAspect="1"/>
          </p:cNvPicPr>
          <p:nvPr/>
        </p:nvPicPr>
        <p:blipFill>
          <a:blip r:embed="rId5"/>
          <a:stretch>
            <a:fillRect/>
          </a:stretch>
        </p:blipFill>
        <p:spPr>
          <a:xfrm>
            <a:off x="8440053" y="1516725"/>
            <a:ext cx="3490053" cy="4932843"/>
          </a:xfrm>
          <a:prstGeom prst="rect">
            <a:avLst/>
          </a:prstGeom>
          <a:ln>
            <a:solidFill>
              <a:schemeClr val="tx1"/>
            </a:solidFill>
          </a:ln>
        </p:spPr>
      </p:pic>
      <p:sp>
        <p:nvSpPr>
          <p:cNvPr id="11" name="TextBox 10"/>
          <p:cNvSpPr txBox="1"/>
          <p:nvPr/>
        </p:nvSpPr>
        <p:spPr>
          <a:xfrm>
            <a:off x="7243302" y="6550223"/>
            <a:ext cx="5036763" cy="307777"/>
          </a:xfrm>
          <a:prstGeom prst="rect">
            <a:avLst/>
          </a:prstGeom>
          <a:noFill/>
        </p:spPr>
        <p:txBody>
          <a:bodyPr wrap="none" rtlCol="0">
            <a:spAutoFit/>
          </a:bodyPr>
          <a:lstStyle/>
          <a:p>
            <a:r>
              <a:rPr lang="en-GB" sz="1400" dirty="0" smtClean="0"/>
              <a:t>Download from </a:t>
            </a:r>
            <a:r>
              <a:rPr lang="en-GB" sz="1400" dirty="0" smtClean="0">
                <a:hlinkClick r:id="rId6"/>
              </a:rPr>
              <a:t>www.recoverytrial.net/uk/for-site-staff/site-teams</a:t>
            </a:r>
            <a:r>
              <a:rPr lang="en-GB" sz="1400" dirty="0" smtClean="0"/>
              <a:t> </a:t>
            </a:r>
            <a:endParaRPr lang="en-GB" sz="1400" dirty="0"/>
          </a:p>
        </p:txBody>
      </p:sp>
    </p:spTree>
    <p:extLst>
      <p:ext uri="{BB962C8B-B14F-4D97-AF65-F5344CB8AC3E}">
        <p14:creationId xmlns:p14="http://schemas.microsoft.com/office/powerpoint/2010/main" val="109999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30893" y="17551"/>
            <a:ext cx="8319372" cy="1325563"/>
          </a:xfrm>
        </p:spPr>
        <p:txBody>
          <a:bodyPr>
            <a:normAutofit/>
          </a:bodyPr>
          <a:lstStyle/>
          <a:p>
            <a:r>
              <a:rPr lang="en-GB" sz="4000" dirty="0" smtClean="0"/>
              <a:t>RECOVERY COVID-19 comparisons</a:t>
            </a:r>
            <a:endParaRPr lang="en-GB" sz="3600"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a:t>
            </a:r>
            <a:r>
              <a:rPr lang="en-US" b="1" dirty="0" smtClean="0"/>
              <a:t>confirmed SARS-CoV-2</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High dose dexamethasone</a:t>
              </a:r>
              <a:endParaRPr lang="en-GB"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Usual care (standard dose corticosteroids)</a:t>
              </a:r>
              <a:endParaRPr lang="en-GB"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smtClean="0"/>
                <a:t>COVID-19 high dose corticosteroid comparison (patients on NIV or IMV)</a:t>
              </a:r>
              <a:endParaRPr lang="en-GB"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5520" y="1730503"/>
              <a:ext cx="2651732" cy="338554"/>
            </a:xfrm>
            <a:prstGeom prst="rect">
              <a:avLst/>
            </a:prstGeom>
            <a:noFill/>
          </p:spPr>
          <p:txBody>
            <a:bodyPr wrap="square" rtlCol="0">
              <a:spAutoFit/>
            </a:bodyPr>
            <a:lstStyle/>
            <a:p>
              <a:r>
                <a:rPr lang="en-GB" sz="1600" b="1" dirty="0" smtClean="0"/>
                <a:t>Baloxavir comparison</a:t>
              </a:r>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oseltamivir</a:t>
              </a:r>
              <a:endParaRPr lang="en-GB" sz="1200" b="1" dirty="0">
                <a:solidFill>
                  <a:schemeClr val="bg1"/>
                </a:solidFill>
              </a:endParaRP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2706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a:t>
            </a:r>
            <a:r>
              <a:rPr lang="en-US" b="1" dirty="0" smtClean="0"/>
              <a:t>INFLUENZA</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sotrovimab</a:t>
                </a:r>
                <a:endParaRPr lang="en-GB" sz="1200" b="1" dirty="0">
                  <a:solidFill>
                    <a:schemeClr val="bg1"/>
                  </a:solidFill>
                </a:endParaRP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t>
                </a:r>
                <a:endParaRPr lang="en-GB"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9160" y="1700762"/>
                <a:ext cx="2350467" cy="338554"/>
              </a:xfrm>
              <a:prstGeom prst="rect">
                <a:avLst/>
              </a:prstGeom>
              <a:noFill/>
            </p:spPr>
            <p:txBody>
              <a:bodyPr wrap="square" rtlCol="0">
                <a:spAutoFit/>
              </a:bodyPr>
              <a:lstStyle/>
              <a:p>
                <a:r>
                  <a:rPr lang="en-GB" sz="1600" b="1" dirty="0" smtClean="0"/>
                  <a:t>Sotrovimab comparison</a:t>
                </a:r>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en-GB" sz="1400" b="1" dirty="0"/>
              <a:t>Outcomes at 28 </a:t>
            </a:r>
            <a:r>
              <a:rPr lang="en-GB" sz="1400" b="1" dirty="0" smtClean="0"/>
              <a:t>days</a:t>
            </a:r>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Tree>
    <p:extLst>
      <p:ext uri="{BB962C8B-B14F-4D97-AF65-F5344CB8AC3E}">
        <p14:creationId xmlns:p14="http://schemas.microsoft.com/office/powerpoint/2010/main" val="347271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050" y="1873332"/>
            <a:ext cx="11177899" cy="4580078"/>
          </a:xfrm>
        </p:spPr>
        <p:txBody>
          <a:bodyPr>
            <a:normAutofit/>
          </a:bodyPr>
          <a:lstStyle/>
          <a:p>
            <a:r>
              <a:rPr lang="en-GB" dirty="0" smtClean="0"/>
              <a:t>The last RECOVERY COVID-19 comparisons will close on </a:t>
            </a:r>
            <a:r>
              <a:rPr lang="en-GB" b="1" dirty="0" smtClean="0"/>
              <a:t>31</a:t>
            </a:r>
            <a:r>
              <a:rPr lang="en-GB" b="1" baseline="30000" dirty="0" smtClean="0"/>
              <a:t>st</a:t>
            </a:r>
            <a:r>
              <a:rPr lang="en-GB" b="1" dirty="0" smtClean="0"/>
              <a:t> March 2024</a:t>
            </a:r>
            <a:endParaRPr lang="en-GB" dirty="0"/>
          </a:p>
          <a:p>
            <a:endParaRPr lang="en-GB" dirty="0" smtClean="0"/>
          </a:p>
          <a:p>
            <a:r>
              <a:rPr lang="en-GB" dirty="0" smtClean="0"/>
              <a:t>No further COVID-19 comparisons are planned (unless there is an unexpected resurgence)</a:t>
            </a:r>
          </a:p>
          <a:p>
            <a:endParaRPr lang="en-GB" dirty="0"/>
          </a:p>
        </p:txBody>
      </p:sp>
      <p:sp>
        <p:nvSpPr>
          <p:cNvPr id="5" name="Title 1"/>
          <p:cNvSpPr>
            <a:spLocks noGrp="1"/>
          </p:cNvSpPr>
          <p:nvPr>
            <p:ph type="title"/>
          </p:nvPr>
        </p:nvSpPr>
        <p:spPr>
          <a:xfrm>
            <a:off x="330893" y="17551"/>
            <a:ext cx="8319372" cy="1325563"/>
          </a:xfrm>
        </p:spPr>
        <p:txBody>
          <a:bodyPr>
            <a:normAutofit/>
          </a:bodyPr>
          <a:lstStyle/>
          <a:p>
            <a:r>
              <a:rPr lang="en-GB" sz="4000" dirty="0" smtClean="0"/>
              <a:t>RECOVERY COVID-19 comparisons</a:t>
            </a:r>
            <a:endParaRPr lang="en-GB" sz="3600" dirty="0"/>
          </a:p>
        </p:txBody>
      </p:sp>
    </p:spTree>
    <p:extLst>
      <p:ext uri="{BB962C8B-B14F-4D97-AF65-F5344CB8AC3E}">
        <p14:creationId xmlns:p14="http://schemas.microsoft.com/office/powerpoint/2010/main" val="2251322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State of the pandemic</a:t>
            </a:r>
            <a:endParaRPr lang="en-GB" dirty="0"/>
          </a:p>
        </p:txBody>
      </p:sp>
      <p:sp>
        <p:nvSpPr>
          <p:cNvPr id="7" name="Lightning Bolt 6"/>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Lightning Bolt 7"/>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080429" y="1473804"/>
            <a:ext cx="6978511" cy="830997"/>
          </a:xfrm>
          <a:prstGeom prst="rect">
            <a:avLst/>
          </a:prstGeom>
          <a:noFill/>
        </p:spPr>
        <p:txBody>
          <a:bodyPr wrap="square" rtlCol="0">
            <a:spAutoFit/>
          </a:bodyPr>
          <a:lstStyle/>
          <a:p>
            <a:r>
              <a:rPr lang="en-GB" sz="2400" b="1" dirty="0" smtClean="0"/>
              <a:t>Weekly hospitalisations with COVID-19 in England</a:t>
            </a:r>
          </a:p>
          <a:p>
            <a:endParaRPr lang="en-GB" sz="2400" dirty="0" smtClean="0"/>
          </a:p>
        </p:txBody>
      </p:sp>
      <p:pic>
        <p:nvPicPr>
          <p:cNvPr id="11" name="Picture 10"/>
          <p:cNvPicPr>
            <a:picLocks noChangeAspect="1"/>
          </p:cNvPicPr>
          <p:nvPr/>
        </p:nvPicPr>
        <p:blipFill>
          <a:blip r:embed="rId2"/>
          <a:stretch>
            <a:fillRect/>
          </a:stretch>
        </p:blipFill>
        <p:spPr>
          <a:xfrm>
            <a:off x="1348204" y="2043467"/>
            <a:ext cx="8549636" cy="4548719"/>
          </a:xfrm>
          <a:prstGeom prst="rect">
            <a:avLst/>
          </a:prstGeom>
        </p:spPr>
      </p:pic>
    </p:spTree>
    <p:extLst>
      <p:ext uri="{BB962C8B-B14F-4D97-AF65-F5344CB8AC3E}">
        <p14:creationId xmlns:p14="http://schemas.microsoft.com/office/powerpoint/2010/main" val="2999334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a:t>Sotrovimab</a:t>
            </a:r>
          </a:p>
        </p:txBody>
      </p:sp>
    </p:spTree>
    <p:extLst>
      <p:ext uri="{BB962C8B-B14F-4D97-AF65-F5344CB8AC3E}">
        <p14:creationId xmlns:p14="http://schemas.microsoft.com/office/powerpoint/2010/main" val="2383384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Sotrovimab in RECOVERY</a:t>
            </a:r>
            <a:endParaRPr lang="en-GB" dirty="0"/>
          </a:p>
        </p:txBody>
      </p:sp>
      <p:sp>
        <p:nvSpPr>
          <p:cNvPr id="3" name="Content Placeholder 2"/>
          <p:cNvSpPr>
            <a:spLocks noGrp="1"/>
          </p:cNvSpPr>
          <p:nvPr>
            <p:ph idx="1"/>
          </p:nvPr>
        </p:nvSpPr>
        <p:spPr>
          <a:xfrm>
            <a:off x="504201" y="1596885"/>
            <a:ext cx="11177899" cy="2092613"/>
          </a:xfrm>
        </p:spPr>
        <p:txBody>
          <a:bodyPr>
            <a:normAutofit/>
          </a:bodyPr>
          <a:lstStyle/>
          <a:p>
            <a:r>
              <a:rPr lang="en-GB" dirty="0"/>
              <a:t>Monoclonal antibody derived from a patient with SARS-CoV-1 infection – target may be more “conserved” so less likely to mutate in future </a:t>
            </a:r>
            <a:r>
              <a:rPr lang="en-GB" dirty="0" smtClean="0"/>
              <a:t>variants</a:t>
            </a:r>
          </a:p>
          <a:p>
            <a:endParaRPr lang="en-GB" dirty="0"/>
          </a:p>
          <a:p>
            <a:r>
              <a:rPr lang="en-GB" dirty="0" smtClean="0"/>
              <a:t>1720 participants recruited to date, mortality 22%</a:t>
            </a:r>
          </a:p>
          <a:p>
            <a:endParaRPr lang="en-GB" u="sng" dirty="0"/>
          </a:p>
          <a:p>
            <a:endParaRPr lang="en-GB" dirty="0"/>
          </a:p>
        </p:txBody>
      </p:sp>
      <p:pic>
        <p:nvPicPr>
          <p:cNvPr id="4" name="Picture 3"/>
          <p:cNvPicPr>
            <a:picLocks noChangeAspect="1"/>
          </p:cNvPicPr>
          <p:nvPr/>
        </p:nvPicPr>
        <p:blipFill rotWithShape="1">
          <a:blip r:embed="rId2"/>
          <a:srcRect b="13771"/>
          <a:stretch/>
        </p:blipFill>
        <p:spPr>
          <a:xfrm>
            <a:off x="106681" y="3537098"/>
            <a:ext cx="5860032" cy="3320902"/>
          </a:xfrm>
          <a:prstGeom prst="rect">
            <a:avLst/>
          </a:prstGeom>
        </p:spPr>
      </p:pic>
      <p:sp>
        <p:nvSpPr>
          <p:cNvPr id="5" name="TextBox 4"/>
          <p:cNvSpPr txBox="1"/>
          <p:nvPr/>
        </p:nvSpPr>
        <p:spPr>
          <a:xfrm>
            <a:off x="4846320" y="4343400"/>
            <a:ext cx="591829" cy="369332"/>
          </a:xfrm>
          <a:prstGeom prst="rect">
            <a:avLst/>
          </a:prstGeom>
          <a:noFill/>
        </p:spPr>
        <p:txBody>
          <a:bodyPr wrap="none" rtlCol="0">
            <a:spAutoFit/>
          </a:bodyPr>
          <a:lstStyle/>
          <a:p>
            <a:r>
              <a:rPr lang="en-GB" b="1" dirty="0" smtClean="0">
                <a:solidFill>
                  <a:schemeClr val="bg1"/>
                </a:solidFill>
              </a:rPr>
              <a:t>JN.1</a:t>
            </a:r>
            <a:endParaRPr lang="en-GB" b="1" dirty="0">
              <a:solidFill>
                <a:schemeClr val="bg1"/>
              </a:solidFill>
            </a:endParaRPr>
          </a:p>
        </p:txBody>
      </p:sp>
      <p:sp>
        <p:nvSpPr>
          <p:cNvPr id="6" name="TextBox 5"/>
          <p:cNvSpPr txBox="1"/>
          <p:nvPr/>
        </p:nvSpPr>
        <p:spPr>
          <a:xfrm>
            <a:off x="6173733" y="3804791"/>
            <a:ext cx="5827767" cy="1815882"/>
          </a:xfrm>
          <a:prstGeom prst="rect">
            <a:avLst/>
          </a:prstGeom>
          <a:noFill/>
        </p:spPr>
        <p:txBody>
          <a:bodyPr wrap="square" rtlCol="0">
            <a:spAutoFit/>
          </a:bodyPr>
          <a:lstStyle/>
          <a:p>
            <a:r>
              <a:rPr lang="en-GB" sz="2800" dirty="0" smtClean="0"/>
              <a:t>However, sotrovimab has substantially reduced activity against </a:t>
            </a:r>
            <a:r>
              <a:rPr lang="en-GB" sz="2800" dirty="0" smtClean="0"/>
              <a:t>JN.1, the </a:t>
            </a:r>
            <a:r>
              <a:rPr lang="en-GB" sz="2800" dirty="0" smtClean="0"/>
              <a:t>predominant SARS-CoV-2 strain </a:t>
            </a:r>
            <a:r>
              <a:rPr lang="en-GB" sz="2800" dirty="0" smtClean="0"/>
              <a:t>now circulating </a:t>
            </a:r>
            <a:r>
              <a:rPr lang="en-GB" sz="2800" dirty="0" smtClean="0"/>
              <a:t>in the </a:t>
            </a:r>
            <a:r>
              <a:rPr lang="en-GB" sz="2800" dirty="0" smtClean="0"/>
              <a:t>UK &amp; worldwide</a:t>
            </a:r>
            <a:endParaRPr lang="en-GB" sz="2800" dirty="0"/>
          </a:p>
        </p:txBody>
      </p:sp>
    </p:spTree>
    <p:extLst>
      <p:ext uri="{BB962C8B-B14F-4D97-AF65-F5344CB8AC3E}">
        <p14:creationId xmlns:p14="http://schemas.microsoft.com/office/powerpoint/2010/main" val="3446270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a:t>High-dose corticosteroids</a:t>
            </a:r>
          </a:p>
        </p:txBody>
      </p:sp>
    </p:spTree>
    <p:extLst>
      <p:ext uri="{BB962C8B-B14F-4D97-AF65-F5344CB8AC3E}">
        <p14:creationId xmlns:p14="http://schemas.microsoft.com/office/powerpoint/2010/main" val="3741545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RECOVERY Eligibility</a:t>
            </a:r>
            <a:endParaRPr lang="en-GB" dirty="0"/>
          </a:p>
        </p:txBody>
      </p:sp>
      <p:sp>
        <p:nvSpPr>
          <p:cNvPr id="6" name="Content Placeholder 5"/>
          <p:cNvSpPr>
            <a:spLocks noGrp="1"/>
          </p:cNvSpPr>
          <p:nvPr>
            <p:ph idx="1"/>
          </p:nvPr>
        </p:nvSpPr>
        <p:spPr>
          <a:xfrm>
            <a:off x="51289" y="2006226"/>
            <a:ext cx="12089421" cy="3867800"/>
          </a:xfrm>
        </p:spPr>
        <p:txBody>
          <a:bodyPr>
            <a:noAutofit/>
          </a:bodyPr>
          <a:lstStyle/>
          <a:p>
            <a:pPr marL="514350" indent="-514350">
              <a:buFont typeface="+mj-lt"/>
              <a:buAutoNum type="arabicPeriod"/>
            </a:pPr>
            <a:r>
              <a:rPr lang="en-GB" sz="2400" dirty="0" smtClean="0"/>
              <a:t>Hospitalised</a:t>
            </a:r>
            <a:endParaRPr lang="en-GB" sz="800" dirty="0" smtClean="0"/>
          </a:p>
          <a:p>
            <a:pPr marL="514350" indent="-514350">
              <a:spcBef>
                <a:spcPts val="1800"/>
              </a:spcBef>
              <a:buFont typeface="+mj-lt"/>
              <a:buAutoNum type="arabicPeriod"/>
            </a:pPr>
            <a:r>
              <a:rPr lang="en-GB" sz="2400" dirty="0"/>
              <a:t>P</a:t>
            </a:r>
            <a:r>
              <a:rPr lang="en-GB" sz="2400" dirty="0" smtClean="0"/>
              <a:t>neumonia syndrome</a:t>
            </a:r>
          </a:p>
          <a:p>
            <a:pPr marL="514350" indent="-514350">
              <a:spcBef>
                <a:spcPts val="1800"/>
              </a:spcBef>
              <a:buFont typeface="+mj-lt"/>
              <a:buAutoNum type="arabicPeriod"/>
            </a:pPr>
            <a:r>
              <a:rPr lang="en-GB" sz="2400" dirty="0" smtClean="0"/>
              <a:t>One </a:t>
            </a:r>
            <a:r>
              <a:rPr lang="en-GB" sz="2400" dirty="0"/>
              <a:t>of the following </a:t>
            </a:r>
            <a:r>
              <a:rPr lang="en-GB" sz="2400" dirty="0" smtClean="0"/>
              <a:t>diagnoses:</a:t>
            </a:r>
          </a:p>
          <a:p>
            <a:pPr marL="914400" lvl="1" indent="-457200">
              <a:buFont typeface="+mj-lt"/>
              <a:buAutoNum type="alphaLcPeriod"/>
            </a:pPr>
            <a:r>
              <a:rPr lang="en-GB" sz="2000" dirty="0"/>
              <a:t>Confirmed SARS-CoV-2 </a:t>
            </a:r>
            <a:r>
              <a:rPr lang="en-GB" sz="2000" dirty="0" smtClean="0"/>
              <a:t>infection</a:t>
            </a:r>
          </a:p>
          <a:p>
            <a:pPr marL="914400" lvl="1" indent="-457200">
              <a:buFont typeface="+mj-lt"/>
              <a:buAutoNum type="alphaLcPeriod"/>
            </a:pPr>
            <a:r>
              <a:rPr lang="en-GB" sz="2000" dirty="0" smtClean="0"/>
              <a:t>Confirmed </a:t>
            </a:r>
            <a:r>
              <a:rPr lang="en-GB" sz="2000" dirty="0"/>
              <a:t>influenza A or B </a:t>
            </a:r>
            <a:r>
              <a:rPr lang="en-GB" sz="2000" dirty="0" smtClean="0"/>
              <a:t>infection (including those bacterial co-infection)</a:t>
            </a:r>
          </a:p>
          <a:p>
            <a:pPr marL="914400" lvl="1" indent="-457200">
              <a:buFont typeface="+mj-lt"/>
              <a:buAutoNum type="alphaLcPeriod"/>
            </a:pPr>
            <a:r>
              <a:rPr lang="en-GB" sz="2000" dirty="0" smtClean="0"/>
              <a:t>Community-acquired </a:t>
            </a:r>
            <a:r>
              <a:rPr lang="en-GB" sz="2000" dirty="0"/>
              <a:t>pneumonia with planned </a:t>
            </a:r>
            <a:r>
              <a:rPr lang="en-GB" sz="2000" dirty="0" smtClean="0"/>
              <a:t>antibiotics (without suspected COVID-19/flu/PCP/TB)</a:t>
            </a:r>
            <a:endParaRPr lang="en-GB" sz="800" dirty="0" smtClean="0"/>
          </a:p>
          <a:p>
            <a:pPr marL="457200" indent="-457200">
              <a:spcBef>
                <a:spcPts val="1800"/>
              </a:spcBef>
              <a:buFont typeface="+mj-lt"/>
              <a:buAutoNum type="arabicPeriod"/>
            </a:pPr>
            <a:r>
              <a:rPr lang="en-GB" sz="2400" dirty="0" smtClean="0"/>
              <a:t>No medical history that might put the patient at risk if they were to participate</a:t>
            </a:r>
            <a:endParaRPr lang="en-GB" sz="800" dirty="0" smtClean="0"/>
          </a:p>
          <a:p>
            <a:pPr marL="457200" indent="-457200">
              <a:spcBef>
                <a:spcPts val="1800"/>
              </a:spcBef>
              <a:buFont typeface="+mj-lt"/>
              <a:buAutoNum type="arabicPeriod"/>
            </a:pPr>
            <a:r>
              <a:rPr lang="en-GB" sz="2400" dirty="0" smtClean="0"/>
              <a:t>Attending </a:t>
            </a:r>
            <a:r>
              <a:rPr lang="en-GB" sz="2400" dirty="0"/>
              <a:t>clinician </a:t>
            </a:r>
            <a:r>
              <a:rPr lang="en-GB" sz="2400" dirty="0" smtClean="0"/>
              <a:t>does not believe a specific trial treatment is indicated or contra-indicated</a:t>
            </a:r>
            <a:endParaRPr lang="en-GB" sz="2400" dirty="0"/>
          </a:p>
        </p:txBody>
      </p:sp>
    </p:spTree>
    <p:extLst>
      <p:ext uri="{BB962C8B-B14F-4D97-AF65-F5344CB8AC3E}">
        <p14:creationId xmlns:p14="http://schemas.microsoft.com/office/powerpoint/2010/main" val="1923495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High-dose </a:t>
            </a:r>
            <a:r>
              <a:rPr lang="en-GB" dirty="0" smtClean="0"/>
              <a:t>corticosteroids</a:t>
            </a:r>
            <a:endParaRPr lang="en-GB" dirty="0"/>
          </a:p>
        </p:txBody>
      </p:sp>
      <p:sp>
        <p:nvSpPr>
          <p:cNvPr id="3" name="Content Placeholder 2"/>
          <p:cNvSpPr>
            <a:spLocks noGrp="1"/>
          </p:cNvSpPr>
          <p:nvPr>
            <p:ph idx="1"/>
          </p:nvPr>
        </p:nvSpPr>
        <p:spPr>
          <a:xfrm>
            <a:off x="395073" y="1596885"/>
            <a:ext cx="11401853" cy="4580078"/>
          </a:xfrm>
        </p:spPr>
        <p:txBody>
          <a:bodyPr>
            <a:normAutofit/>
          </a:bodyPr>
          <a:lstStyle/>
          <a:p>
            <a:r>
              <a:rPr lang="en-GB" dirty="0" smtClean="0"/>
              <a:t>Now open only to adult </a:t>
            </a:r>
            <a:r>
              <a:rPr lang="en-GB" dirty="0"/>
              <a:t>patients </a:t>
            </a:r>
            <a:r>
              <a:rPr lang="en-GB" u="sng" dirty="0" smtClean="0"/>
              <a:t>on ventilatory support</a:t>
            </a:r>
          </a:p>
          <a:p>
            <a:pPr lvl="1"/>
            <a:r>
              <a:rPr lang="en-GB" dirty="0" smtClean="0"/>
              <a:t>This includes high-flow nasal oxygen, CPAP, BiPAP and IMV/ECMO</a:t>
            </a:r>
          </a:p>
          <a:p>
            <a:pPr marL="0" indent="0">
              <a:buNone/>
            </a:pPr>
            <a:endParaRPr lang="en-GB" b="1" dirty="0"/>
          </a:p>
          <a:p>
            <a:r>
              <a:rPr lang="en-GB" b="1" dirty="0"/>
              <a:t>Usual care:</a:t>
            </a:r>
            <a:r>
              <a:rPr lang="en-GB" dirty="0"/>
              <a:t> should include dexamethasone 6 mg</a:t>
            </a:r>
          </a:p>
          <a:p>
            <a:r>
              <a:rPr lang="en-GB" b="1" dirty="0"/>
              <a:t>High-dose arm: </a:t>
            </a:r>
            <a:r>
              <a:rPr lang="en-GB" dirty="0"/>
              <a:t>20 mg dexamethasone once daily for 5 days, then 10 mg once daily for 5 days (stopped at discharge if sooner)</a:t>
            </a:r>
          </a:p>
          <a:p>
            <a:endParaRPr lang="en-GB" b="1" dirty="0" smtClean="0"/>
          </a:p>
          <a:p>
            <a:r>
              <a:rPr lang="en-GB" dirty="0" smtClean="0"/>
              <a:t>481 participants </a:t>
            </a:r>
            <a:r>
              <a:rPr lang="en-GB" dirty="0"/>
              <a:t>currently in active comparison (not counting the subgroup already reported</a:t>
            </a:r>
            <a:r>
              <a:rPr lang="en-GB" dirty="0" smtClean="0"/>
              <a:t>), mortality 35%</a:t>
            </a:r>
            <a:endParaRPr lang="en-GB" dirty="0"/>
          </a:p>
          <a:p>
            <a:endParaRPr lang="en-GB" b="1" dirty="0"/>
          </a:p>
        </p:txBody>
      </p:sp>
    </p:spTree>
    <p:extLst>
      <p:ext uri="{BB962C8B-B14F-4D97-AF65-F5344CB8AC3E}">
        <p14:creationId xmlns:p14="http://schemas.microsoft.com/office/powerpoint/2010/main" val="2582491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a:t>Trial procedures</a:t>
            </a:r>
          </a:p>
        </p:txBody>
      </p:sp>
    </p:spTree>
    <p:extLst>
      <p:ext uri="{BB962C8B-B14F-4D97-AF65-F5344CB8AC3E}">
        <p14:creationId xmlns:p14="http://schemas.microsoft.com/office/powerpoint/2010/main" val="3322718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Substantial Amendment 34</a:t>
            </a:r>
            <a:endParaRPr lang="en-GB" dirty="0"/>
          </a:p>
        </p:txBody>
      </p:sp>
      <p:sp>
        <p:nvSpPr>
          <p:cNvPr id="3" name="Content Placeholder 2"/>
          <p:cNvSpPr>
            <a:spLocks noGrp="1"/>
          </p:cNvSpPr>
          <p:nvPr>
            <p:ph idx="1"/>
          </p:nvPr>
        </p:nvSpPr>
        <p:spPr>
          <a:xfrm>
            <a:off x="315665" y="1436628"/>
            <a:ext cx="11177899" cy="5059947"/>
          </a:xfrm>
        </p:spPr>
        <p:txBody>
          <a:bodyPr>
            <a:normAutofit/>
          </a:bodyPr>
          <a:lstStyle/>
          <a:p>
            <a:r>
              <a:rPr lang="en-GB" dirty="0" smtClean="0"/>
              <a:t>Substantial amendment 34 approves an expiry extension for sotrovimab</a:t>
            </a:r>
          </a:p>
          <a:p>
            <a:endParaRPr lang="en-GB" dirty="0"/>
          </a:p>
          <a:p>
            <a:r>
              <a:rPr lang="en-GB" dirty="0" smtClean="0"/>
              <a:t>This is only relevant to sites holding one batch the expires at the end of February (2T8F), which will need to be relabelled for use</a:t>
            </a:r>
          </a:p>
          <a:p>
            <a:endParaRPr lang="en-GB" dirty="0" smtClean="0"/>
          </a:p>
          <a:p>
            <a:r>
              <a:rPr lang="en-GB" dirty="0" smtClean="0"/>
              <a:t>Documents for SA34 &amp; relabelling are on the Pharmacy &amp; Regulatory documents pages of the website</a:t>
            </a:r>
          </a:p>
        </p:txBody>
      </p:sp>
    </p:spTree>
    <p:extLst>
      <p:ext uri="{BB962C8B-B14F-4D97-AF65-F5344CB8AC3E}">
        <p14:creationId xmlns:p14="http://schemas.microsoft.com/office/powerpoint/2010/main" val="2170767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Biological </a:t>
            </a:r>
            <a:r>
              <a:rPr lang="en-GB" dirty="0" smtClean="0"/>
              <a:t>sampling</a:t>
            </a:r>
            <a:endParaRPr lang="en-GB" dirty="0"/>
          </a:p>
        </p:txBody>
      </p:sp>
      <p:sp>
        <p:nvSpPr>
          <p:cNvPr id="3" name="Content Placeholder 2"/>
          <p:cNvSpPr>
            <a:spLocks noGrp="1"/>
          </p:cNvSpPr>
          <p:nvPr>
            <p:ph idx="1"/>
          </p:nvPr>
        </p:nvSpPr>
        <p:spPr>
          <a:xfrm>
            <a:off x="302017" y="1566281"/>
            <a:ext cx="11177899" cy="5059947"/>
          </a:xfrm>
        </p:spPr>
        <p:txBody>
          <a:bodyPr>
            <a:normAutofit/>
          </a:bodyPr>
          <a:lstStyle/>
          <a:p>
            <a:r>
              <a:rPr lang="en-GB" dirty="0" smtClean="0"/>
              <a:t>Samples only needed from COVID-19 participants in sotrovimab comparison (including </a:t>
            </a:r>
            <a:r>
              <a:rPr lang="en-GB" dirty="0"/>
              <a:t>those allocated usual </a:t>
            </a:r>
            <a:r>
              <a:rPr lang="en-GB" dirty="0" smtClean="0"/>
              <a:t>care)</a:t>
            </a:r>
          </a:p>
          <a:p>
            <a:endParaRPr lang="en-GB" dirty="0" smtClean="0"/>
          </a:p>
          <a:p>
            <a:r>
              <a:rPr lang="en-GB" dirty="0" smtClean="0"/>
              <a:t>Samples needed from all patients in the influenza comparisons</a:t>
            </a:r>
          </a:p>
          <a:p>
            <a:endParaRPr lang="en-GB" dirty="0"/>
          </a:p>
          <a:p>
            <a:r>
              <a:rPr lang="en-GB" dirty="0" smtClean="0"/>
              <a:t>No samples needed from participants in the CAP comparison</a:t>
            </a:r>
            <a:endParaRPr lang="en-GB" dirty="0"/>
          </a:p>
          <a:p>
            <a:endParaRPr lang="en-GB" dirty="0"/>
          </a:p>
        </p:txBody>
      </p:sp>
    </p:spTree>
    <p:extLst>
      <p:ext uri="{BB962C8B-B14F-4D97-AF65-F5344CB8AC3E}">
        <p14:creationId xmlns:p14="http://schemas.microsoft.com/office/powerpoint/2010/main" val="36229176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Biological </a:t>
            </a:r>
            <a:r>
              <a:rPr lang="en-GB" dirty="0" smtClean="0"/>
              <a:t>sampling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8344309"/>
              </p:ext>
            </p:extLst>
          </p:nvPr>
        </p:nvGraphicFramePr>
        <p:xfrm>
          <a:off x="513787" y="1822364"/>
          <a:ext cx="10288683" cy="3116036"/>
        </p:xfrm>
        <a:graphic>
          <a:graphicData uri="http://schemas.openxmlformats.org/drawingml/2006/table">
            <a:tbl>
              <a:tblPr firstRow="1" bandRow="1">
                <a:tableStyleId>{5C22544A-7EE6-4342-B048-85BDC9FD1C3A}</a:tableStyleId>
              </a:tblPr>
              <a:tblGrid>
                <a:gridCol w="2655966">
                  <a:extLst>
                    <a:ext uri="{9D8B030D-6E8A-4147-A177-3AD203B41FA5}">
                      <a16:colId xmlns:a16="http://schemas.microsoft.com/office/drawing/2014/main" val="4143317602"/>
                    </a:ext>
                  </a:extLst>
                </a:gridCol>
                <a:gridCol w="1953397">
                  <a:extLst>
                    <a:ext uri="{9D8B030D-6E8A-4147-A177-3AD203B41FA5}">
                      <a16:colId xmlns:a16="http://schemas.microsoft.com/office/drawing/2014/main" val="797023697"/>
                    </a:ext>
                  </a:extLst>
                </a:gridCol>
                <a:gridCol w="1862961">
                  <a:extLst>
                    <a:ext uri="{9D8B030D-6E8A-4147-A177-3AD203B41FA5}">
                      <a16:colId xmlns:a16="http://schemas.microsoft.com/office/drawing/2014/main" val="2710208957"/>
                    </a:ext>
                  </a:extLst>
                </a:gridCol>
                <a:gridCol w="2107137">
                  <a:extLst>
                    <a:ext uri="{9D8B030D-6E8A-4147-A177-3AD203B41FA5}">
                      <a16:colId xmlns:a16="http://schemas.microsoft.com/office/drawing/2014/main" val="1266893669"/>
                    </a:ext>
                  </a:extLst>
                </a:gridCol>
                <a:gridCol w="1709222">
                  <a:extLst>
                    <a:ext uri="{9D8B030D-6E8A-4147-A177-3AD203B41FA5}">
                      <a16:colId xmlns:a16="http://schemas.microsoft.com/office/drawing/2014/main" val="3636568283"/>
                    </a:ext>
                  </a:extLst>
                </a:gridCol>
              </a:tblGrid>
              <a:tr h="550409">
                <a:tc rowSpan="2">
                  <a:txBody>
                    <a:bodyPr/>
                    <a:lstStyle/>
                    <a:p>
                      <a:pPr algn="l"/>
                      <a:endParaRPr lang="en-GB" sz="2400" dirty="0">
                        <a:effectLst/>
                        <a:latin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spcAft>
                          <a:spcPts val="0"/>
                        </a:spcAft>
                        <a:tabLst>
                          <a:tab pos="304800" algn="l"/>
                        </a:tabLst>
                      </a:pPr>
                      <a:r>
                        <a:rPr lang="en-GB" sz="2000" b="1" dirty="0" smtClean="0">
                          <a:effectLst/>
                          <a:latin typeface="Arial" panose="020B0604020202020204" pitchFamily="34" charset="0"/>
                          <a:ea typeface="Times New Roman" panose="02020603050405020304" pitchFamily="18" charset="0"/>
                          <a:cs typeface="Times New Roman" panose="02020603050405020304" pitchFamily="18" charset="0"/>
                        </a:rPr>
                        <a:t>COVID-19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spcAft>
                          <a:spcPts val="0"/>
                        </a:spcAft>
                        <a:tabLst>
                          <a:tab pos="304800" algn="l"/>
                        </a:tabLs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INFLUENZA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205149068"/>
                  </a:ext>
                </a:extLst>
              </a:tr>
              <a:tr h="550409">
                <a:tc vMerge="1">
                  <a:txBody>
                    <a:bodyPr/>
                    <a:lstStyle/>
                    <a:p>
                      <a:endParaRPr lang="en-GB"/>
                    </a:p>
                  </a:txBody>
                  <a:tcPr/>
                </a:tc>
                <a:tc>
                  <a:txBody>
                    <a:bodyPr/>
                    <a:lstStyle/>
                    <a:p>
                      <a:pPr algn="ctr">
                        <a:spcAft>
                          <a:spcPts val="0"/>
                        </a:spcAft>
                        <a:tabLst>
                          <a:tab pos="304800" algn="l"/>
                        </a:tabLs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Serum sample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304800" algn="l"/>
                        </a:tabLs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Nose swab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304800" algn="l"/>
                        </a:tabLs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Serum sample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304800" algn="l"/>
                        </a:tabLs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Nose swab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3211847"/>
                  </a:ext>
                </a:extLst>
              </a:tr>
              <a:tr h="746445">
                <a:tc>
                  <a:txBody>
                    <a:bodyPr/>
                    <a:lstStyle/>
                    <a:p>
                      <a:pPr algn="ctr">
                        <a:spcAft>
                          <a:spcPts val="0"/>
                        </a:spcAft>
                        <a:tabLst>
                          <a:tab pos="304800" algn="l"/>
                        </a:tabLs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Baseline</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Day 1)</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304800" algn="l"/>
                        </a:tabLst>
                      </a:pPr>
                      <a:r>
                        <a:rPr lang="en-GB" sz="2000" u="sng" dirty="0" smtClean="0">
                          <a:effectLst/>
                          <a:latin typeface="Arial" panose="020B0604020202020204" pitchFamily="34" charset="0"/>
                          <a:ea typeface="Times New Roman" panose="02020603050405020304" pitchFamily="18" charset="0"/>
                          <a:cs typeface="Times New Roman" panose="02020603050405020304" pitchFamily="18" charset="0"/>
                        </a:rPr>
                        <a:t>After</a:t>
                      </a: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consent, and </a:t>
                      </a:r>
                      <a:r>
                        <a:rPr lang="en-GB" sz="2000" u="sng" dirty="0" smtClean="0">
                          <a:effectLst/>
                          <a:latin typeface="Arial" panose="020B0604020202020204" pitchFamily="34" charset="0"/>
                          <a:ea typeface="Times New Roman" panose="02020603050405020304" pitchFamily="18" charset="0"/>
                          <a:cs typeface="Times New Roman" panose="02020603050405020304" pitchFamily="18" charset="0"/>
                        </a:rPr>
                        <a:t>before</a:t>
                      </a:r>
                      <a:r>
                        <a:rPr lang="en-GB" sz="2000" u="none"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randomisation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tabLst>
                          <a:tab pos="304800" algn="l"/>
                        </a:tabLst>
                      </a:pPr>
                      <a:r>
                        <a:rPr lang="en-GB" sz="3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tabLst>
                          <a:tab pos="304800" algn="l"/>
                        </a:tabLst>
                      </a:pPr>
                      <a:r>
                        <a:rPr lang="en-GB" sz="3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tabLst>
                          <a:tab pos="304800" algn="l"/>
                        </a:tabLst>
                      </a:pPr>
                      <a:r>
                        <a:rPr lang="en-GB"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tabLst>
                          <a:tab pos="304800" algn="l"/>
                        </a:tabLst>
                      </a:pPr>
                      <a:r>
                        <a:rPr lang="en-GB" sz="3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990504"/>
                  </a:ext>
                </a:extLst>
              </a:tr>
              <a:tr h="550409">
                <a:tc>
                  <a:txBody>
                    <a:bodyPr/>
                    <a:lstStyle/>
                    <a:p>
                      <a:pPr algn="ctr">
                        <a:spcAft>
                          <a:spcPts val="0"/>
                        </a:spcAft>
                        <a:tabLst>
                          <a:tab pos="304800" algn="l"/>
                        </a:tabLs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Day 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spcAft>
                          <a:spcPts val="0"/>
                        </a:spcAft>
                        <a:tabLst>
                          <a:tab pos="304800" algn="l"/>
                        </a:tabLst>
                      </a:pPr>
                      <a:r>
                        <a:rPr lang="en-GB"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tabLst>
                          <a:tab pos="304800" algn="l"/>
                        </a:tabLst>
                      </a:pPr>
                      <a:r>
                        <a:rPr lang="en-GB" sz="3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tabLst>
                          <a:tab pos="304800" algn="l"/>
                        </a:tabLst>
                      </a:pPr>
                      <a:r>
                        <a:rPr lang="en-GB"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tabLst>
                          <a:tab pos="304800" algn="l"/>
                        </a:tabLst>
                      </a:pPr>
                      <a:r>
                        <a:rPr lang="en-GB"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01184271"/>
                  </a:ext>
                </a:extLst>
              </a:tr>
              <a:tr h="550409">
                <a:tc>
                  <a:txBody>
                    <a:bodyPr/>
                    <a:lstStyle/>
                    <a:p>
                      <a:pPr algn="ctr">
                        <a:spcAft>
                          <a:spcPts val="0"/>
                        </a:spcAft>
                        <a:tabLst>
                          <a:tab pos="304800" algn="l"/>
                        </a:tabLs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Day 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spcAft>
                          <a:spcPts val="0"/>
                        </a:spcAft>
                        <a:tabLst>
                          <a:tab pos="304800" algn="l"/>
                        </a:tabLst>
                      </a:pPr>
                      <a:r>
                        <a:rPr lang="en-GB"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tabLst>
                          <a:tab pos="304800" algn="l"/>
                        </a:tabLst>
                      </a:pPr>
                      <a:r>
                        <a:rPr lang="en-GB" sz="3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tabLst>
                          <a:tab pos="304800" algn="l"/>
                        </a:tabLst>
                      </a:pPr>
                      <a:r>
                        <a:rPr lang="en-GB"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tabLst>
                          <a:tab pos="304800" algn="l"/>
                        </a:tabLst>
                      </a:pPr>
                      <a:r>
                        <a:rPr lang="en-GB" sz="3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9419176"/>
                  </a:ext>
                </a:extLst>
              </a:tr>
            </a:tbl>
          </a:graphicData>
        </a:graphic>
      </p:graphicFrame>
      <p:sp>
        <p:nvSpPr>
          <p:cNvPr id="7" name="Rectangle 6"/>
          <p:cNvSpPr/>
          <p:nvPr/>
        </p:nvSpPr>
        <p:spPr>
          <a:xfrm>
            <a:off x="0" y="5420461"/>
            <a:ext cx="11693060" cy="461665"/>
          </a:xfrm>
          <a:prstGeom prst="rect">
            <a:avLst/>
          </a:prstGeom>
        </p:spPr>
        <p:txBody>
          <a:bodyPr wrap="square">
            <a:spAutoFit/>
          </a:bodyPr>
          <a:lstStyle/>
          <a:p>
            <a:pPr lvl="1"/>
            <a:r>
              <a:rPr lang="en-GB" sz="2400" dirty="0" smtClean="0"/>
              <a:t>Full instructions are on our website (‘For Site Teams’ page)</a:t>
            </a:r>
          </a:p>
        </p:txBody>
      </p:sp>
    </p:spTree>
    <p:extLst>
      <p:ext uri="{BB962C8B-B14F-4D97-AF65-F5344CB8AC3E}">
        <p14:creationId xmlns:p14="http://schemas.microsoft.com/office/powerpoint/2010/main" val="2738641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Consent monitoring</a:t>
            </a:r>
          </a:p>
        </p:txBody>
      </p:sp>
      <p:sp>
        <p:nvSpPr>
          <p:cNvPr id="3" name="Content Placeholder 2"/>
          <p:cNvSpPr>
            <a:spLocks noGrp="1"/>
          </p:cNvSpPr>
          <p:nvPr>
            <p:ph idx="1"/>
          </p:nvPr>
        </p:nvSpPr>
        <p:spPr/>
        <p:txBody>
          <a:bodyPr>
            <a:normAutofit/>
          </a:bodyPr>
          <a:lstStyle/>
          <a:p>
            <a:r>
              <a:rPr lang="en-GB" dirty="0" smtClean="0"/>
              <a:t>We still ask </a:t>
            </a:r>
            <a:r>
              <a:rPr lang="en-GB" dirty="0"/>
              <a:t>that a copy of every consent form is now e-mailed to RECOVERY </a:t>
            </a:r>
            <a:r>
              <a:rPr lang="en-GB" dirty="0" smtClean="0"/>
              <a:t>trial</a:t>
            </a:r>
          </a:p>
          <a:p>
            <a:endParaRPr lang="en-GB" dirty="0"/>
          </a:p>
          <a:p>
            <a:r>
              <a:rPr lang="en-GB" dirty="0" smtClean="0"/>
              <a:t>Please ensure that you write you name clearly on the consent form, so we can ensure that those taking consent have done consent training (instructions on Randomisation page)</a:t>
            </a:r>
          </a:p>
          <a:p>
            <a:endParaRPr lang="en-GB" dirty="0"/>
          </a:p>
        </p:txBody>
      </p:sp>
    </p:spTree>
    <p:extLst>
      <p:ext uri="{BB962C8B-B14F-4D97-AF65-F5344CB8AC3E}">
        <p14:creationId xmlns:p14="http://schemas.microsoft.com/office/powerpoint/2010/main" val="258497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Completeness of follow-up</a:t>
            </a:r>
          </a:p>
        </p:txBody>
      </p:sp>
      <p:sp>
        <p:nvSpPr>
          <p:cNvPr id="5" name="Content Placeholder 4"/>
          <p:cNvSpPr>
            <a:spLocks noGrp="1"/>
          </p:cNvSpPr>
          <p:nvPr>
            <p:ph idx="1"/>
          </p:nvPr>
        </p:nvSpPr>
        <p:spPr/>
        <p:txBody>
          <a:bodyPr>
            <a:normAutofit/>
          </a:bodyPr>
          <a:lstStyle/>
          <a:p>
            <a:r>
              <a:rPr lang="en-GB" dirty="0"/>
              <a:t>Weekly reminders highlighting participants randomised &gt;28 days ago without complete form</a:t>
            </a:r>
          </a:p>
          <a:p>
            <a:endParaRPr lang="en-GB" dirty="0"/>
          </a:p>
          <a:p>
            <a:endParaRPr lang="en-GB" dirty="0"/>
          </a:p>
          <a:p>
            <a:endParaRPr lang="en-GB" dirty="0"/>
          </a:p>
          <a:p>
            <a:endParaRPr lang="en-GB" dirty="0"/>
          </a:p>
          <a:p>
            <a:endParaRPr lang="en-GB" dirty="0"/>
          </a:p>
          <a:p>
            <a:endParaRPr lang="en-GB" dirty="0"/>
          </a:p>
          <a:p>
            <a:r>
              <a:rPr lang="en-GB" dirty="0"/>
              <a:t>Completeness of follow-up is excellent; please keep this up!</a:t>
            </a:r>
          </a:p>
        </p:txBody>
      </p:sp>
      <p:pic>
        <p:nvPicPr>
          <p:cNvPr id="6" name="Picture 5"/>
          <p:cNvPicPr>
            <a:picLocks noChangeAspect="1"/>
          </p:cNvPicPr>
          <p:nvPr/>
        </p:nvPicPr>
        <p:blipFill>
          <a:blip r:embed="rId2"/>
          <a:stretch>
            <a:fillRect/>
          </a:stretch>
        </p:blipFill>
        <p:spPr>
          <a:xfrm>
            <a:off x="2797593" y="2561888"/>
            <a:ext cx="6591113" cy="2958282"/>
          </a:xfrm>
          <a:prstGeom prst="rect">
            <a:avLst/>
          </a:prstGeom>
        </p:spPr>
      </p:pic>
    </p:spTree>
    <p:extLst>
      <p:ext uri="{BB962C8B-B14F-4D97-AF65-F5344CB8AC3E}">
        <p14:creationId xmlns:p14="http://schemas.microsoft.com/office/powerpoint/2010/main" val="1947440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79AC7-291A-8C42-A422-00FE33014EF3}"/>
              </a:ext>
            </a:extLst>
          </p:cNvPr>
          <p:cNvSpPr txBox="1"/>
          <p:nvPr/>
        </p:nvSpPr>
        <p:spPr>
          <a:xfrm>
            <a:off x="263352" y="404664"/>
            <a:ext cx="11484952" cy="553836"/>
          </a:xfrm>
          <a:prstGeom prst="rect">
            <a:avLst/>
          </a:prstGeom>
          <a:noFill/>
        </p:spPr>
        <p:txBody>
          <a:bodyPr wrap="square" lIns="121759" tIns="60880" rIns="121759" bIns="60880" rtlCol="0">
            <a:spAutoFit/>
          </a:bodyPr>
          <a:lstStyle/>
          <a:p>
            <a:r>
              <a:rPr lang="en-US" sz="2800" b="1" dirty="0" smtClean="0">
                <a:solidFill>
                  <a:schemeClr val="bg1"/>
                </a:solidFill>
                <a:latin typeface="Arial" panose="020B0604020202020204" pitchFamily="34" charset="0"/>
                <a:cs typeface="Arial" panose="020B0604020202020204" pitchFamily="34" charset="0"/>
              </a:rPr>
              <a:t>RECOVERY – international expansion</a:t>
            </a:r>
          </a:p>
        </p:txBody>
      </p:sp>
      <p:sp>
        <p:nvSpPr>
          <p:cNvPr id="4" name="TextBox 3">
            <a:extLst>
              <a:ext uri="{FF2B5EF4-FFF2-40B4-BE49-F238E27FC236}">
                <a16:creationId xmlns:a16="http://schemas.microsoft.com/office/drawing/2014/main" id="{B7E0B38A-BB59-C443-AA30-C585D14D5932}"/>
              </a:ext>
            </a:extLst>
          </p:cNvPr>
          <p:cNvSpPr txBox="1"/>
          <p:nvPr/>
        </p:nvSpPr>
        <p:spPr>
          <a:xfrm>
            <a:off x="0" y="1916832"/>
            <a:ext cx="7248128" cy="3493102"/>
          </a:xfrm>
          <a:prstGeom prst="rect">
            <a:avLst/>
          </a:prstGeom>
          <a:noFill/>
        </p:spPr>
        <p:txBody>
          <a:bodyPr wrap="square" lIns="121759" tIns="60880" rIns="121759" bIns="60880" rtlCol="0">
            <a:spAutoFit/>
          </a:bodyPr>
          <a:lstStyle/>
          <a:p>
            <a:pPr marL="457200" indent="-457200">
              <a:buClr>
                <a:srgbClr val="9E3159"/>
              </a:buClr>
              <a:buFont typeface="Wingdings" panose="05000000000000000000" pitchFamily="2" charset="2"/>
              <a:buChar char="§"/>
            </a:pPr>
            <a:r>
              <a:rPr lang="en-GB" sz="2400" dirty="0" smtClean="0">
                <a:latin typeface="+mn-lt"/>
              </a:rPr>
              <a:t>Started </a:t>
            </a:r>
            <a:r>
              <a:rPr lang="en-GB" sz="2400" dirty="0">
                <a:latin typeface="+mn-lt"/>
              </a:rPr>
              <a:t>in </a:t>
            </a:r>
            <a:r>
              <a:rPr lang="en-GB" sz="2400" dirty="0" smtClean="0">
                <a:latin typeface="+mn-lt"/>
              </a:rPr>
              <a:t>UK March 2020, </a:t>
            </a:r>
            <a:r>
              <a:rPr lang="en-GB" sz="2400" dirty="0">
                <a:latin typeface="+mn-lt"/>
              </a:rPr>
              <a:t>now open in 7 </a:t>
            </a:r>
            <a:r>
              <a:rPr lang="en-GB" sz="2400" dirty="0" smtClean="0">
                <a:latin typeface="+mn-lt"/>
              </a:rPr>
              <a:t>countries</a:t>
            </a:r>
          </a:p>
          <a:p>
            <a:pPr marL="457200" indent="-457200">
              <a:buClr>
                <a:srgbClr val="9E3159"/>
              </a:buClr>
              <a:buFont typeface="Wingdings" panose="05000000000000000000" pitchFamily="2" charset="2"/>
              <a:buChar char="§"/>
            </a:pPr>
            <a:endParaRPr lang="en-GB" sz="2400" dirty="0"/>
          </a:p>
          <a:p>
            <a:pPr marL="457200" indent="-457200">
              <a:buClr>
                <a:srgbClr val="9E3159"/>
              </a:buClr>
              <a:buFont typeface="Wingdings" panose="05000000000000000000" pitchFamily="2" charset="2"/>
              <a:buChar char="§"/>
            </a:pPr>
            <a:r>
              <a:rPr lang="en-GB" sz="2400" dirty="0" smtClean="0">
                <a:latin typeface="+mn-lt"/>
              </a:rPr>
              <a:t>Clinical trial approval granted in </a:t>
            </a:r>
            <a:r>
              <a:rPr lang="en-GB" sz="2400" dirty="0" smtClean="0"/>
              <a:t>Netherlands</a:t>
            </a:r>
            <a:r>
              <a:rPr lang="en-GB" sz="2400" dirty="0"/>
              <a:t>, France &amp; </a:t>
            </a:r>
            <a:r>
              <a:rPr lang="en-GB" sz="2400" dirty="0" smtClean="0"/>
              <a:t>Italy </a:t>
            </a:r>
            <a:endParaRPr lang="en-GB" sz="2400" dirty="0"/>
          </a:p>
          <a:p>
            <a:pPr marL="457200" indent="-457200">
              <a:buClr>
                <a:srgbClr val="9E3159"/>
              </a:buClr>
              <a:buFont typeface="Wingdings" panose="05000000000000000000" pitchFamily="2" charset="2"/>
              <a:buChar char="§"/>
            </a:pPr>
            <a:endParaRPr lang="en-GB" sz="2400" dirty="0" smtClean="0"/>
          </a:p>
          <a:p>
            <a:pPr marL="457200" indent="-457200">
              <a:buClr>
                <a:srgbClr val="9E3159"/>
              </a:buClr>
              <a:buFont typeface="Wingdings" panose="05000000000000000000" pitchFamily="2" charset="2"/>
              <a:buChar char="§"/>
            </a:pPr>
            <a:r>
              <a:rPr lang="en-GB" sz="2400" dirty="0"/>
              <a:t>A</a:t>
            </a:r>
            <a:r>
              <a:rPr lang="en-GB" sz="2400" dirty="0" smtClean="0"/>
              <a:t>im to expand to other EU countries next year)</a:t>
            </a:r>
          </a:p>
          <a:p>
            <a:pPr marL="457200" indent="-457200">
              <a:buClr>
                <a:srgbClr val="9E3159"/>
              </a:buClr>
              <a:buFont typeface="Wingdings" panose="05000000000000000000" pitchFamily="2" charset="2"/>
              <a:buChar char="§"/>
            </a:pPr>
            <a:endParaRPr lang="en-GB" sz="2400" dirty="0">
              <a:latin typeface="+mn-lt"/>
            </a:endParaRPr>
          </a:p>
          <a:p>
            <a:pPr marL="457200" indent="-457200">
              <a:lnSpc>
                <a:spcPct val="150000"/>
              </a:lnSpc>
              <a:buClr>
                <a:srgbClr val="9E3159"/>
              </a:buClr>
              <a:buFont typeface="Wingdings" panose="05000000000000000000" pitchFamily="2" charset="2"/>
              <a:buChar char="§"/>
            </a:pPr>
            <a:r>
              <a:rPr lang="en-GB" sz="2400" dirty="0" smtClean="0"/>
              <a:t>Possible addition of other countries in future</a:t>
            </a:r>
            <a:endParaRPr lang="en-GB" sz="2400" dirty="0">
              <a:latin typeface="+mn-lt"/>
            </a:endParaRPr>
          </a:p>
          <a:p>
            <a:pPr>
              <a:lnSpc>
                <a:spcPct val="150000"/>
              </a:lnSpc>
              <a:buClr>
                <a:srgbClr val="9E3159"/>
              </a:buClr>
            </a:pPr>
            <a:endParaRPr lang="en-GB" sz="1000" dirty="0">
              <a:latin typeface="+mn-lt"/>
            </a:endParaRPr>
          </a:p>
        </p:txBody>
      </p:sp>
      <p:sp>
        <p:nvSpPr>
          <p:cNvPr id="5" name="TextBox 4"/>
          <p:cNvSpPr txBox="1"/>
          <p:nvPr/>
        </p:nvSpPr>
        <p:spPr>
          <a:xfrm>
            <a:off x="10138425" y="6524357"/>
            <a:ext cx="2092752" cy="338554"/>
          </a:xfrm>
          <a:prstGeom prst="rect">
            <a:avLst/>
          </a:prstGeom>
          <a:noFill/>
        </p:spPr>
        <p:txBody>
          <a:bodyPr wrap="none" rtlCol="0">
            <a:spAutoFit/>
          </a:bodyPr>
          <a:lstStyle/>
          <a:p>
            <a:r>
              <a:rPr lang="en-GB" sz="1600" dirty="0" smtClean="0">
                <a:latin typeface="+mn-lt"/>
              </a:rPr>
              <a:t>www.RecoveryTrial.net</a:t>
            </a:r>
            <a:endParaRPr lang="en-GB" sz="1600" dirty="0">
              <a:latin typeface="+mn-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771" t="3804" r="4791"/>
          <a:stretch/>
        </p:blipFill>
        <p:spPr>
          <a:xfrm>
            <a:off x="7111906" y="1916832"/>
            <a:ext cx="5087888" cy="5014150"/>
          </a:xfrm>
          <a:prstGeom prst="rect">
            <a:avLst/>
          </a:prstGeom>
        </p:spPr>
      </p:pic>
    </p:spTree>
    <p:extLst>
      <p:ext uri="{BB962C8B-B14F-4D97-AF65-F5344CB8AC3E}">
        <p14:creationId xmlns:p14="http://schemas.microsoft.com/office/powerpoint/2010/main" val="7128802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Thank you!</a:t>
            </a:r>
            <a:endParaRPr lang="en-GB" dirty="0"/>
          </a:p>
        </p:txBody>
      </p:sp>
      <p:sp>
        <p:nvSpPr>
          <p:cNvPr id="5" name="Content Placeholder 4"/>
          <p:cNvSpPr>
            <a:spLocks noGrp="1"/>
          </p:cNvSpPr>
          <p:nvPr>
            <p:ph idx="1"/>
          </p:nvPr>
        </p:nvSpPr>
        <p:spPr/>
        <p:txBody>
          <a:bodyPr>
            <a:normAutofit/>
          </a:bodyPr>
          <a:lstStyle/>
          <a:p>
            <a:r>
              <a:rPr lang="en-GB" dirty="0"/>
              <a:t>The RECOVERY collaboration has been a </a:t>
            </a:r>
            <a:r>
              <a:rPr lang="en-GB" dirty="0" smtClean="0"/>
              <a:t>remarkable </a:t>
            </a:r>
            <a:r>
              <a:rPr lang="en-GB" dirty="0"/>
              <a:t>success in COVID-19 </a:t>
            </a:r>
            <a:r>
              <a:rPr lang="en-GB" dirty="0" smtClean="0"/>
              <a:t>treatment, and we need similar evidence for the treatment of influenza &amp; CAP</a:t>
            </a:r>
          </a:p>
          <a:p>
            <a:endParaRPr lang="en-GB" dirty="0"/>
          </a:p>
          <a:p>
            <a:r>
              <a:rPr lang="en-GB" dirty="0" smtClean="0"/>
              <a:t>We </a:t>
            </a:r>
            <a:r>
              <a:rPr lang="en-GB" dirty="0"/>
              <a:t>are extremely grateful for your efforts to recruit to </a:t>
            </a:r>
            <a:r>
              <a:rPr lang="en-GB" dirty="0" smtClean="0"/>
              <a:t>RECOVERY</a:t>
            </a:r>
          </a:p>
          <a:p>
            <a:endParaRPr lang="en-GB" dirty="0"/>
          </a:p>
          <a:p>
            <a:r>
              <a:rPr lang="en-GB" dirty="0" smtClean="0"/>
              <a:t>Please join RECOVERY influenza &amp; CAP comparisons if you are not doing so already!</a:t>
            </a:r>
            <a:endParaRPr lang="en-GB" dirty="0"/>
          </a:p>
        </p:txBody>
      </p:sp>
    </p:spTree>
    <p:extLst>
      <p:ext uri="{BB962C8B-B14F-4D97-AF65-F5344CB8AC3E}">
        <p14:creationId xmlns:p14="http://schemas.microsoft.com/office/powerpoint/2010/main" val="3470131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30893" y="17551"/>
            <a:ext cx="8319372" cy="1325563"/>
          </a:xfrm>
        </p:spPr>
        <p:txBody>
          <a:bodyPr>
            <a:normAutofit/>
          </a:bodyPr>
          <a:lstStyle/>
          <a:p>
            <a:r>
              <a:rPr lang="en-GB" sz="4000" dirty="0" smtClean="0"/>
              <a:t>Current RECOVERY design</a:t>
            </a:r>
            <a:endParaRPr lang="en-GB" sz="3600"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a:t>
            </a:r>
            <a:r>
              <a:rPr lang="en-US" b="1" dirty="0" smtClean="0"/>
              <a:t>confirmed SARS-CoV-2</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High dose dexamethasone</a:t>
              </a:r>
              <a:endParaRPr lang="en-GB"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Usual care (standard dose corticosteroids)</a:t>
              </a:r>
              <a:endParaRPr lang="en-GB"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smtClean="0"/>
                <a:t>COVID-19 high dose corticosteroid comparison (patients on NIV or IMV)</a:t>
              </a:r>
              <a:endParaRPr lang="en-GB"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5520" y="1730503"/>
              <a:ext cx="2651732" cy="338554"/>
            </a:xfrm>
            <a:prstGeom prst="rect">
              <a:avLst/>
            </a:prstGeom>
            <a:noFill/>
          </p:spPr>
          <p:txBody>
            <a:bodyPr wrap="square" rtlCol="0">
              <a:spAutoFit/>
            </a:bodyPr>
            <a:lstStyle/>
            <a:p>
              <a:r>
                <a:rPr lang="en-GB" sz="1600" b="1" dirty="0" smtClean="0"/>
                <a:t>Baloxavir comparison</a:t>
              </a:r>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oseltamivir</a:t>
              </a:r>
              <a:endParaRPr lang="en-GB" sz="1200" b="1" dirty="0">
                <a:solidFill>
                  <a:schemeClr val="bg1"/>
                </a:solidFill>
              </a:endParaRP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2706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a:t>
            </a:r>
            <a:r>
              <a:rPr lang="en-US" b="1" dirty="0" smtClean="0"/>
              <a:t>INFLUENZA</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sotrovimab</a:t>
                </a:r>
                <a:endParaRPr lang="en-GB" sz="1200" b="1" dirty="0">
                  <a:solidFill>
                    <a:schemeClr val="bg1"/>
                  </a:solidFill>
                </a:endParaRP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t>
                </a:r>
                <a:endParaRPr lang="en-GB"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9160" y="1700762"/>
                <a:ext cx="2350467" cy="338554"/>
              </a:xfrm>
              <a:prstGeom prst="rect">
                <a:avLst/>
              </a:prstGeom>
              <a:noFill/>
            </p:spPr>
            <p:txBody>
              <a:bodyPr wrap="square" rtlCol="0">
                <a:spAutoFit/>
              </a:bodyPr>
              <a:lstStyle/>
              <a:p>
                <a:r>
                  <a:rPr lang="en-GB" sz="1600" b="1" dirty="0" smtClean="0"/>
                  <a:t>Sotrovimab comparison</a:t>
                </a:r>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en-GB" sz="1400" b="1" dirty="0"/>
              <a:t>Outcomes at 28 </a:t>
            </a:r>
            <a:r>
              <a:rPr lang="en-GB" sz="1400" b="1" dirty="0" smtClean="0"/>
              <a:t>days</a:t>
            </a:r>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Tree>
    <p:extLst>
      <p:ext uri="{BB962C8B-B14F-4D97-AF65-F5344CB8AC3E}">
        <p14:creationId xmlns:p14="http://schemas.microsoft.com/office/powerpoint/2010/main" val="304534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a:t>
            </a:r>
            <a:r>
              <a:rPr lang="en-US" b="1" dirty="0" smtClean="0"/>
              <a:t>confirmed SARS-CoV-2</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High dose dexamethasone</a:t>
              </a:r>
              <a:endParaRPr lang="en-GB"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Usual care (standard dose corticosteroids)</a:t>
              </a:r>
              <a:endParaRPr lang="en-GB"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smtClean="0"/>
                <a:t>COVID-19 high dose corticosteroid comparison (patients on NIV or IMV)</a:t>
              </a:r>
              <a:endParaRPr lang="en-GB"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5520" y="1730503"/>
              <a:ext cx="2651732" cy="338554"/>
            </a:xfrm>
            <a:prstGeom prst="rect">
              <a:avLst/>
            </a:prstGeom>
            <a:noFill/>
          </p:spPr>
          <p:txBody>
            <a:bodyPr wrap="square" rtlCol="0">
              <a:spAutoFit/>
            </a:bodyPr>
            <a:lstStyle/>
            <a:p>
              <a:r>
                <a:rPr lang="en-GB" sz="1600" b="1" dirty="0" smtClean="0"/>
                <a:t>Baloxavir comparison</a:t>
              </a:r>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oseltamivir</a:t>
              </a:r>
              <a:endParaRPr lang="en-GB" sz="1200" b="1" dirty="0">
                <a:solidFill>
                  <a:schemeClr val="bg1"/>
                </a:solidFill>
              </a:endParaRP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2706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a:t>
            </a:r>
            <a:r>
              <a:rPr lang="en-US" b="1" dirty="0" smtClean="0"/>
              <a:t>INFLUENZA</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sotrovimab</a:t>
                </a:r>
                <a:endParaRPr lang="en-GB" sz="1200" b="1" dirty="0">
                  <a:solidFill>
                    <a:schemeClr val="bg1"/>
                  </a:solidFill>
                </a:endParaRP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t>
                </a:r>
                <a:endParaRPr lang="en-GB"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9160" y="1700762"/>
                <a:ext cx="2350467" cy="338554"/>
              </a:xfrm>
              <a:prstGeom prst="rect">
                <a:avLst/>
              </a:prstGeom>
              <a:noFill/>
            </p:spPr>
            <p:txBody>
              <a:bodyPr wrap="square" rtlCol="0">
                <a:spAutoFit/>
              </a:bodyPr>
              <a:lstStyle/>
              <a:p>
                <a:r>
                  <a:rPr lang="en-GB" sz="1600" b="1" dirty="0" smtClean="0"/>
                  <a:t>Sotrovimab comparison</a:t>
                </a:r>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en-GB" sz="1400" b="1" dirty="0"/>
              <a:t>Outcomes at 28 </a:t>
            </a:r>
            <a:r>
              <a:rPr lang="en-GB" sz="1400" b="1" dirty="0" smtClean="0"/>
              <a:t>days</a:t>
            </a:r>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79" name="Title 1"/>
          <p:cNvSpPr txBox="1">
            <a:spLocks/>
          </p:cNvSpPr>
          <p:nvPr/>
        </p:nvSpPr>
        <p:spPr>
          <a:xfrm>
            <a:off x="413746" y="23155"/>
            <a:ext cx="83193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4000" dirty="0" smtClean="0"/>
              <a:t>RECOVERY influenza comparisons</a:t>
            </a:r>
            <a:endParaRPr lang="en-GB" sz="3600" dirty="0"/>
          </a:p>
        </p:txBody>
      </p:sp>
    </p:spTree>
    <p:extLst>
      <p:ext uri="{BB962C8B-B14F-4D97-AF65-F5344CB8AC3E}">
        <p14:creationId xmlns:p14="http://schemas.microsoft.com/office/powerpoint/2010/main" val="290205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Influenza </a:t>
            </a:r>
            <a:endParaRPr lang="en-GB" dirty="0"/>
          </a:p>
        </p:txBody>
      </p:sp>
      <p:pic>
        <p:nvPicPr>
          <p:cNvPr id="11" name="Picture 10"/>
          <p:cNvPicPr>
            <a:picLocks noChangeAspect="1"/>
          </p:cNvPicPr>
          <p:nvPr/>
        </p:nvPicPr>
        <p:blipFill>
          <a:blip r:embed="rId2"/>
          <a:stretch>
            <a:fillRect/>
          </a:stretch>
        </p:blipFill>
        <p:spPr>
          <a:xfrm>
            <a:off x="1723446" y="1915648"/>
            <a:ext cx="8287907" cy="4696480"/>
          </a:xfrm>
          <a:prstGeom prst="rect">
            <a:avLst/>
          </a:prstGeom>
        </p:spPr>
      </p:pic>
      <p:sp>
        <p:nvSpPr>
          <p:cNvPr id="29" name="TextBox 28"/>
          <p:cNvSpPr txBox="1"/>
          <p:nvPr/>
        </p:nvSpPr>
        <p:spPr>
          <a:xfrm>
            <a:off x="3371305" y="1515538"/>
            <a:ext cx="4060855" cy="400110"/>
          </a:xfrm>
          <a:prstGeom prst="rect">
            <a:avLst/>
          </a:prstGeom>
          <a:noFill/>
        </p:spPr>
        <p:txBody>
          <a:bodyPr wrap="none" rtlCol="0">
            <a:spAutoFit/>
          </a:bodyPr>
          <a:lstStyle/>
          <a:p>
            <a:r>
              <a:rPr lang="en-GB" sz="2000" b="1" dirty="0" smtClean="0"/>
              <a:t>Influenza hospitalisations in England</a:t>
            </a:r>
            <a:endParaRPr lang="en-GB" sz="2000" b="1" dirty="0"/>
          </a:p>
        </p:txBody>
      </p:sp>
      <p:sp>
        <p:nvSpPr>
          <p:cNvPr id="2" name="TextBox 1"/>
          <p:cNvSpPr txBox="1"/>
          <p:nvPr/>
        </p:nvSpPr>
        <p:spPr>
          <a:xfrm>
            <a:off x="5943600" y="6612128"/>
            <a:ext cx="6373861" cy="261610"/>
          </a:xfrm>
          <a:prstGeom prst="rect">
            <a:avLst/>
          </a:prstGeom>
          <a:noFill/>
        </p:spPr>
        <p:txBody>
          <a:bodyPr wrap="none" rtlCol="0">
            <a:spAutoFit/>
          </a:bodyPr>
          <a:lstStyle/>
          <a:p>
            <a:r>
              <a:rPr lang="en-GB" sz="1100" dirty="0">
                <a:hlinkClick r:id="rId3"/>
              </a:rPr>
              <a:t>https://</a:t>
            </a:r>
            <a:r>
              <a:rPr lang="en-GB" sz="1050" dirty="0" smtClean="0">
                <a:hlinkClick r:id="rId3"/>
              </a:rPr>
              <a:t>www.gov.uk/government/statistics/national-flu-and-covid-19-surveillance-reports-2023-to-2024-season</a:t>
            </a:r>
            <a:r>
              <a:rPr lang="en-GB" sz="1100" dirty="0" smtClean="0"/>
              <a:t> </a:t>
            </a:r>
            <a:endParaRPr lang="en-GB" sz="1100" dirty="0"/>
          </a:p>
        </p:txBody>
      </p:sp>
    </p:spTree>
    <p:extLst>
      <p:ext uri="{BB962C8B-B14F-4D97-AF65-F5344CB8AC3E}">
        <p14:creationId xmlns:p14="http://schemas.microsoft.com/office/powerpoint/2010/main" val="1458025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Influenza </a:t>
            </a:r>
            <a:endParaRPr lang="en-GB" dirty="0"/>
          </a:p>
        </p:txBody>
      </p:sp>
      <p:pic>
        <p:nvPicPr>
          <p:cNvPr id="2" name="Picture 1"/>
          <p:cNvPicPr>
            <a:picLocks noChangeAspect="1"/>
          </p:cNvPicPr>
          <p:nvPr/>
        </p:nvPicPr>
        <p:blipFill>
          <a:blip r:embed="rId2"/>
          <a:stretch>
            <a:fillRect/>
          </a:stretch>
        </p:blipFill>
        <p:spPr>
          <a:xfrm>
            <a:off x="1535399" y="1999096"/>
            <a:ext cx="8335538" cy="4648849"/>
          </a:xfrm>
          <a:prstGeom prst="rect">
            <a:avLst/>
          </a:prstGeom>
        </p:spPr>
      </p:pic>
      <p:sp>
        <p:nvSpPr>
          <p:cNvPr id="7" name="TextBox 6"/>
          <p:cNvSpPr txBox="1"/>
          <p:nvPr/>
        </p:nvSpPr>
        <p:spPr>
          <a:xfrm>
            <a:off x="2881448" y="1598986"/>
            <a:ext cx="4601131" cy="400110"/>
          </a:xfrm>
          <a:prstGeom prst="rect">
            <a:avLst/>
          </a:prstGeom>
          <a:noFill/>
        </p:spPr>
        <p:txBody>
          <a:bodyPr wrap="none" rtlCol="0">
            <a:spAutoFit/>
          </a:bodyPr>
          <a:lstStyle/>
          <a:p>
            <a:r>
              <a:rPr lang="en-GB" sz="2000" b="1" dirty="0" smtClean="0"/>
              <a:t>Influenza ICU/HDU admissions in England</a:t>
            </a:r>
            <a:endParaRPr lang="en-GB" sz="2000" b="1" dirty="0"/>
          </a:p>
        </p:txBody>
      </p:sp>
      <p:sp>
        <p:nvSpPr>
          <p:cNvPr id="8" name="TextBox 7"/>
          <p:cNvSpPr txBox="1"/>
          <p:nvPr/>
        </p:nvSpPr>
        <p:spPr>
          <a:xfrm>
            <a:off x="5943600" y="6612128"/>
            <a:ext cx="6373861" cy="261610"/>
          </a:xfrm>
          <a:prstGeom prst="rect">
            <a:avLst/>
          </a:prstGeom>
          <a:noFill/>
        </p:spPr>
        <p:txBody>
          <a:bodyPr wrap="none" rtlCol="0">
            <a:spAutoFit/>
          </a:bodyPr>
          <a:lstStyle/>
          <a:p>
            <a:r>
              <a:rPr lang="en-GB" sz="1100" dirty="0">
                <a:hlinkClick r:id="rId3"/>
              </a:rPr>
              <a:t>https://</a:t>
            </a:r>
            <a:r>
              <a:rPr lang="en-GB" sz="1050" dirty="0" smtClean="0">
                <a:hlinkClick r:id="rId3"/>
              </a:rPr>
              <a:t>www.gov.uk/government/statistics/national-flu-and-covid-19-surveillance-reports-2023-to-2024-season</a:t>
            </a:r>
            <a:r>
              <a:rPr lang="en-GB" sz="1100" dirty="0" smtClean="0"/>
              <a:t> </a:t>
            </a:r>
            <a:endParaRPr lang="en-GB" sz="1100" dirty="0"/>
          </a:p>
        </p:txBody>
      </p:sp>
    </p:spTree>
    <p:extLst>
      <p:ext uri="{BB962C8B-B14F-4D97-AF65-F5344CB8AC3E}">
        <p14:creationId xmlns:p14="http://schemas.microsoft.com/office/powerpoint/2010/main" val="74423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Influenza </a:t>
            </a:r>
            <a:endParaRPr lang="en-GB" dirty="0"/>
          </a:p>
        </p:txBody>
      </p:sp>
      <p:sp>
        <p:nvSpPr>
          <p:cNvPr id="4" name="TextBox 3"/>
          <p:cNvSpPr txBox="1"/>
          <p:nvPr/>
        </p:nvSpPr>
        <p:spPr>
          <a:xfrm>
            <a:off x="2838329" y="1709021"/>
            <a:ext cx="6301982" cy="461665"/>
          </a:xfrm>
          <a:prstGeom prst="rect">
            <a:avLst/>
          </a:prstGeom>
          <a:noFill/>
        </p:spPr>
        <p:txBody>
          <a:bodyPr wrap="none" rtlCol="0">
            <a:spAutoFit/>
          </a:bodyPr>
          <a:lstStyle/>
          <a:p>
            <a:r>
              <a:rPr lang="en-GB" sz="2400" b="1" dirty="0" smtClean="0"/>
              <a:t>Weekly deaths in England (to late January 2024)</a:t>
            </a:r>
            <a:endParaRPr lang="en-GB" sz="2400" b="1" dirty="0"/>
          </a:p>
        </p:txBody>
      </p:sp>
      <p:grpSp>
        <p:nvGrpSpPr>
          <p:cNvPr id="7" name="Group 6"/>
          <p:cNvGrpSpPr/>
          <p:nvPr/>
        </p:nvGrpSpPr>
        <p:grpSpPr>
          <a:xfrm>
            <a:off x="655680" y="2093926"/>
            <a:ext cx="10880639" cy="4518202"/>
            <a:chOff x="473161" y="2170686"/>
            <a:chExt cx="10880639" cy="4518202"/>
          </a:xfrm>
        </p:grpSpPr>
        <p:pic>
          <p:nvPicPr>
            <p:cNvPr id="3" name="Picture 2"/>
            <p:cNvPicPr>
              <a:picLocks noChangeAspect="1"/>
            </p:cNvPicPr>
            <p:nvPr/>
          </p:nvPicPr>
          <p:blipFill rotWithShape="1">
            <a:blip r:embed="rId2"/>
            <a:srcRect t="16455"/>
            <a:stretch/>
          </p:blipFill>
          <p:spPr>
            <a:xfrm>
              <a:off x="473161" y="2170686"/>
              <a:ext cx="10880639" cy="4518202"/>
            </a:xfrm>
            <a:prstGeom prst="rect">
              <a:avLst/>
            </a:prstGeom>
          </p:spPr>
        </p:pic>
        <p:sp>
          <p:nvSpPr>
            <p:cNvPr id="6" name="Rectangle 5"/>
            <p:cNvSpPr/>
            <p:nvPr/>
          </p:nvSpPr>
          <p:spPr>
            <a:xfrm>
              <a:off x="2722880" y="5628640"/>
              <a:ext cx="653288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TextBox 8"/>
          <p:cNvSpPr txBox="1"/>
          <p:nvPr/>
        </p:nvSpPr>
        <p:spPr>
          <a:xfrm>
            <a:off x="6428884" y="6612128"/>
            <a:ext cx="5763116" cy="261610"/>
          </a:xfrm>
          <a:prstGeom prst="rect">
            <a:avLst/>
          </a:prstGeom>
          <a:noFill/>
        </p:spPr>
        <p:txBody>
          <a:bodyPr wrap="none" rtlCol="0">
            <a:spAutoFit/>
          </a:bodyPr>
          <a:lstStyle/>
          <a:p>
            <a:r>
              <a:rPr lang="en-GB" sz="1100" dirty="0">
                <a:hlinkClick r:id="rId3"/>
              </a:rPr>
              <a:t>https://</a:t>
            </a:r>
            <a:r>
              <a:rPr lang="en-GB" sz="1100" dirty="0" smtClean="0">
                <a:hlinkClick r:id="rId3"/>
              </a:rPr>
              <a:t>www.gov.uk/government/statistics/weekly-all-cause-mortality-surveillance-2023-to-2024</a:t>
            </a:r>
            <a:r>
              <a:rPr lang="en-GB" sz="1100" dirty="0" smtClean="0"/>
              <a:t> </a:t>
            </a:r>
            <a:endParaRPr lang="en-GB" sz="1100" dirty="0"/>
          </a:p>
        </p:txBody>
      </p:sp>
    </p:spTree>
    <p:extLst>
      <p:ext uri="{BB962C8B-B14F-4D97-AF65-F5344CB8AC3E}">
        <p14:creationId xmlns:p14="http://schemas.microsoft.com/office/powerpoint/2010/main" val="30749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c455ed32-e2e3-4b3f-818c-2835bb56e4bc"/>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5D9499-0AD5-4890-8D95-3A4AE7D17676}">
  <ds:schemaRefs>
    <ds:schemaRef ds:uri="http://schemas.microsoft.com/sharepoint/v3/contenttype/forms"/>
  </ds:schemaRefs>
</ds:datastoreItem>
</file>

<file path=customXml/itemProps2.xml><?xml version="1.0" encoding="utf-8"?>
<ds:datastoreItem xmlns:ds="http://schemas.openxmlformats.org/officeDocument/2006/customXml" ds:itemID="{F8E8C06E-0423-4EC0-9BC7-4ACD2ED20B20}">
  <ds:schemaRefs>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infopath/2007/PartnerControls"/>
    <ds:schemaRef ds:uri="http://purl.org/dc/dcmitype/"/>
    <ds:schemaRef ds:uri="83c9eb58-c16a-4eef-9abf-4aeec758fe01"/>
    <ds:schemaRef ds:uri="cf0dfbcc-b360-4cf7-9bf5-370ba522dbe9"/>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DA4F6F6-AAC7-43C0-AEE6-9CF37EDBA5FF}"/>
</file>

<file path=docProps/app.xml><?xml version="1.0" encoding="utf-8"?>
<Properties xmlns="http://schemas.openxmlformats.org/officeDocument/2006/extended-properties" xmlns:vt="http://schemas.openxmlformats.org/officeDocument/2006/docPropsVTypes">
  <Template/>
  <TotalTime>19238</TotalTime>
  <Words>2557</Words>
  <Application>Microsoft Office PowerPoint</Application>
  <PresentationFormat>Widescreen</PresentationFormat>
  <Paragraphs>454</Paragraphs>
  <Slides>48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Wingdings</vt:lpstr>
      <vt:lpstr>Office Theme</vt:lpstr>
      <vt:lpstr>The RECOVERY trial</vt:lpstr>
      <vt:lpstr>Agenda</vt:lpstr>
      <vt:lpstr>Introductions</vt:lpstr>
      <vt:lpstr>RECOVERY Eligibility</vt:lpstr>
      <vt:lpstr>Current RECOVERY design</vt:lpstr>
      <vt:lpstr>PowerPoint Presentation</vt:lpstr>
      <vt:lpstr>Influenza </vt:lpstr>
      <vt:lpstr>Influenza </vt:lpstr>
      <vt:lpstr>Influenza </vt:lpstr>
      <vt:lpstr>Influenza </vt:lpstr>
      <vt:lpstr>PowerPoint Presentation</vt:lpstr>
      <vt:lpstr>PowerPoint Presentation</vt:lpstr>
      <vt:lpstr>Oseltamivir (Tamiflu)</vt:lpstr>
      <vt:lpstr>Oseltamivir (Tamiflu)</vt:lpstr>
      <vt:lpstr>PowerPoint Presentation</vt:lpstr>
      <vt:lpstr>Baloxavir</vt:lpstr>
      <vt:lpstr>PowerPoint Presentation</vt:lpstr>
      <vt:lpstr>Corticosteroids for influenza</vt:lpstr>
      <vt:lpstr>Corticosteroids for influenza</vt:lpstr>
      <vt:lpstr>RECOVERY influenza comparisons </vt:lpstr>
      <vt:lpstr>RECOVERY &amp; REMAP-CAP </vt:lpstr>
      <vt:lpstr>Planning for winter 2024/25</vt:lpstr>
      <vt:lpstr>PowerPoint Presentation</vt:lpstr>
      <vt:lpstr>Community-acquired pneumonia</vt:lpstr>
      <vt:lpstr>CAP in RECOVERY </vt:lpstr>
      <vt:lpstr>PowerPoint Presentation</vt:lpstr>
      <vt:lpstr>Corticosteroids for CAP</vt:lpstr>
      <vt:lpstr>Corticosteroids for CAP</vt:lpstr>
      <vt:lpstr>Corticosteroids for CAP</vt:lpstr>
      <vt:lpstr>RECOVERY CAP comparison </vt:lpstr>
      <vt:lpstr>&amp;</vt:lpstr>
      <vt:lpstr>PowerPoint Presentation</vt:lpstr>
      <vt:lpstr>PowerPoint Presentation</vt:lpstr>
      <vt:lpstr>RECOVERY COVID-19 comparisons</vt:lpstr>
      <vt:lpstr>RECOVERY COVID-19 comparisons</vt:lpstr>
      <vt:lpstr>State of the pandemic</vt:lpstr>
      <vt:lpstr>PowerPoint Presentation</vt:lpstr>
      <vt:lpstr>Sotrovimab in RECOVERY</vt:lpstr>
      <vt:lpstr>PowerPoint Presentation</vt:lpstr>
      <vt:lpstr>High-dose corticosteroids</vt:lpstr>
      <vt:lpstr>PowerPoint Presentation</vt:lpstr>
      <vt:lpstr>Substantial Amendment 34</vt:lpstr>
      <vt:lpstr>Biological sampling</vt:lpstr>
      <vt:lpstr>Biological sampling</vt:lpstr>
      <vt:lpstr>Consent monitoring</vt:lpstr>
      <vt:lpstr>Completeness of follow-up</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626</cp:revision>
  <cp:lastPrinted>2020-03-18T19:42:16Z</cp:lastPrinted>
  <dcterms:created xsi:type="dcterms:W3CDTF">2020-03-14T13:47:38Z</dcterms:created>
  <dcterms:modified xsi:type="dcterms:W3CDTF">2024-02-27T11:49:05Z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