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85" r:id="rId5"/>
    <p:sldId id="404" r:id="rId6"/>
    <p:sldId id="294" r:id="rId7"/>
    <p:sldId id="735" r:id="rId8"/>
    <p:sldId id="718" r:id="rId9"/>
    <p:sldId id="719" r:id="rId10"/>
    <p:sldId id="720" r:id="rId11"/>
    <p:sldId id="721" r:id="rId12"/>
    <p:sldId id="722" r:id="rId13"/>
    <p:sldId id="705" r:id="rId14"/>
    <p:sldId id="648" r:id="rId15"/>
    <p:sldId id="724" r:id="rId16"/>
    <p:sldId id="723" r:id="rId17"/>
    <p:sldId id="691" r:id="rId18"/>
    <p:sldId id="688" r:id="rId19"/>
    <p:sldId id="726" r:id="rId20"/>
    <p:sldId id="658" r:id="rId21"/>
    <p:sldId id="656" r:id="rId22"/>
    <p:sldId id="660" r:id="rId23"/>
    <p:sldId id="733" r:id="rId24"/>
    <p:sldId id="673" r:id="rId25"/>
    <p:sldId id="674" r:id="rId26"/>
    <p:sldId id="730" r:id="rId27"/>
    <p:sldId id="731" r:id="rId28"/>
    <p:sldId id="732" r:id="rId29"/>
    <p:sldId id="725" r:id="rId30"/>
    <p:sldId id="668" r:id="rId31"/>
    <p:sldId id="686" r:id="rId32"/>
    <p:sldId id="734" r:id="rId33"/>
    <p:sldId id="727" r:id="rId34"/>
    <p:sldId id="728" r:id="rId35"/>
    <p:sldId id="729" r:id="rId36"/>
    <p:sldId id="678" r:id="rId37"/>
    <p:sldId id="696" r:id="rId38"/>
    <p:sldId id="697" r:id="rId39"/>
    <p:sldId id="704" r:id="rId40"/>
    <p:sldId id="580" r:id="rId41"/>
    <p:sldId id="640" r:id="rId42"/>
    <p:sldId id="590" r:id="rId43"/>
    <p:sldId id="609" r:id="rId44"/>
    <p:sldId id="540" r:id="rId45"/>
    <p:sldId id="402" r:id="rId46"/>
  </p:sldIdLst>
  <p:sldSz cx="12192000" cy="6858000"/>
  <p:notesSz cx="6881813" cy="966152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Peto" initials="LP" lastIdx="0" clrIdx="0">
    <p:extLst>
      <p:ext uri="{19B8F6BF-5375-455C-9EA6-DF929625EA0E}">
        <p15:presenceInfo xmlns:p15="http://schemas.microsoft.com/office/powerpoint/2012/main" userId="S-1-5-21-944046252-2799899743-1142484129-10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a:srgbClr val="D67C9C"/>
    <a:srgbClr val="5B9B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4" autoAdjust="0"/>
    <p:restoredTop sz="94660"/>
  </p:normalViewPr>
  <p:slideViewPr>
    <p:cSldViewPr snapToGrid="0">
      <p:cViewPr varScale="1">
        <p:scale>
          <a:sx n="111" d="100"/>
          <a:sy n="111" d="100"/>
        </p:scale>
        <p:origin x="15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AA14F9D1-C801-4FD0-8747-473A6B8855E6}" type="datetimeFigureOut">
              <a:rPr lang="en-GB" smtClean="0"/>
              <a:t>04/11/2024</a:t>
            </a:fld>
            <a:endParaRPr lang="en-GB" dirty="0"/>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3BB7855A-3E74-419C-92CC-AFF3A29D816C}" type="slidenum">
              <a:rPr lang="en-GB" smtClean="0"/>
              <a:t>‹#›</a:t>
            </a:fld>
            <a:endParaRPr lang="en-GB" dirty="0"/>
          </a:p>
        </p:txBody>
      </p:sp>
    </p:spTree>
    <p:extLst>
      <p:ext uri="{BB962C8B-B14F-4D97-AF65-F5344CB8AC3E}">
        <p14:creationId xmlns:p14="http://schemas.microsoft.com/office/powerpoint/2010/main" val="314394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C183E3B0-3F8F-4144-9128-8DC37F70D4BB}" type="datetimeFigureOut">
              <a:rPr lang="en-GB" smtClean="0"/>
              <a:t>04/11/2024</a:t>
            </a:fld>
            <a:endParaRPr lang="en-GB"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2FF77EF8-089B-45D6-AA64-69C68296A4B9}" type="slidenum">
              <a:rPr lang="en-GB" smtClean="0"/>
              <a:t>‹#›</a:t>
            </a:fld>
            <a:endParaRPr lang="en-GB" dirty="0"/>
          </a:p>
        </p:txBody>
      </p:sp>
    </p:spTree>
    <p:extLst>
      <p:ext uri="{BB962C8B-B14F-4D97-AF65-F5344CB8AC3E}">
        <p14:creationId xmlns:p14="http://schemas.microsoft.com/office/powerpoint/2010/main" val="217036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66F-4CDE-4600-89E4-4EAAC1D2ACB4}" type="slidenum">
              <a:rPr lang="en-US" smtClean="0"/>
              <a:t>6</a:t>
            </a:fld>
            <a:endParaRPr lang="en-US" dirty="0"/>
          </a:p>
        </p:txBody>
      </p:sp>
    </p:spTree>
    <p:extLst>
      <p:ext uri="{BB962C8B-B14F-4D97-AF65-F5344CB8AC3E}">
        <p14:creationId xmlns:p14="http://schemas.microsoft.com/office/powerpoint/2010/main" val="147805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04/11/2024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04/11/2024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2836"/>
          <a:stretch/>
        </p:blipFill>
        <p:spPr>
          <a:xfrm>
            <a:off x="9106488" y="323236"/>
            <a:ext cx="2880360" cy="693829"/>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statistics/national-flu-and-covid-19-surveillance-reports-2024-to-2025-seas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ubmed.ncbi.nlm.nih.gov/3918159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coverytrial.net/uk/for-site-staf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www.recoverytrial.net/uk/for-site-staff/site-teams" TargetMode="Externa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aspect-trial@bristol.ac.uk" TargetMode="External"/><Relationship Id="rId1" Type="http://schemas.openxmlformats.org/officeDocument/2006/relationships/slideLayout" Target="../slideLayouts/slideLayout2.xml"/><Relationship Id="rId6" Type="http://schemas.openxmlformats.org/officeDocument/2006/relationships/hyperlink" Target="http://www.recoverytrial.net/uk/for-site-staff/site-teams" TargetMode="External"/><Relationship Id="rId5" Type="http://schemas.openxmlformats.org/officeDocument/2006/relationships/image" Target="../media/image27.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pcctuoxf.recoverytrial@nhs.ne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edrxiv.org/content/10.1101/2024.09.04.24312992v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4782"/>
            <a:ext cx="9144000" cy="1382643"/>
          </a:xfrm>
        </p:spPr>
        <p:txBody>
          <a:bodyPr>
            <a:normAutofit/>
          </a:bodyPr>
          <a:lstStyle/>
          <a:p>
            <a:r>
              <a:rPr lang="en-GB" b="1" dirty="0" smtClean="0">
                <a:solidFill>
                  <a:srgbClr val="9E3159"/>
                </a:solidFill>
                <a:latin typeface="+mn-lt"/>
              </a:rPr>
              <a:t>The RECOVERY </a:t>
            </a:r>
            <a:r>
              <a:rPr lang="en-GB" b="1" dirty="0">
                <a:solidFill>
                  <a:srgbClr val="9E3159"/>
                </a:solidFill>
                <a:latin typeface="+mn-lt"/>
              </a:rPr>
              <a:t>trial</a:t>
            </a:r>
          </a:p>
        </p:txBody>
      </p:sp>
      <p:sp>
        <p:nvSpPr>
          <p:cNvPr id="3" name="Subtitle 2"/>
          <p:cNvSpPr>
            <a:spLocks noGrp="1"/>
          </p:cNvSpPr>
          <p:nvPr>
            <p:ph type="subTitle" idx="1"/>
          </p:nvPr>
        </p:nvSpPr>
        <p:spPr>
          <a:xfrm>
            <a:off x="1524000" y="4609755"/>
            <a:ext cx="9144000" cy="1655762"/>
          </a:xfrm>
        </p:spPr>
        <p:txBody>
          <a:bodyPr/>
          <a:lstStyle/>
          <a:p>
            <a:r>
              <a:rPr lang="en-GB" b="1" dirty="0"/>
              <a:t>Collaborators’ </a:t>
            </a:r>
            <a:r>
              <a:rPr lang="en-GB" b="1" dirty="0" smtClean="0"/>
              <a:t>Meetings </a:t>
            </a:r>
            <a:endParaRPr lang="en-GB" b="1" dirty="0"/>
          </a:p>
          <a:p>
            <a:r>
              <a:rPr lang="en-GB" b="1" dirty="0" smtClean="0"/>
              <a:t>14</a:t>
            </a:r>
            <a:r>
              <a:rPr lang="en-GB" b="1" baseline="30000" dirty="0" smtClean="0"/>
              <a:t>th</a:t>
            </a:r>
            <a:r>
              <a:rPr lang="en-GB" b="1" dirty="0" smtClean="0"/>
              <a:t> &amp; 15</a:t>
            </a:r>
            <a:r>
              <a:rPr lang="en-GB" b="1" baseline="30000" dirty="0" smtClean="0"/>
              <a:t>th</a:t>
            </a:r>
            <a:r>
              <a:rPr lang="en-GB" b="1" dirty="0" smtClean="0"/>
              <a:t> October 2024</a:t>
            </a:r>
            <a:endParaRPr lang="en-GB" b="1" dirty="0"/>
          </a:p>
        </p:txBody>
      </p:sp>
    </p:spTree>
    <p:extLst>
      <p:ext uri="{BB962C8B-B14F-4D97-AF65-F5344CB8AC3E}">
        <p14:creationId xmlns:p14="http://schemas.microsoft.com/office/powerpoint/2010/main" val="96101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413078" y="3939475"/>
            <a:ext cx="1559371"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34067" y="4252042"/>
            <a:ext cx="2107244" cy="411112"/>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en-GB" sz="3200" dirty="0" smtClean="0"/>
              <a:t>Current comparisons</a:t>
            </a:r>
            <a:endParaRPr lang="en-GB"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5759853" y="4195457"/>
            <a:ext cx="2514305" cy="390636"/>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435439"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9897697"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1" name="TextBox 90">
              <a:extLst>
                <a:ext uri="{FF2B5EF4-FFF2-40B4-BE49-F238E27FC236}">
                  <a16:creationId xmlns:a16="http://schemas.microsoft.com/office/drawing/2014/main" id="{10968DC4-6CC1-714A-8E7F-F7B64C0FB3F3}"/>
                </a:ext>
              </a:extLst>
            </p:cNvPr>
            <p:cNvSpPr txBox="1"/>
            <p:nvPr/>
          </p:nvSpPr>
          <p:spPr>
            <a:xfrm>
              <a:off x="9542400"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1958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26581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9" name="TextBox 98">
              <a:extLst>
                <a:ext uri="{FF2B5EF4-FFF2-40B4-BE49-F238E27FC236}">
                  <a16:creationId xmlns:a16="http://schemas.microsoft.com/office/drawing/2014/main" id="{1B0C20BD-204C-D74D-879B-296826D9D31F}"/>
                </a:ext>
              </a:extLst>
            </p:cNvPr>
            <p:cNvSpPr txBox="1"/>
            <p:nvPr/>
          </p:nvSpPr>
          <p:spPr>
            <a:xfrm>
              <a:off x="23028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55136" y="1746160"/>
              <a:ext cx="2651732" cy="338554"/>
            </a:xfrm>
            <a:prstGeom prst="rect">
              <a:avLst/>
            </a:prstGeom>
            <a:noFill/>
          </p:spPr>
          <p:txBody>
            <a:bodyPr wrap="square" rtlCol="0">
              <a:spAutoFit/>
            </a:bodyPr>
            <a:lstStyle/>
            <a:p>
              <a:r>
                <a:rPr lang="en-GB" sz="1600" b="1" dirty="0" smtClean="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4864375" y="2269927"/>
              <a:ext cx="939073"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124367" y="2245807"/>
              <a:ext cx="1389636"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a:t>
              </a:r>
              <a:r>
                <a:rPr lang="en-GB" sz="1200" b="1" dirty="0">
                  <a:solidFill>
                    <a:schemeClr val="bg1"/>
                  </a:solidFill>
                </a:rPr>
                <a:t>n</a:t>
              </a:r>
              <a:r>
                <a:rPr lang="en-GB" sz="1200" b="1" dirty="0" smtClean="0">
                  <a:solidFill>
                    <a:schemeClr val="bg1"/>
                  </a:solidFill>
                </a:rPr>
                <a:t>euraminidase inhibitor</a:t>
              </a:r>
              <a:endParaRPr lang="en-GB" sz="1200" b="1" dirty="0">
                <a:solidFill>
                  <a:schemeClr val="bg1"/>
                </a:solidFill>
              </a:endParaRPr>
            </a:p>
          </p:txBody>
        </p:sp>
        <p:sp>
          <p:nvSpPr>
            <p:cNvPr id="107" name="TextBox 106">
              <a:extLst>
                <a:ext uri="{FF2B5EF4-FFF2-40B4-BE49-F238E27FC236}">
                  <a16:creationId xmlns:a16="http://schemas.microsoft.com/office/drawing/2014/main" id="{4015A8B3-F5AE-4941-A698-D51DA4E46924}"/>
                </a:ext>
              </a:extLst>
            </p:cNvPr>
            <p:cNvSpPr txBox="1"/>
            <p:nvPr/>
          </p:nvSpPr>
          <p:spPr>
            <a:xfrm>
              <a:off x="5782249" y="2418892"/>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069190" y="6479804"/>
            <a:ext cx="4236353" cy="369332"/>
          </a:xfrm>
          <a:prstGeom prst="rect">
            <a:avLst/>
          </a:prstGeom>
          <a:noFill/>
        </p:spPr>
        <p:txBody>
          <a:bodyPr wrap="none" rtlCol="0">
            <a:spAutoFit/>
          </a:bodyPr>
          <a:lstStyle/>
          <a:p>
            <a:r>
              <a:rPr lang="en-US" b="1" dirty="0"/>
              <a:t>Patients with confirmed </a:t>
            </a:r>
            <a:r>
              <a:rPr lang="en-US" b="1" dirty="0" smtClean="0"/>
              <a:t>INFLUENZA A or B</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sp>
        <p:nvSpPr>
          <p:cNvPr id="58" name="Rounded Rectangle 57">
            <a:extLst>
              <a:ext uri="{FF2B5EF4-FFF2-40B4-BE49-F238E27FC236}">
                <a16:creationId xmlns:a16="http://schemas.microsoft.com/office/drawing/2014/main" id="{38B586F1-F3FA-8C47-9702-A236829F5589}"/>
              </a:ext>
            </a:extLst>
          </p:cNvPr>
          <p:cNvSpPr/>
          <p:nvPr/>
        </p:nvSpPr>
        <p:spPr>
          <a:xfrm>
            <a:off x="4291488" y="1357693"/>
            <a:ext cx="3622632" cy="1941915"/>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grpSp>
        <p:nvGrpSpPr>
          <p:cNvPr id="7" name="Group 6"/>
          <p:cNvGrpSpPr/>
          <p:nvPr/>
        </p:nvGrpSpPr>
        <p:grpSpPr>
          <a:xfrm>
            <a:off x="4419221" y="1406215"/>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44496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990722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5" name="TextBox 74">
                <a:extLst>
                  <a:ext uri="{FF2B5EF4-FFF2-40B4-BE49-F238E27FC236}">
                    <a16:creationId xmlns:a16="http://schemas.microsoft.com/office/drawing/2014/main" id="{10968DC4-6CC1-714A-8E7F-F7B64C0FB3F3}"/>
                  </a:ext>
                </a:extLst>
              </p:cNvPr>
              <p:cNvSpPr txBox="1"/>
              <p:nvPr/>
            </p:nvSpPr>
            <p:spPr>
              <a:xfrm>
                <a:off x="955192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2957065" cy="907941"/>
          </a:xfrm>
          <a:prstGeom prst="rect">
            <a:avLst/>
          </a:prstGeom>
          <a:noFill/>
        </p:spPr>
        <p:txBody>
          <a:bodyPr wrap="square" rtlCol="0">
            <a:spAutoFit/>
          </a:bodyPr>
          <a:lstStyle/>
          <a:p>
            <a:r>
              <a:rPr lang="en-GB" sz="1400" b="1" dirty="0"/>
              <a:t>Outcomes at 28 days </a:t>
            </a:r>
            <a:endParaRPr lang="en-GB" sz="1400" b="1" dirty="0" smtClean="0"/>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46" name="TextBox 45">
            <a:extLst>
              <a:ext uri="{FF2B5EF4-FFF2-40B4-BE49-F238E27FC236}">
                <a16:creationId xmlns:a16="http://schemas.microsoft.com/office/drawing/2014/main" id="{AD82BCED-226B-0448-B8FC-891B5F6E3209}"/>
              </a:ext>
            </a:extLst>
          </p:cNvPr>
          <p:cNvSpPr txBox="1"/>
          <p:nvPr/>
        </p:nvSpPr>
        <p:spPr>
          <a:xfrm>
            <a:off x="4461502" y="2753776"/>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spTree>
    <p:extLst>
      <p:ext uri="{BB962C8B-B14F-4D97-AF65-F5344CB8AC3E}">
        <p14:creationId xmlns:p14="http://schemas.microsoft.com/office/powerpoint/2010/main" val="326793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RECOVERY Eligibility</a:t>
            </a:r>
            <a:endParaRPr lang="en-GB" dirty="0"/>
          </a:p>
        </p:txBody>
      </p:sp>
      <p:sp>
        <p:nvSpPr>
          <p:cNvPr id="6" name="Content Placeholder 5"/>
          <p:cNvSpPr>
            <a:spLocks noGrp="1"/>
          </p:cNvSpPr>
          <p:nvPr>
            <p:ph idx="1"/>
          </p:nvPr>
        </p:nvSpPr>
        <p:spPr>
          <a:xfrm>
            <a:off x="51289" y="2006226"/>
            <a:ext cx="12089421" cy="3867800"/>
          </a:xfrm>
        </p:spPr>
        <p:txBody>
          <a:bodyPr>
            <a:noAutofit/>
          </a:bodyPr>
          <a:lstStyle/>
          <a:p>
            <a:pPr marL="514350" indent="-514350">
              <a:buFont typeface="+mj-lt"/>
              <a:buAutoNum type="arabicPeriod"/>
            </a:pPr>
            <a:r>
              <a:rPr lang="en-GB" sz="2400" dirty="0" smtClean="0"/>
              <a:t>Hospitalised</a:t>
            </a:r>
            <a:endParaRPr lang="en-GB" sz="800" dirty="0" smtClean="0"/>
          </a:p>
          <a:p>
            <a:pPr marL="514350" indent="-514350">
              <a:spcBef>
                <a:spcPts val="1800"/>
              </a:spcBef>
              <a:buFont typeface="+mj-lt"/>
              <a:buAutoNum type="arabicPeriod"/>
            </a:pPr>
            <a:r>
              <a:rPr lang="en-GB" sz="2400" dirty="0"/>
              <a:t>P</a:t>
            </a:r>
            <a:r>
              <a:rPr lang="en-GB" sz="2400" dirty="0" smtClean="0"/>
              <a:t>neumonia syndrome</a:t>
            </a:r>
          </a:p>
          <a:p>
            <a:pPr marL="514350" indent="-514350">
              <a:spcBef>
                <a:spcPts val="1800"/>
              </a:spcBef>
              <a:buFont typeface="+mj-lt"/>
              <a:buAutoNum type="arabicPeriod"/>
            </a:pPr>
            <a:r>
              <a:rPr lang="en-GB" sz="2400" dirty="0" smtClean="0"/>
              <a:t>One </a:t>
            </a:r>
            <a:r>
              <a:rPr lang="en-GB" sz="2400" dirty="0"/>
              <a:t>of the following </a:t>
            </a:r>
            <a:r>
              <a:rPr lang="en-GB" sz="2400" dirty="0" smtClean="0"/>
              <a:t>diagnoses:</a:t>
            </a:r>
          </a:p>
          <a:p>
            <a:pPr marL="914400" lvl="1" indent="-457200">
              <a:buFont typeface="+mj-lt"/>
              <a:buAutoNum type="alphaLcPeriod"/>
            </a:pPr>
            <a:r>
              <a:rPr lang="en-GB" sz="2000" dirty="0" smtClean="0"/>
              <a:t>Confirmed </a:t>
            </a:r>
            <a:r>
              <a:rPr lang="en-GB" sz="2000" dirty="0"/>
              <a:t>influenza A or B </a:t>
            </a:r>
            <a:r>
              <a:rPr lang="en-GB" sz="2000" dirty="0" smtClean="0"/>
              <a:t>infection (including those bacterial co-infection)</a:t>
            </a:r>
          </a:p>
          <a:p>
            <a:pPr marL="914400" lvl="1" indent="-457200">
              <a:buFont typeface="+mj-lt"/>
              <a:buAutoNum type="alphaLcPeriod"/>
            </a:pPr>
            <a:r>
              <a:rPr lang="en-GB" sz="2000" dirty="0" smtClean="0"/>
              <a:t>Community-acquired </a:t>
            </a:r>
            <a:r>
              <a:rPr lang="en-GB" sz="2000" dirty="0"/>
              <a:t>pneumonia with planned </a:t>
            </a:r>
            <a:r>
              <a:rPr lang="en-GB" sz="2000" dirty="0" smtClean="0"/>
              <a:t>antibiotics (without suspected COVID-19/flu/PCP/TB)</a:t>
            </a:r>
            <a:endParaRPr lang="en-GB" sz="800" dirty="0" smtClean="0"/>
          </a:p>
          <a:p>
            <a:pPr marL="457200" indent="-457200">
              <a:spcBef>
                <a:spcPts val="1800"/>
              </a:spcBef>
              <a:buFont typeface="+mj-lt"/>
              <a:buAutoNum type="arabicPeriod"/>
            </a:pPr>
            <a:r>
              <a:rPr lang="en-GB" sz="2400" dirty="0" smtClean="0"/>
              <a:t>No medical history that might put the patient at risk if they were to participate</a:t>
            </a:r>
            <a:endParaRPr lang="en-GB" sz="800" dirty="0" smtClean="0"/>
          </a:p>
          <a:p>
            <a:pPr marL="457200" indent="-457200">
              <a:spcBef>
                <a:spcPts val="1800"/>
              </a:spcBef>
              <a:buFont typeface="+mj-lt"/>
              <a:buAutoNum type="arabicPeriod"/>
            </a:pPr>
            <a:r>
              <a:rPr lang="en-GB" sz="2400" dirty="0" smtClean="0"/>
              <a:t>Attending </a:t>
            </a:r>
            <a:r>
              <a:rPr lang="en-GB" sz="2400" dirty="0"/>
              <a:t>clinician </a:t>
            </a:r>
            <a:r>
              <a:rPr lang="en-GB" sz="2400" dirty="0" smtClean="0"/>
              <a:t>does not believe a specific trial treatment is indicated or contra-indicated</a:t>
            </a:r>
            <a:endParaRPr lang="en-GB" sz="2400" dirty="0"/>
          </a:p>
        </p:txBody>
      </p:sp>
    </p:spTree>
    <p:extLst>
      <p:ext uri="{BB962C8B-B14F-4D97-AF65-F5344CB8AC3E}">
        <p14:creationId xmlns:p14="http://schemas.microsoft.com/office/powerpoint/2010/main" val="192349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RECOVERY UK &amp; EU sites</a:t>
            </a:r>
            <a:endParaRPr lang="en-GB" dirty="0"/>
          </a:p>
        </p:txBody>
      </p:sp>
      <p:pic>
        <p:nvPicPr>
          <p:cNvPr id="4" name="Picture 3"/>
          <p:cNvPicPr>
            <a:picLocks noChangeAspect="1"/>
          </p:cNvPicPr>
          <p:nvPr/>
        </p:nvPicPr>
        <p:blipFill rotWithShape="1">
          <a:blip r:embed="rId2"/>
          <a:srcRect l="8186"/>
          <a:stretch/>
        </p:blipFill>
        <p:spPr>
          <a:xfrm>
            <a:off x="161925" y="1416504"/>
            <a:ext cx="6311562" cy="5155746"/>
          </a:xfrm>
          <a:prstGeom prst="rect">
            <a:avLst/>
          </a:prstGeom>
        </p:spPr>
      </p:pic>
      <p:sp>
        <p:nvSpPr>
          <p:cNvPr id="6" name="TextBox 5"/>
          <p:cNvSpPr txBox="1"/>
          <p:nvPr/>
        </p:nvSpPr>
        <p:spPr>
          <a:xfrm>
            <a:off x="6915150" y="1416504"/>
            <a:ext cx="4874395" cy="3139321"/>
          </a:xfrm>
          <a:prstGeom prst="rect">
            <a:avLst/>
          </a:prstGeom>
          <a:noFill/>
        </p:spPr>
        <p:txBody>
          <a:bodyPr wrap="square" rtlCol="0">
            <a:spAutoFit/>
          </a:bodyPr>
          <a:lstStyle/>
          <a:p>
            <a:r>
              <a:rPr lang="en-GB" b="1" dirty="0" smtClean="0"/>
              <a:t>RECOVERY influenza &amp; CAP comparisons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Open at 50 UK sites this winter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Active in 3 EU countries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Opening in 6 more EU countries, with EU 65 sites in total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Existing sites in Nepal, Indonesia, Vietnam, South Africa &amp; Ghana will also be participating</a:t>
            </a:r>
            <a:endParaRPr lang="en-GB" dirty="0"/>
          </a:p>
        </p:txBody>
      </p:sp>
    </p:spTree>
    <p:extLst>
      <p:ext uri="{BB962C8B-B14F-4D97-AF65-F5344CB8AC3E}">
        <p14:creationId xmlns:p14="http://schemas.microsoft.com/office/powerpoint/2010/main" val="200086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Influenza comparisons</a:t>
            </a:r>
          </a:p>
        </p:txBody>
      </p:sp>
    </p:spTree>
    <p:extLst>
      <p:ext uri="{BB962C8B-B14F-4D97-AF65-F5344CB8AC3E}">
        <p14:creationId xmlns:p14="http://schemas.microsoft.com/office/powerpoint/2010/main" val="2112943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sp>
        <p:nvSpPr>
          <p:cNvPr id="9" name="TextBox 8"/>
          <p:cNvSpPr txBox="1"/>
          <p:nvPr/>
        </p:nvSpPr>
        <p:spPr>
          <a:xfrm>
            <a:off x="5537614" y="6603485"/>
            <a:ext cx="6654386" cy="261610"/>
          </a:xfrm>
          <a:prstGeom prst="rect">
            <a:avLst/>
          </a:prstGeom>
          <a:noFill/>
        </p:spPr>
        <p:txBody>
          <a:bodyPr wrap="none" rtlCol="0">
            <a:spAutoFit/>
          </a:bodyPr>
          <a:lstStyle/>
          <a:p>
            <a:r>
              <a:rPr lang="en-GB" sz="1100" dirty="0">
                <a:hlinkClick r:id="rId2"/>
              </a:rPr>
              <a:t>https://www.gov.uk/government/statistics/national-flu-and-covid-19-surveillance-reports-2024-to-2025-season</a:t>
            </a:r>
            <a:r>
              <a:rPr lang="en-GB" sz="1100" dirty="0" smtClean="0">
                <a:hlinkClick r:id="rId2"/>
              </a:rPr>
              <a:t>/</a:t>
            </a:r>
            <a:r>
              <a:rPr lang="en-GB" sz="1100" dirty="0" smtClean="0"/>
              <a:t> </a:t>
            </a:r>
            <a:endParaRPr lang="en-GB" sz="1100" dirty="0"/>
          </a:p>
        </p:txBody>
      </p:sp>
      <p:pic>
        <p:nvPicPr>
          <p:cNvPr id="11" name="Picture 10"/>
          <p:cNvPicPr>
            <a:picLocks noChangeAspect="1"/>
          </p:cNvPicPr>
          <p:nvPr/>
        </p:nvPicPr>
        <p:blipFill>
          <a:blip r:embed="rId3"/>
          <a:stretch>
            <a:fillRect/>
          </a:stretch>
        </p:blipFill>
        <p:spPr>
          <a:xfrm>
            <a:off x="1724190" y="1448024"/>
            <a:ext cx="7996859" cy="5047741"/>
          </a:xfrm>
          <a:prstGeom prst="rect">
            <a:avLst/>
          </a:prstGeom>
        </p:spPr>
      </p:pic>
    </p:spTree>
    <p:extLst>
      <p:ext uri="{BB962C8B-B14F-4D97-AF65-F5344CB8AC3E}">
        <p14:creationId xmlns:p14="http://schemas.microsoft.com/office/powerpoint/2010/main" val="30749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4"/>
            <a:ext cx="11282474" cy="5341275"/>
          </a:xfrm>
        </p:spPr>
        <p:txBody>
          <a:bodyPr>
            <a:normAutofit/>
          </a:bodyPr>
          <a:lstStyle/>
          <a:p>
            <a:r>
              <a:rPr lang="en-GB" sz="2000" dirty="0"/>
              <a:t>NAIs reduces the duration of flu symptoms by ~1 day in early </a:t>
            </a:r>
            <a:r>
              <a:rPr lang="en-GB" sz="2000" dirty="0" smtClean="0"/>
              <a:t>infection</a:t>
            </a:r>
          </a:p>
          <a:p>
            <a:endParaRPr lang="en-GB" sz="2000" dirty="0" smtClean="0"/>
          </a:p>
          <a:p>
            <a:r>
              <a:rPr lang="en-GB" sz="2000" dirty="0" smtClean="0"/>
              <a:t>Some </a:t>
            </a:r>
            <a:r>
              <a:rPr lang="en-GB" sz="2000" dirty="0"/>
              <a:t>observational studies </a:t>
            </a:r>
            <a:r>
              <a:rPr lang="en-GB" sz="2000" dirty="0" smtClean="0"/>
              <a:t>suggest </a:t>
            </a:r>
            <a:r>
              <a:rPr lang="en-GB" sz="2000" dirty="0"/>
              <a:t>a benefit </a:t>
            </a:r>
            <a:r>
              <a:rPr lang="en-GB" sz="2000" dirty="0" smtClean="0"/>
              <a:t>of NAIs in </a:t>
            </a:r>
            <a:r>
              <a:rPr lang="en-GB" sz="2000" dirty="0"/>
              <a:t>hospitalised patients, </a:t>
            </a:r>
            <a:r>
              <a:rPr lang="en-GB" sz="2000" dirty="0" smtClean="0"/>
              <a:t>but others don’t, </a:t>
            </a:r>
            <a:r>
              <a:rPr lang="en-GB" sz="2000" dirty="0"/>
              <a:t>and evidence from randomised trials is </a:t>
            </a:r>
            <a:r>
              <a:rPr lang="en-GB" sz="2000" dirty="0" smtClean="0"/>
              <a:t>lacking.</a:t>
            </a:r>
            <a:endParaRPr lang="en-GB" sz="2000" baseline="30000" dirty="0" smtClean="0"/>
          </a:p>
          <a:p>
            <a:endParaRPr lang="en-GB" sz="2000" baseline="30000" dirty="0"/>
          </a:p>
          <a:p>
            <a:r>
              <a:rPr lang="en-GB" sz="2000" dirty="0" smtClean="0"/>
              <a:t>These observational studies are prone to biases that cannot be reliably avoided</a:t>
            </a:r>
          </a:p>
          <a:p>
            <a:endParaRPr lang="en-GB" sz="2000" baseline="30000" dirty="0"/>
          </a:p>
          <a:p>
            <a:r>
              <a:rPr lang="en-GB" sz="2000" dirty="0" smtClean="0"/>
              <a:t>Observational data were used to support COVID-19 treatments (e.g. hydroxychloroquine, convalescent plasma) that were later found to be of no benefit, or even harmful, in large randomised trials</a:t>
            </a:r>
          </a:p>
          <a:p>
            <a:endParaRPr lang="en-GB" sz="2000" dirty="0"/>
          </a:p>
          <a:p>
            <a:r>
              <a:rPr lang="en-GB" sz="2000" dirty="0" smtClean="0"/>
              <a:t>Without randomised evidence, the efficacy and safety of oseltamivir in hospitalised patients is uncertain</a:t>
            </a:r>
            <a:endParaRPr lang="en-GB" sz="20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 (Tamiflu)</a:t>
            </a:r>
            <a:endParaRPr lang="en-GB" sz="3600" dirty="0"/>
          </a:p>
        </p:txBody>
      </p:sp>
    </p:spTree>
    <p:extLst>
      <p:ext uri="{BB962C8B-B14F-4D97-AF65-F5344CB8AC3E}">
        <p14:creationId xmlns:p14="http://schemas.microsoft.com/office/powerpoint/2010/main" val="386361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5638" y="3092303"/>
            <a:ext cx="6605036" cy="369332"/>
          </a:xfrm>
          <a:prstGeom prst="rect">
            <a:avLst/>
          </a:prstGeom>
        </p:spPr>
        <p:txBody>
          <a:bodyPr wrap="square">
            <a:spAutoFit/>
          </a:bodyPr>
          <a:lstStyle/>
          <a:p>
            <a:endParaRPr lang="en-GB" b="1" i="1" dirty="0"/>
          </a:p>
        </p:txBody>
      </p:sp>
      <p:pic>
        <p:nvPicPr>
          <p:cNvPr id="4" name="Picture 3"/>
          <p:cNvPicPr>
            <a:picLocks noChangeAspect="1"/>
          </p:cNvPicPr>
          <p:nvPr/>
        </p:nvPicPr>
        <p:blipFill>
          <a:blip r:embed="rId2"/>
          <a:stretch>
            <a:fillRect/>
          </a:stretch>
        </p:blipFill>
        <p:spPr>
          <a:xfrm>
            <a:off x="1139583" y="1678906"/>
            <a:ext cx="9287266" cy="2200636"/>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1139583" y="4331739"/>
            <a:ext cx="9287266" cy="944067"/>
          </a:xfrm>
          <a:prstGeom prst="rect">
            <a:avLst/>
          </a:prstGeom>
          <a:ln>
            <a:solidFill>
              <a:schemeClr val="tx1"/>
            </a:solidFill>
          </a:ln>
        </p:spPr>
      </p:pic>
      <p:sp>
        <p:nvSpPr>
          <p:cNvPr id="12" name="TextBox 11"/>
          <p:cNvSpPr txBox="1"/>
          <p:nvPr/>
        </p:nvSpPr>
        <p:spPr>
          <a:xfrm>
            <a:off x="7637755" y="6550223"/>
            <a:ext cx="4554245" cy="307777"/>
          </a:xfrm>
          <a:prstGeom prst="rect">
            <a:avLst/>
          </a:prstGeom>
          <a:noFill/>
        </p:spPr>
        <p:txBody>
          <a:bodyPr wrap="square" rtlCol="0">
            <a:spAutoFit/>
          </a:bodyPr>
          <a:lstStyle/>
          <a:p>
            <a:r>
              <a:rPr lang="en-GB" sz="1400" dirty="0" smtClean="0">
                <a:hlinkClick r:id="rId4"/>
              </a:rPr>
              <a:t>Lancet. 2024 Aug 24;404(10454):753-763. PMID: 39181595</a:t>
            </a:r>
            <a:endParaRPr lang="en-GB" sz="1400" dirty="0"/>
          </a:p>
        </p:txBody>
      </p:sp>
      <p:sp>
        <p:nvSpPr>
          <p:cNvPr id="14"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 (Tamiflu)</a:t>
            </a:r>
            <a:endParaRPr lang="en-GB" sz="3600" dirty="0"/>
          </a:p>
        </p:txBody>
      </p:sp>
    </p:spTree>
    <p:extLst>
      <p:ext uri="{BB962C8B-B14F-4D97-AF65-F5344CB8AC3E}">
        <p14:creationId xmlns:p14="http://schemas.microsoft.com/office/powerpoint/2010/main" val="109131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719065" y="2026103"/>
            <a:ext cx="3432402" cy="4648717"/>
          </a:xfrm>
          <a:prstGeom prst="rect">
            <a:avLst/>
          </a:prstGeom>
          <a:ln>
            <a:solidFill>
              <a:schemeClr val="tx1"/>
            </a:solidFill>
          </a:ln>
        </p:spPr>
      </p:pic>
      <p:sp>
        <p:nvSpPr>
          <p:cNvPr id="3" name="Content Placeholder 2"/>
          <p:cNvSpPr>
            <a:spLocks noGrp="1"/>
          </p:cNvSpPr>
          <p:nvPr>
            <p:ph idx="1"/>
          </p:nvPr>
        </p:nvSpPr>
        <p:spPr>
          <a:xfrm>
            <a:off x="220385" y="1667848"/>
            <a:ext cx="6975543" cy="3957558"/>
          </a:xfrm>
        </p:spPr>
        <p:txBody>
          <a:bodyPr>
            <a:normAutofit/>
          </a:bodyPr>
          <a:lstStyle/>
          <a:p>
            <a:r>
              <a:rPr lang="en-GB" sz="2000" dirty="0" smtClean="0"/>
              <a:t>UKHSA guidance recommends NAIs for patients hospitalised with influenza (usually reflected in local guidelines)</a:t>
            </a:r>
          </a:p>
          <a:p>
            <a:r>
              <a:rPr lang="en-GB" sz="2000" dirty="0" smtClean="0"/>
              <a:t>However, DHSC &amp; NIHR support influenza trials that include a no antiviral arm</a:t>
            </a:r>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sz="2400" dirty="0"/>
          </a:p>
        </p:txBody>
      </p:sp>
      <p:sp>
        <p:nvSpPr>
          <p:cNvPr id="6" name="Rectangle 5"/>
          <p:cNvSpPr/>
          <p:nvPr/>
        </p:nvSpPr>
        <p:spPr>
          <a:xfrm>
            <a:off x="405638" y="3092303"/>
            <a:ext cx="6605036" cy="2862322"/>
          </a:xfrm>
          <a:prstGeom prst="rect">
            <a:avLst/>
          </a:prstGeom>
        </p:spPr>
        <p:txBody>
          <a:bodyPr wrap="square">
            <a:spAutoFit/>
          </a:bodyPr>
          <a:lstStyle/>
          <a:p>
            <a:r>
              <a:rPr lang="en-GB" b="1" i="1" dirty="0" smtClean="0"/>
              <a:t>“</a:t>
            </a:r>
            <a:r>
              <a:rPr lang="en-GB" b="1" i="1" dirty="0"/>
              <a:t>As per the </a:t>
            </a:r>
            <a:r>
              <a:rPr lang="en-GB" b="1" i="1" dirty="0" smtClean="0"/>
              <a:t>Chief Medical Officer’s letter </a:t>
            </a:r>
            <a:r>
              <a:rPr lang="en-GB" b="1" i="1" dirty="0"/>
              <a:t>from January 2023, we want to emphasise why, specifically for those hospitals and clinicians undertaking national trials it is entirely in keeping with good clinical practice and our guidance to randomise</a:t>
            </a:r>
            <a:r>
              <a:rPr lang="en-GB" b="1" i="1" dirty="0" smtClean="0"/>
              <a:t>.”</a:t>
            </a:r>
          </a:p>
          <a:p>
            <a:endParaRPr lang="en-GB" b="1" i="1" dirty="0" smtClean="0"/>
          </a:p>
          <a:p>
            <a:r>
              <a:rPr lang="en-GB" b="1" i="1" dirty="0"/>
              <a:t>We therefore ask that every effort is made to enrol patients admitted to hospital with influenza into the REMAP-CAP or RECOVERY trial. It provides the option to evaluate new antivirals (baloxavir), as well as existing treatments (oseltamivir) where there is uncertainty, and the option of new treatments (steroids</a:t>
            </a:r>
            <a:r>
              <a:rPr lang="en-GB" b="1" i="1" dirty="0" smtClean="0"/>
              <a:t>)”</a:t>
            </a:r>
            <a:endParaRPr lang="en-GB" b="1" i="1" dirty="0"/>
          </a:p>
        </p:txBody>
      </p:sp>
      <p:sp>
        <p:nvSpPr>
          <p:cNvPr id="8" name="TextBox 7"/>
          <p:cNvSpPr txBox="1"/>
          <p:nvPr/>
        </p:nvSpPr>
        <p:spPr>
          <a:xfrm>
            <a:off x="220386" y="6283843"/>
            <a:ext cx="8227874"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Local discussions/communication may be needed to explain this context</a:t>
            </a:r>
            <a:endParaRPr lang="en-GB" sz="1600" dirty="0"/>
          </a:p>
        </p:txBody>
      </p:sp>
      <p:pic>
        <p:nvPicPr>
          <p:cNvPr id="7" name="Picture 6"/>
          <p:cNvPicPr>
            <a:picLocks noChangeAspect="1"/>
          </p:cNvPicPr>
          <p:nvPr/>
        </p:nvPicPr>
        <p:blipFill>
          <a:blip r:embed="rId3"/>
          <a:stretch>
            <a:fillRect/>
          </a:stretch>
        </p:blipFill>
        <p:spPr>
          <a:xfrm>
            <a:off x="7413331" y="1425315"/>
            <a:ext cx="3569409" cy="4845918"/>
          </a:xfrm>
          <a:prstGeom prst="rect">
            <a:avLst/>
          </a:prstGeom>
          <a:ln>
            <a:solidFill>
              <a:schemeClr val="tx1"/>
            </a:solidFill>
          </a:ln>
        </p:spPr>
      </p:pic>
      <p:sp>
        <p:nvSpPr>
          <p:cNvPr id="10"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 (Tamiflu)</a:t>
            </a:r>
            <a:endParaRPr lang="en-GB" sz="3600" dirty="0"/>
          </a:p>
        </p:txBody>
      </p:sp>
    </p:spTree>
    <p:extLst>
      <p:ext uri="{BB962C8B-B14F-4D97-AF65-F5344CB8AC3E}">
        <p14:creationId xmlns:p14="http://schemas.microsoft.com/office/powerpoint/2010/main" val="196219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809264"/>
            <a:ext cx="7669040" cy="2546851"/>
          </a:xfrm>
        </p:spPr>
        <p:txBody>
          <a:bodyPr>
            <a:noAutofit/>
          </a:bodyPr>
          <a:lstStyle/>
          <a:p>
            <a:r>
              <a:rPr lang="en-GB" sz="2400" dirty="0" smtClean="0"/>
              <a:t>Patients with </a:t>
            </a:r>
            <a:r>
              <a:rPr lang="en-GB" sz="2400" dirty="0"/>
              <a:t>recent or planned use of an NAI for </a:t>
            </a:r>
            <a:r>
              <a:rPr lang="en-GB" sz="2400" dirty="0" smtClean="0"/>
              <a:t>current </a:t>
            </a:r>
            <a:r>
              <a:rPr lang="en-GB" sz="2400" dirty="0"/>
              <a:t>infection </a:t>
            </a:r>
            <a:r>
              <a:rPr lang="en-GB" sz="2400" dirty="0" smtClean="0"/>
              <a:t>are ineligible (oseltamivir </a:t>
            </a:r>
            <a:r>
              <a:rPr lang="en-GB" sz="2400" dirty="0"/>
              <a:t>or zanamivir</a:t>
            </a:r>
            <a:r>
              <a:rPr lang="en-GB" sz="2400" dirty="0" smtClean="0"/>
              <a:t>)</a:t>
            </a:r>
          </a:p>
          <a:p>
            <a:pPr marL="0" indent="0">
              <a:buNone/>
            </a:pPr>
            <a:endParaRPr lang="en-GB" sz="2400" dirty="0" smtClean="0"/>
          </a:p>
          <a:p>
            <a:r>
              <a:rPr lang="en-GB" sz="2400" dirty="0" smtClean="0"/>
              <a:t>Patients treated for bacterial co-infection are eligible if clinical team think influenza is contributing to lung disease</a:t>
            </a:r>
          </a:p>
          <a:p>
            <a:endParaRPr lang="en-GB" sz="2400" dirty="0"/>
          </a:p>
          <a:p>
            <a:r>
              <a:rPr lang="en-GB" sz="2400" dirty="0" smtClean="0"/>
              <a:t>Oseltamivir supply will switch to NHS stock in November</a:t>
            </a:r>
          </a:p>
          <a:p>
            <a:pPr lvl="1"/>
            <a:r>
              <a:rPr lang="en-GB" sz="2000" dirty="0" smtClean="0"/>
              <a:t>We will contact site teams in the coming weeks with more information</a:t>
            </a:r>
          </a:p>
          <a:p>
            <a:endParaRPr lang="en-GB" sz="2400" dirty="0"/>
          </a:p>
          <a:p>
            <a:endParaRPr lang="en-GB"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393" y="1809264"/>
            <a:ext cx="3472543" cy="2020388"/>
          </a:xfrm>
          <a:prstGeom prst="rect">
            <a:avLst/>
          </a:prstGeom>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 (Tamiflu)</a:t>
            </a:r>
            <a:endParaRPr lang="en-GB" sz="3600" dirty="0"/>
          </a:p>
        </p:txBody>
      </p:sp>
    </p:spTree>
    <p:extLst>
      <p:ext uri="{BB962C8B-B14F-4D97-AF65-F5344CB8AC3E}">
        <p14:creationId xmlns:p14="http://schemas.microsoft.com/office/powerpoint/2010/main" val="165496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a:t>Baloxavir</a:t>
            </a:r>
          </a:p>
        </p:txBody>
      </p:sp>
      <p:sp>
        <p:nvSpPr>
          <p:cNvPr id="3" name="Content Placeholder 2"/>
          <p:cNvSpPr>
            <a:spLocks noGrp="1"/>
          </p:cNvSpPr>
          <p:nvPr>
            <p:ph idx="1"/>
          </p:nvPr>
        </p:nvSpPr>
        <p:spPr>
          <a:xfrm>
            <a:off x="209081" y="1585311"/>
            <a:ext cx="8659711" cy="3021414"/>
          </a:xfrm>
        </p:spPr>
        <p:txBody>
          <a:bodyPr>
            <a:noAutofit/>
          </a:bodyPr>
          <a:lstStyle/>
          <a:p>
            <a:r>
              <a:rPr lang="en-GB" sz="2400" dirty="0" smtClean="0"/>
              <a:t>Newer influenza antiviral (cap-dependent </a:t>
            </a:r>
            <a:r>
              <a:rPr lang="en-GB" sz="2400" dirty="0"/>
              <a:t>endonuclease </a:t>
            </a:r>
            <a:r>
              <a:rPr lang="en-GB" sz="2400" dirty="0" smtClean="0"/>
              <a:t>inhibitor)</a:t>
            </a:r>
            <a:endParaRPr lang="en-GB" sz="2400" dirty="0"/>
          </a:p>
          <a:p>
            <a:pPr marL="0" indent="0">
              <a:buNone/>
            </a:pPr>
            <a:endParaRPr lang="en-GB" sz="2400" dirty="0"/>
          </a:p>
          <a:p>
            <a:r>
              <a:rPr lang="en-GB" sz="2400" dirty="0"/>
              <a:t>Rapidly reduces viral load, but resistance mutations can </a:t>
            </a:r>
            <a:r>
              <a:rPr lang="en-GB" sz="2400" dirty="0" smtClean="0"/>
              <a:t>arise</a:t>
            </a:r>
            <a:endParaRPr lang="en-GB" sz="2400" dirty="0"/>
          </a:p>
        </p:txBody>
      </p:sp>
      <p:sp>
        <p:nvSpPr>
          <p:cNvPr id="5" name="Content Placeholder 2"/>
          <p:cNvSpPr txBox="1">
            <a:spLocks/>
          </p:cNvSpPr>
          <p:nvPr/>
        </p:nvSpPr>
        <p:spPr>
          <a:xfrm>
            <a:off x="209081" y="2835880"/>
            <a:ext cx="7340660" cy="267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Mechanism of action differs from NAIs, so combination may be better than either alone</a:t>
            </a:r>
          </a:p>
          <a:p>
            <a:endParaRPr lang="en-GB" sz="2400" dirty="0" smtClean="0"/>
          </a:p>
          <a:p>
            <a:r>
              <a:rPr lang="en-GB" sz="2400" dirty="0" smtClean="0"/>
              <a:t>Reduces the duration of flu symptoms by ~1 day but hasn't been properly tested in hospitalised patients</a:t>
            </a: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250980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384932" y="1656519"/>
            <a:ext cx="11177899" cy="4886211"/>
          </a:xfrm>
        </p:spPr>
        <p:txBody>
          <a:bodyPr>
            <a:normAutofit fontScale="85000" lnSpcReduction="20000"/>
          </a:bodyPr>
          <a:lstStyle/>
          <a:p>
            <a:pPr marL="514350" indent="-514350">
              <a:buFont typeface="+mj-lt"/>
              <a:buAutoNum type="arabicPeriod"/>
            </a:pPr>
            <a:r>
              <a:rPr lang="en-GB" dirty="0"/>
              <a:t>COVID-19 </a:t>
            </a:r>
            <a:r>
              <a:rPr lang="en-GB" dirty="0" smtClean="0"/>
              <a:t>results</a:t>
            </a:r>
          </a:p>
          <a:p>
            <a:pPr lvl="1"/>
            <a:r>
              <a:rPr lang="en-GB" dirty="0" smtClean="0"/>
              <a:t>Sotrovimab</a:t>
            </a:r>
          </a:p>
          <a:p>
            <a:pPr lvl="1"/>
            <a:r>
              <a:rPr lang="en-GB" dirty="0" smtClean="0"/>
              <a:t>High-dose dexamethasone in patients on ventilatory support</a:t>
            </a:r>
          </a:p>
          <a:p>
            <a:pPr marL="514350" indent="-514350">
              <a:buFont typeface="+mj-lt"/>
              <a:buAutoNum type="arabicPeriod"/>
            </a:pPr>
            <a:r>
              <a:rPr lang="en-GB" dirty="0" smtClean="0"/>
              <a:t>Influenza</a:t>
            </a:r>
          </a:p>
          <a:p>
            <a:pPr lvl="1"/>
            <a:r>
              <a:rPr lang="en-GB" dirty="0" smtClean="0"/>
              <a:t>Oseltamivir</a:t>
            </a:r>
          </a:p>
          <a:p>
            <a:pPr lvl="1"/>
            <a:r>
              <a:rPr lang="en-GB" dirty="0" smtClean="0"/>
              <a:t>Baloxavir</a:t>
            </a:r>
          </a:p>
          <a:p>
            <a:pPr lvl="1"/>
            <a:r>
              <a:rPr lang="en-GB" dirty="0" smtClean="0"/>
              <a:t>Dexamethasone</a:t>
            </a:r>
          </a:p>
          <a:p>
            <a:pPr marL="514350" indent="-514350">
              <a:buFont typeface="+mj-lt"/>
              <a:buAutoNum type="arabicPeriod"/>
            </a:pPr>
            <a:r>
              <a:rPr lang="en-GB" dirty="0" smtClean="0"/>
              <a:t>Community-acquired pneumonia</a:t>
            </a:r>
          </a:p>
          <a:p>
            <a:pPr lvl="1"/>
            <a:r>
              <a:rPr lang="en-GB" dirty="0" smtClean="0"/>
              <a:t>Dexamethasone</a:t>
            </a:r>
            <a:endParaRPr lang="en-GB" dirty="0"/>
          </a:p>
          <a:p>
            <a:pPr marL="514350" indent="-514350">
              <a:buFont typeface="+mj-lt"/>
              <a:buAutoNum type="arabicPeriod"/>
            </a:pPr>
            <a:r>
              <a:rPr lang="en-GB" dirty="0" smtClean="0"/>
              <a:t>Trial procedures</a:t>
            </a:r>
          </a:p>
          <a:p>
            <a:pPr marL="514350" indent="-514350">
              <a:buFont typeface="+mj-lt"/>
              <a:buAutoNum type="arabicPeriod"/>
            </a:pPr>
            <a:r>
              <a:rPr lang="en-GB" dirty="0" smtClean="0"/>
              <a:t>Q&amp;A</a:t>
            </a:r>
          </a:p>
          <a:p>
            <a:pPr marL="0" indent="0">
              <a:buNone/>
            </a:pPr>
            <a:endParaRPr lang="en-GB" dirty="0" smtClean="0"/>
          </a:p>
          <a:p>
            <a:pPr marL="0" indent="0">
              <a:buNone/>
            </a:pPr>
            <a:r>
              <a:rPr lang="en-GB" dirty="0" smtClean="0"/>
              <a:t>Note there are no specific obstetric or paediatric updates </a:t>
            </a:r>
          </a:p>
          <a:p>
            <a:pPr marL="0" indent="0">
              <a:buNone/>
            </a:pPr>
            <a:r>
              <a:rPr lang="en-GB" dirty="0" smtClean="0"/>
              <a:t>(so Mon &amp; Tue meetings cover the same material)</a:t>
            </a:r>
            <a:endParaRPr lang="en-GB" dirty="0"/>
          </a:p>
        </p:txBody>
      </p:sp>
    </p:spTree>
    <p:extLst>
      <p:ext uri="{BB962C8B-B14F-4D97-AF65-F5344CB8AC3E}">
        <p14:creationId xmlns:p14="http://schemas.microsoft.com/office/powerpoint/2010/main" val="106309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809264"/>
            <a:ext cx="7669040" cy="2546851"/>
          </a:xfrm>
        </p:spPr>
        <p:txBody>
          <a:bodyPr>
            <a:noAutofit/>
          </a:bodyPr>
          <a:lstStyle/>
          <a:p>
            <a:r>
              <a:rPr lang="en-GB" sz="2400" dirty="0" smtClean="0"/>
              <a:t>Patients with </a:t>
            </a:r>
            <a:r>
              <a:rPr lang="en-GB" sz="2400" dirty="0"/>
              <a:t>recent or planned use of an </a:t>
            </a:r>
            <a:r>
              <a:rPr lang="en-GB" sz="2400" dirty="0" smtClean="0"/>
              <a:t>baloxavir </a:t>
            </a:r>
            <a:r>
              <a:rPr lang="en-GB" sz="2400" dirty="0"/>
              <a:t>for </a:t>
            </a:r>
            <a:r>
              <a:rPr lang="en-GB" sz="2400" dirty="0" smtClean="0"/>
              <a:t>current </a:t>
            </a:r>
            <a:r>
              <a:rPr lang="en-GB" sz="2400" dirty="0"/>
              <a:t>infection </a:t>
            </a:r>
            <a:r>
              <a:rPr lang="en-GB" sz="2400" dirty="0" smtClean="0"/>
              <a:t>are ineligible</a:t>
            </a:r>
          </a:p>
          <a:p>
            <a:pPr marL="0" indent="0">
              <a:buNone/>
            </a:pPr>
            <a:endParaRPr lang="en-GB" sz="2400" dirty="0" smtClean="0"/>
          </a:p>
          <a:p>
            <a:r>
              <a:rPr lang="en-GB" sz="2400" dirty="0" smtClean="0"/>
              <a:t>Patients treated for bacterial co-infection are eligible if clinical team think influenza is contributing to lung disease</a:t>
            </a:r>
          </a:p>
          <a:p>
            <a:endParaRPr lang="en-GB" sz="2400" dirty="0" smtClean="0"/>
          </a:p>
          <a:p>
            <a:r>
              <a:rPr lang="en-GB" sz="2400" dirty="0" smtClean="0"/>
              <a:t>Baloxavir distribution system and formulation will change in November</a:t>
            </a:r>
          </a:p>
          <a:p>
            <a:pPr lvl="1"/>
            <a:r>
              <a:rPr lang="en-GB" sz="2000" dirty="0" smtClean="0"/>
              <a:t>No change in how baloxavir is used in the trial</a:t>
            </a:r>
          </a:p>
          <a:p>
            <a:pPr lvl="1"/>
            <a:r>
              <a:rPr lang="en-GB" sz="2000" dirty="0" smtClean="0"/>
              <a:t>We will contact site teams in the coming weeks with details</a:t>
            </a:r>
            <a:endParaRPr lang="en-GB" sz="2000" dirty="0"/>
          </a:p>
          <a:p>
            <a:endParaRPr lang="en-GB" sz="2400" dirty="0" smtClean="0"/>
          </a:p>
        </p:txBody>
      </p:sp>
      <p:sp>
        <p:nvSpPr>
          <p:cNvPr id="5" name="Title 1"/>
          <p:cNvSpPr>
            <a:spLocks noGrp="1"/>
          </p:cNvSpPr>
          <p:nvPr>
            <p:ph type="title"/>
          </p:nvPr>
        </p:nvSpPr>
        <p:spPr>
          <a:xfrm>
            <a:off x="838200" y="14741"/>
            <a:ext cx="7565967" cy="1325563"/>
          </a:xfrm>
        </p:spPr>
        <p:txBody>
          <a:bodyPr/>
          <a:lstStyle/>
          <a:p>
            <a:r>
              <a:rPr lang="en-GB" dirty="0"/>
              <a:t>Baloxavir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397322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smtClean="0"/>
              <a:t>Corticosteroids for influenza</a:t>
            </a:r>
            <a:endParaRPr lang="en-GB" dirty="0"/>
          </a:p>
        </p:txBody>
      </p:sp>
      <p:sp>
        <p:nvSpPr>
          <p:cNvPr id="3" name="Content Placeholder 2"/>
          <p:cNvSpPr>
            <a:spLocks noGrp="1"/>
          </p:cNvSpPr>
          <p:nvPr>
            <p:ph idx="1"/>
          </p:nvPr>
        </p:nvSpPr>
        <p:spPr>
          <a:xfrm>
            <a:off x="504201" y="1596885"/>
            <a:ext cx="7899965" cy="4580078"/>
          </a:xfrm>
        </p:spPr>
        <p:txBody>
          <a:bodyPr>
            <a:normAutofit/>
          </a:bodyPr>
          <a:lstStyle/>
          <a:p>
            <a:r>
              <a:rPr lang="en-GB" sz="2400" dirty="0"/>
              <a:t>Corticosteroids </a:t>
            </a:r>
            <a:r>
              <a:rPr lang="en-GB" sz="2400" dirty="0" smtClean="0"/>
              <a:t>reduce </a:t>
            </a:r>
            <a:r>
              <a:rPr lang="en-GB" sz="2400" dirty="0"/>
              <a:t>risk of death by ~1/5 in </a:t>
            </a:r>
            <a:r>
              <a:rPr lang="en-GB" sz="2400" dirty="0" smtClean="0"/>
              <a:t>hypoxic patients with COVID-19 pneumonia</a:t>
            </a:r>
            <a:endParaRPr lang="en-GB" sz="2400" dirty="0"/>
          </a:p>
          <a:p>
            <a:endParaRPr lang="en-GB" sz="2400" dirty="0"/>
          </a:p>
          <a:p>
            <a:r>
              <a:rPr lang="en-GB" sz="2400" dirty="0"/>
              <a:t>Previously proposed as a treatment for influenza pneumonia </a:t>
            </a:r>
            <a:r>
              <a:rPr lang="en-GB" sz="2400" dirty="0" smtClean="0"/>
              <a:t>but </a:t>
            </a:r>
            <a:r>
              <a:rPr lang="en-GB" sz="2400" dirty="0"/>
              <a:t>never </a:t>
            </a:r>
            <a:r>
              <a:rPr lang="en-GB" sz="2400" dirty="0" smtClean="0"/>
              <a:t>properly tested</a:t>
            </a:r>
          </a:p>
          <a:p>
            <a:endParaRPr lang="en-GB" sz="2400" dirty="0"/>
          </a:p>
          <a:p>
            <a:r>
              <a:rPr lang="en-GB" sz="2400" dirty="0"/>
              <a:t>Reducing immune-mediated lung damage may improve survival in severe flu as it does in COVID-19</a:t>
            </a:r>
          </a:p>
          <a:p>
            <a:endParaRPr lang="en-GB"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1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36" y="1858142"/>
            <a:ext cx="7551778" cy="4580078"/>
          </a:xfrm>
        </p:spPr>
        <p:txBody>
          <a:bodyPr>
            <a:normAutofit/>
          </a:bodyPr>
          <a:lstStyle/>
          <a:p>
            <a:r>
              <a:rPr lang="en-GB" sz="2400" dirty="0"/>
              <a:t>Open to patients with </a:t>
            </a:r>
            <a:r>
              <a:rPr lang="en-GB" sz="2400" dirty="0" smtClean="0"/>
              <a:t>influenza pneumonia</a:t>
            </a:r>
            <a:r>
              <a:rPr lang="en-GB" sz="2400" dirty="0"/>
              <a:t> </a:t>
            </a:r>
            <a:r>
              <a:rPr lang="en-GB" sz="2400" b="1" i="1" dirty="0" smtClean="0"/>
              <a:t>plus </a:t>
            </a:r>
            <a:r>
              <a:rPr lang="en-GB" sz="2400" b="1" i="1" dirty="0"/>
              <a:t>hypoxia</a:t>
            </a:r>
            <a:r>
              <a:rPr lang="en-GB" sz="2400" b="1" dirty="0"/>
              <a:t> </a:t>
            </a:r>
            <a:r>
              <a:rPr lang="en-GB" sz="2400" dirty="0"/>
              <a:t>(supplemental oxygen or SpO2 &lt;92% on air</a:t>
            </a:r>
            <a:r>
              <a:rPr lang="en-GB" sz="2400" dirty="0" smtClean="0"/>
              <a:t>)</a:t>
            </a:r>
          </a:p>
          <a:p>
            <a:endParaRPr lang="en-GB" sz="2400" dirty="0"/>
          </a:p>
          <a:p>
            <a:r>
              <a:rPr lang="en-GB" sz="2400" dirty="0"/>
              <a:t>Contraindicated if </a:t>
            </a:r>
            <a:r>
              <a:rPr lang="en-GB" sz="2400" dirty="0" smtClean="0"/>
              <a:t>current </a:t>
            </a:r>
            <a:r>
              <a:rPr lang="en-GB" sz="2400" dirty="0"/>
              <a:t>or planned use of systemic corticosteroids, or if coinfected with </a:t>
            </a:r>
            <a:r>
              <a:rPr lang="en-GB" sz="2400" dirty="0" smtClean="0"/>
              <a:t>SARS-CoV-2</a:t>
            </a:r>
          </a:p>
          <a:p>
            <a:endParaRPr lang="en-GB" sz="2400" dirty="0"/>
          </a:p>
          <a:p>
            <a:r>
              <a:rPr lang="en-GB" sz="2400" dirty="0"/>
              <a:t>Common side effects of corticosteroids should be anticipated and managed as in normal practice</a:t>
            </a:r>
          </a:p>
          <a:p>
            <a:pPr lvl="1"/>
            <a:r>
              <a:rPr lang="en-GB" sz="2000" dirty="0"/>
              <a:t>E.g. consider risk of hyperglycaemia, peptic ulceration, infection</a:t>
            </a:r>
          </a:p>
          <a:p>
            <a:endParaRPr lang="en-GB" sz="2400" dirty="0"/>
          </a:p>
          <a:p>
            <a:endParaRPr lang="en-GB" sz="2400" dirty="0"/>
          </a:p>
          <a:p>
            <a:pPr marL="0" indent="0">
              <a:buNone/>
            </a:pPr>
            <a:endParaRPr lang="en-GB" sz="2400" dirty="0"/>
          </a:p>
        </p:txBody>
      </p:sp>
      <p:sp>
        <p:nvSpPr>
          <p:cNvPr id="4" name="Title 3"/>
          <p:cNvSpPr>
            <a:spLocks noGrp="1"/>
          </p:cNvSpPr>
          <p:nvPr>
            <p:ph type="title"/>
          </p:nvPr>
        </p:nvSpPr>
        <p:spPr/>
        <p:txBody>
          <a:bodyPr/>
          <a:lstStyle/>
          <a:p>
            <a:r>
              <a:rPr lang="en-GB" dirty="0"/>
              <a:t>Corticosteroids for influenza</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3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857" y="0"/>
            <a:ext cx="10515600" cy="1325563"/>
          </a:xfrm>
        </p:spPr>
        <p:txBody>
          <a:bodyPr/>
          <a:lstStyle/>
          <a:p>
            <a:r>
              <a:rPr lang="en-GB" dirty="0" smtClean="0"/>
              <a:t>RECOVERY influenza comparisons </a:t>
            </a:r>
            <a:endParaRPr lang="en-GB" dirty="0"/>
          </a:p>
        </p:txBody>
      </p:sp>
      <p:sp>
        <p:nvSpPr>
          <p:cNvPr id="6" name="Content Placeholder 2"/>
          <p:cNvSpPr>
            <a:spLocks noGrp="1"/>
          </p:cNvSpPr>
          <p:nvPr>
            <p:ph idx="1"/>
          </p:nvPr>
        </p:nvSpPr>
        <p:spPr>
          <a:xfrm>
            <a:off x="107576" y="1516724"/>
            <a:ext cx="11767939" cy="5341275"/>
          </a:xfrm>
        </p:spPr>
        <p:txBody>
          <a:bodyPr>
            <a:normAutofit/>
          </a:bodyPr>
          <a:lstStyle/>
          <a:p>
            <a:r>
              <a:rPr lang="en-GB" dirty="0" smtClean="0"/>
              <a:t>Influenza comparisons now open at 51 sites</a:t>
            </a:r>
          </a:p>
          <a:p>
            <a:pPr marL="0" indent="0">
              <a:buNone/>
            </a:pPr>
            <a:endParaRPr lang="en-GB" dirty="0"/>
          </a:p>
          <a:p>
            <a:r>
              <a:rPr lang="en-GB" dirty="0" smtClean="0"/>
              <a:t>Current recruitment</a:t>
            </a:r>
          </a:p>
          <a:p>
            <a:pPr lvl="1"/>
            <a:r>
              <a:rPr lang="en-GB" sz="2800" dirty="0" smtClean="0"/>
              <a:t>Baloxavir comparison - 280 participants</a:t>
            </a:r>
          </a:p>
          <a:p>
            <a:pPr lvl="1"/>
            <a:r>
              <a:rPr lang="en-GB" sz="2800" dirty="0"/>
              <a:t>Oseltamivir comparison </a:t>
            </a:r>
            <a:r>
              <a:rPr lang="en-GB" sz="2800" dirty="0" smtClean="0"/>
              <a:t>- 54 participants</a:t>
            </a:r>
          </a:p>
          <a:p>
            <a:pPr lvl="1"/>
            <a:r>
              <a:rPr lang="en-GB" sz="2800" dirty="0" smtClean="0"/>
              <a:t>Dexamethasone </a:t>
            </a:r>
            <a:r>
              <a:rPr lang="en-GB" sz="2800" dirty="0"/>
              <a:t>comparison </a:t>
            </a:r>
            <a:r>
              <a:rPr lang="en-GB" sz="2800" dirty="0" smtClean="0"/>
              <a:t>- 89 participants</a:t>
            </a:r>
            <a:endParaRPr lang="en-GB" sz="2800" dirty="0"/>
          </a:p>
        </p:txBody>
      </p:sp>
    </p:spTree>
    <p:extLst>
      <p:ext uri="{BB962C8B-B14F-4D97-AF65-F5344CB8AC3E}">
        <p14:creationId xmlns:p14="http://schemas.microsoft.com/office/powerpoint/2010/main" val="315483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RECOVERY &amp; REMAP-CAP </a:t>
            </a:r>
            <a:endParaRPr lang="en-GB" dirty="0"/>
          </a:p>
        </p:txBody>
      </p:sp>
      <p:sp>
        <p:nvSpPr>
          <p:cNvPr id="36" name="Content Placeholder 2"/>
          <p:cNvSpPr>
            <a:spLocks noGrp="1"/>
          </p:cNvSpPr>
          <p:nvPr>
            <p:ph idx="1"/>
          </p:nvPr>
        </p:nvSpPr>
        <p:spPr>
          <a:xfrm>
            <a:off x="504201" y="1596885"/>
            <a:ext cx="11177899" cy="4580078"/>
          </a:xfrm>
        </p:spPr>
        <p:txBody>
          <a:bodyPr>
            <a:normAutofit/>
          </a:bodyPr>
          <a:lstStyle/>
          <a:p>
            <a:r>
              <a:rPr lang="en-GB" dirty="0" smtClean="0"/>
              <a:t>RECOVERY &amp; REMAP-CAP are now collaborating on influenza comparisons</a:t>
            </a:r>
          </a:p>
          <a:p>
            <a:pPr marL="514350" indent="-514350">
              <a:buFont typeface="+mj-lt"/>
              <a:buAutoNum type="arabicPeriod"/>
            </a:pPr>
            <a:r>
              <a:rPr lang="en-GB" b="1" dirty="0" smtClean="0"/>
              <a:t>Coordination of recruitment locations</a:t>
            </a:r>
          </a:p>
          <a:p>
            <a:pPr lvl="1"/>
            <a:r>
              <a:rPr lang="en-GB" dirty="0"/>
              <a:t>O</a:t>
            </a:r>
            <a:r>
              <a:rPr lang="en-GB" dirty="0" smtClean="0"/>
              <a:t>nly one trial will be open in a particular clinical area</a:t>
            </a:r>
          </a:p>
          <a:p>
            <a:pPr lvl="1"/>
            <a:r>
              <a:rPr lang="en-GB" dirty="0" smtClean="0"/>
              <a:t>We aim for one of the trials to be open wherever inpatients with influenza are cared for in the NHS</a:t>
            </a:r>
          </a:p>
          <a:p>
            <a:pPr marL="514350" indent="-514350">
              <a:buFont typeface="+mj-lt"/>
              <a:buAutoNum type="arabicPeriod"/>
            </a:pPr>
            <a:r>
              <a:rPr lang="en-GB" b="1" dirty="0" smtClean="0"/>
              <a:t>Combined analysis &amp; primary publication</a:t>
            </a:r>
          </a:p>
          <a:p>
            <a:pPr lvl="1"/>
            <a:r>
              <a:rPr lang="en-GB" dirty="0" smtClean="0"/>
              <a:t>All participants recruited to either trial will contribute to the final results</a:t>
            </a:r>
          </a:p>
          <a:p>
            <a:endParaRPr lang="en-GB" dirty="0"/>
          </a:p>
          <a:p>
            <a:r>
              <a:rPr lang="en-GB" dirty="0" smtClean="0"/>
              <a:t>The trials remain separate, with different protocols, eligibility &amp; follow up procedures</a:t>
            </a:r>
          </a:p>
        </p:txBody>
      </p:sp>
    </p:spTree>
    <p:extLst>
      <p:ext uri="{BB962C8B-B14F-4D97-AF65-F5344CB8AC3E}">
        <p14:creationId xmlns:p14="http://schemas.microsoft.com/office/powerpoint/2010/main" val="86727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Planning for winter 2024/25</a:t>
            </a:r>
            <a:endParaRPr lang="en-GB" dirty="0"/>
          </a:p>
        </p:txBody>
      </p:sp>
      <p:sp>
        <p:nvSpPr>
          <p:cNvPr id="36" name="Content Placeholder 2"/>
          <p:cNvSpPr>
            <a:spLocks noGrp="1"/>
          </p:cNvSpPr>
          <p:nvPr>
            <p:ph idx="1"/>
          </p:nvPr>
        </p:nvSpPr>
        <p:spPr>
          <a:xfrm>
            <a:off x="504201" y="1596885"/>
            <a:ext cx="11177899" cy="4749324"/>
          </a:xfrm>
        </p:spPr>
        <p:txBody>
          <a:bodyPr>
            <a:normAutofit/>
          </a:bodyPr>
          <a:lstStyle/>
          <a:p>
            <a:r>
              <a:rPr lang="en-GB" dirty="0" smtClean="0"/>
              <a:t>If </a:t>
            </a:r>
            <a:r>
              <a:rPr lang="en-GB" dirty="0"/>
              <a:t>there are clinical areas where you are not </a:t>
            </a:r>
            <a:r>
              <a:rPr lang="en-GB" dirty="0" smtClean="0"/>
              <a:t>planning to recruit inpatients into either trial, </a:t>
            </a:r>
            <a:r>
              <a:rPr lang="en-GB" b="1" dirty="0" smtClean="0"/>
              <a:t>please consider participating </a:t>
            </a:r>
            <a:r>
              <a:rPr lang="en-GB" b="1" dirty="0"/>
              <a:t>in </a:t>
            </a:r>
            <a:r>
              <a:rPr lang="en-GB" b="1" dirty="0" smtClean="0"/>
              <a:t>RECOVERY</a:t>
            </a:r>
          </a:p>
          <a:p>
            <a:endParaRPr lang="en-GB" dirty="0"/>
          </a:p>
          <a:p>
            <a:r>
              <a:rPr lang="en-GB" dirty="0" smtClean="0"/>
              <a:t>Both</a:t>
            </a:r>
            <a:r>
              <a:rPr lang="en-GB" dirty="0"/>
              <a:t> trials </a:t>
            </a:r>
            <a:r>
              <a:rPr lang="en-GB" dirty="0" smtClean="0"/>
              <a:t>offer</a:t>
            </a:r>
            <a:r>
              <a:rPr lang="en-GB" dirty="0"/>
              <a:t> £400 per </a:t>
            </a:r>
            <a:r>
              <a:rPr lang="en-GB" dirty="0" smtClean="0"/>
              <a:t>influenza participant</a:t>
            </a:r>
            <a:r>
              <a:rPr lang="en-GB" b="1" dirty="0"/>
              <a:t> </a:t>
            </a:r>
            <a:r>
              <a:rPr lang="en-GB" dirty="0"/>
              <a:t>to support trial sites with </a:t>
            </a:r>
            <a:r>
              <a:rPr lang="en-GB" dirty="0" smtClean="0"/>
              <a:t>recruitment</a:t>
            </a:r>
          </a:p>
          <a:p>
            <a:endParaRPr lang="en-GB" dirty="0" smtClean="0"/>
          </a:p>
          <a:p>
            <a:r>
              <a:rPr lang="en-GB" dirty="0" smtClean="0"/>
              <a:t>RECOVERY influenza &amp; CAP comparisons are on the CRN non-commercial portfolio</a:t>
            </a:r>
          </a:p>
          <a:p>
            <a:endParaRPr lang="en-GB" dirty="0"/>
          </a:p>
          <a:p>
            <a:r>
              <a:rPr lang="en-GB" dirty="0"/>
              <a:t>RECOVERY influenza comparisons planned to continue until at least </a:t>
            </a:r>
            <a:r>
              <a:rPr lang="en-GB" dirty="0" smtClean="0"/>
              <a:t>2026</a:t>
            </a:r>
            <a:endParaRPr lang="en-GB" dirty="0"/>
          </a:p>
          <a:p>
            <a:pPr marL="0" indent="0">
              <a:buNone/>
            </a:pPr>
            <a:endParaRPr lang="en-GB" dirty="0" smtClean="0"/>
          </a:p>
        </p:txBody>
      </p:sp>
    </p:spTree>
    <p:extLst>
      <p:ext uri="{BB962C8B-B14F-4D97-AF65-F5344CB8AC3E}">
        <p14:creationId xmlns:p14="http://schemas.microsoft.com/office/powerpoint/2010/main" val="143484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sz="3600" dirty="0" smtClean="0"/>
              <a:t>Community-acquired </a:t>
            </a:r>
          </a:p>
          <a:p>
            <a:r>
              <a:rPr lang="en-GB" sz="3600" dirty="0" smtClean="0"/>
              <a:t>pneumonia comparison</a:t>
            </a:r>
          </a:p>
        </p:txBody>
      </p:sp>
      <p:pic>
        <p:nvPicPr>
          <p:cNvPr id="3"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299" y="3640973"/>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06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Community-acquired pneumonia</a:t>
            </a:r>
            <a:endParaRPr lang="en-GB" sz="3600" dirty="0"/>
          </a:p>
        </p:txBody>
      </p:sp>
      <p:sp>
        <p:nvSpPr>
          <p:cNvPr id="3" name="Content Placeholder 2"/>
          <p:cNvSpPr>
            <a:spLocks noGrp="1"/>
          </p:cNvSpPr>
          <p:nvPr>
            <p:ph idx="1"/>
          </p:nvPr>
        </p:nvSpPr>
        <p:spPr>
          <a:xfrm>
            <a:off x="240432" y="1593318"/>
            <a:ext cx="7145106" cy="5032516"/>
          </a:xfrm>
        </p:spPr>
        <p:txBody>
          <a:bodyPr>
            <a:normAutofit/>
          </a:bodyPr>
          <a:lstStyle/>
          <a:p>
            <a:r>
              <a:rPr lang="en-GB" dirty="0" smtClean="0"/>
              <a:t>One of the commonest reasons for acute hospital admission in the UK</a:t>
            </a:r>
          </a:p>
          <a:p>
            <a:endParaRPr lang="en-GB" dirty="0"/>
          </a:p>
          <a:p>
            <a:r>
              <a:rPr lang="en-GB" dirty="0" smtClean="0"/>
              <a:t>4</a:t>
            </a:r>
            <a:r>
              <a:rPr lang="en-GB" baseline="30000" dirty="0" smtClean="0"/>
              <a:t>th</a:t>
            </a:r>
            <a:r>
              <a:rPr lang="en-GB" dirty="0" smtClean="0"/>
              <a:t> leading cause of death worldwide, estimated to kill &gt;2,000,000 people per year</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
        <p:nvSpPr>
          <p:cNvPr id="7" name="Rectangle 6"/>
          <p:cNvSpPr/>
          <p:nvPr/>
        </p:nvSpPr>
        <p:spPr>
          <a:xfrm>
            <a:off x="8673737" y="6550223"/>
            <a:ext cx="3608295" cy="307777"/>
          </a:xfrm>
          <a:prstGeom prst="rect">
            <a:avLst/>
          </a:prstGeom>
        </p:spPr>
        <p:txBody>
          <a:bodyPr wrap="none">
            <a:spAutoFit/>
          </a:bodyPr>
          <a:lstStyle/>
          <a:p>
            <a:r>
              <a:rPr lang="en-GB" sz="1400" dirty="0" smtClean="0"/>
              <a:t>CXR courtesy of Jeremy </a:t>
            </a:r>
            <a:r>
              <a:rPr lang="en-GB" sz="1400" dirty="0"/>
              <a:t>Jones, </a:t>
            </a:r>
            <a:r>
              <a:rPr lang="en-GB" sz="1400" dirty="0" smtClean="0"/>
              <a:t>Radiopaedia.org</a:t>
            </a:r>
            <a:endParaRPr lang="en-GB" sz="1400" dirty="0"/>
          </a:p>
        </p:txBody>
      </p:sp>
    </p:spTree>
    <p:extLst>
      <p:ext uri="{BB962C8B-B14F-4D97-AF65-F5344CB8AC3E}">
        <p14:creationId xmlns:p14="http://schemas.microsoft.com/office/powerpoint/2010/main" val="495312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CAP in RECOVERY - eligibility</a:t>
            </a:r>
            <a:endParaRPr lang="en-GB" sz="3600" dirty="0"/>
          </a:p>
        </p:txBody>
      </p:sp>
      <p:sp>
        <p:nvSpPr>
          <p:cNvPr id="3" name="Content Placeholder 2"/>
          <p:cNvSpPr>
            <a:spLocks noGrp="1"/>
          </p:cNvSpPr>
          <p:nvPr>
            <p:ph idx="1"/>
          </p:nvPr>
        </p:nvSpPr>
        <p:spPr>
          <a:xfrm>
            <a:off x="240431" y="1593318"/>
            <a:ext cx="7292481" cy="5032516"/>
          </a:xfrm>
        </p:spPr>
        <p:txBody>
          <a:bodyPr>
            <a:normAutofit fontScale="92500" lnSpcReduction="10000"/>
          </a:bodyPr>
          <a:lstStyle/>
          <a:p>
            <a:r>
              <a:rPr lang="en-GB" sz="2400" dirty="0" smtClean="0"/>
              <a:t>Patients must have a diagnosis of CAP with planned antibiotic use</a:t>
            </a:r>
          </a:p>
          <a:p>
            <a:endParaRPr lang="en-GB" sz="2400" dirty="0"/>
          </a:p>
          <a:p>
            <a:r>
              <a:rPr lang="en-GB" sz="2400" dirty="0" smtClean="0"/>
              <a:t>Patients ineligible if they have suspected or confirmed:</a:t>
            </a:r>
          </a:p>
          <a:p>
            <a:pPr lvl="1"/>
            <a:r>
              <a:rPr lang="en-GB" sz="2000" dirty="0" smtClean="0"/>
              <a:t>SARS-COV-2 infection</a:t>
            </a:r>
          </a:p>
          <a:p>
            <a:pPr lvl="1"/>
            <a:r>
              <a:rPr lang="en-GB" sz="2000" dirty="0" smtClean="0"/>
              <a:t>Influenza infection</a:t>
            </a:r>
          </a:p>
          <a:p>
            <a:pPr lvl="1"/>
            <a:r>
              <a:rPr lang="en-GB" sz="2000" dirty="0" smtClean="0"/>
              <a:t>Pneumocystis jirovecii pneumonia (‘PCP’ or ‘PJP’)</a:t>
            </a:r>
          </a:p>
          <a:p>
            <a:pPr lvl="1"/>
            <a:r>
              <a:rPr lang="en-GB" sz="2000" dirty="0" smtClean="0"/>
              <a:t>Active pulmonary tuberculosis</a:t>
            </a:r>
          </a:p>
          <a:p>
            <a:endParaRPr lang="en-GB" sz="2400" dirty="0"/>
          </a:p>
          <a:p>
            <a:r>
              <a:rPr lang="en-GB" sz="2400" dirty="0" smtClean="0"/>
              <a:t>However testing for these pathogens is </a:t>
            </a:r>
            <a:r>
              <a:rPr lang="en-GB" sz="2400" b="1" dirty="0" smtClean="0"/>
              <a:t>not</a:t>
            </a:r>
            <a:r>
              <a:rPr lang="en-GB" sz="2400" dirty="0" smtClean="0"/>
              <a:t> required for trial purposes (only if part of standard care)</a:t>
            </a:r>
          </a:p>
          <a:p>
            <a:endParaRPr lang="en-GB" sz="2400" dirty="0"/>
          </a:p>
          <a:p>
            <a:r>
              <a:rPr lang="en-GB" sz="2400" dirty="0" smtClean="0"/>
              <a:t>If an influenza test result is pending during flu season, please do not recruit until this is available </a:t>
            </a:r>
            <a:endParaRPr lang="en-GB"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Tree>
    <p:extLst>
      <p:ext uri="{BB962C8B-B14F-4D97-AF65-F5344CB8AC3E}">
        <p14:creationId xmlns:p14="http://schemas.microsoft.com/office/powerpoint/2010/main" val="3963738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491324"/>
            <a:ext cx="12014200" cy="4871375"/>
          </a:xfrm>
        </p:spPr>
        <p:txBody>
          <a:bodyPr>
            <a:normAutofit/>
          </a:bodyPr>
          <a:lstStyle/>
          <a:p>
            <a:r>
              <a:rPr lang="en-GB" sz="2400" dirty="0" smtClean="0"/>
              <a:t>~20 randomised trials with 3,000-4,000 patients total (1</a:t>
            </a:r>
            <a:r>
              <a:rPr lang="en-GB" sz="2400" baseline="30000" dirty="0" smtClean="0"/>
              <a:t>st</a:t>
            </a:r>
            <a:r>
              <a:rPr lang="en-GB" sz="2400" dirty="0" smtClean="0"/>
              <a:t> in 1956)</a:t>
            </a:r>
            <a:endParaRPr lang="en-GB" sz="2400" dirty="0"/>
          </a:p>
          <a:p>
            <a:r>
              <a:rPr lang="en-GB" sz="2400" dirty="0" smtClean="0"/>
              <a:t>&gt;20 meta-analyses of the same trials, with differing conclusions:</a:t>
            </a:r>
          </a:p>
        </p:txBody>
      </p:sp>
      <p:sp>
        <p:nvSpPr>
          <p:cNvPr id="7" name="Title 1"/>
          <p:cNvSpPr>
            <a:spLocks noGrp="1"/>
          </p:cNvSpPr>
          <p:nvPr>
            <p:ph type="title"/>
          </p:nvPr>
        </p:nvSpPr>
        <p:spPr>
          <a:xfrm>
            <a:off x="308272" y="26920"/>
            <a:ext cx="7835537" cy="1325563"/>
          </a:xfrm>
        </p:spPr>
        <p:txBody>
          <a:bodyPr>
            <a:normAutofit/>
          </a:bodyPr>
          <a:lstStyle/>
          <a:p>
            <a:r>
              <a:rPr lang="en-GB" sz="3600" dirty="0" smtClean="0"/>
              <a:t>Corticosteroids </a:t>
            </a:r>
            <a:r>
              <a:rPr lang="en-GB" sz="3600" dirty="0"/>
              <a:t>for </a:t>
            </a:r>
            <a:r>
              <a:rPr lang="en-GB" sz="3600" dirty="0" smtClean="0"/>
              <a:t>CAP – evidence</a:t>
            </a:r>
            <a:endParaRPr lang="en-GB" sz="3600" dirty="0"/>
          </a:p>
        </p:txBody>
      </p:sp>
      <p:pic>
        <p:nvPicPr>
          <p:cNvPr id="2" name="Picture 1"/>
          <p:cNvPicPr>
            <a:picLocks noChangeAspect="1"/>
          </p:cNvPicPr>
          <p:nvPr/>
        </p:nvPicPr>
        <p:blipFill>
          <a:blip r:embed="rId2"/>
          <a:stretch>
            <a:fillRect/>
          </a:stretch>
        </p:blipFill>
        <p:spPr>
          <a:xfrm>
            <a:off x="308272" y="2745149"/>
            <a:ext cx="11453120" cy="549750"/>
          </a:xfrm>
          <a:prstGeom prst="rect">
            <a:avLst/>
          </a:prstGeom>
        </p:spPr>
      </p:pic>
      <p:pic>
        <p:nvPicPr>
          <p:cNvPr id="4" name="Picture 3"/>
          <p:cNvPicPr>
            <a:picLocks noChangeAspect="1"/>
          </p:cNvPicPr>
          <p:nvPr/>
        </p:nvPicPr>
        <p:blipFill>
          <a:blip r:embed="rId3"/>
          <a:stretch>
            <a:fillRect/>
          </a:stretch>
        </p:blipFill>
        <p:spPr>
          <a:xfrm>
            <a:off x="1945634" y="3507247"/>
            <a:ext cx="9030960" cy="914528"/>
          </a:xfrm>
          <a:prstGeom prst="rect">
            <a:avLst/>
          </a:prstGeom>
        </p:spPr>
      </p:pic>
      <p:sp>
        <p:nvSpPr>
          <p:cNvPr id="5" name="TextBox 4"/>
          <p:cNvSpPr txBox="1"/>
          <p:nvPr/>
        </p:nvSpPr>
        <p:spPr>
          <a:xfrm>
            <a:off x="246422" y="2360445"/>
            <a:ext cx="3372774" cy="400110"/>
          </a:xfrm>
          <a:prstGeom prst="rect">
            <a:avLst/>
          </a:prstGeom>
          <a:noFill/>
        </p:spPr>
        <p:txBody>
          <a:bodyPr wrap="square" rtlCol="0">
            <a:spAutoFit/>
          </a:bodyPr>
          <a:lstStyle/>
          <a:p>
            <a:r>
              <a:rPr lang="en-GB" sz="2000" b="1" i="1" dirty="0" smtClean="0"/>
              <a:t>Bergmann et al. CID, 2023</a:t>
            </a:r>
            <a:endParaRPr lang="en-GB" sz="2000" b="1" i="1" dirty="0"/>
          </a:p>
        </p:txBody>
      </p:sp>
      <p:sp>
        <p:nvSpPr>
          <p:cNvPr id="8" name="TextBox 7"/>
          <p:cNvSpPr txBox="1"/>
          <p:nvPr/>
        </p:nvSpPr>
        <p:spPr>
          <a:xfrm>
            <a:off x="308272" y="3478564"/>
            <a:ext cx="1612814" cy="707886"/>
          </a:xfrm>
          <a:prstGeom prst="rect">
            <a:avLst/>
          </a:prstGeom>
          <a:noFill/>
        </p:spPr>
        <p:txBody>
          <a:bodyPr wrap="none" rtlCol="0">
            <a:spAutoFit/>
          </a:bodyPr>
          <a:lstStyle/>
          <a:p>
            <a:r>
              <a:rPr lang="en-GB" sz="2000" b="1" i="1" dirty="0" smtClean="0"/>
              <a:t>Saleem et al. </a:t>
            </a:r>
          </a:p>
          <a:p>
            <a:r>
              <a:rPr lang="en-GB" sz="2000" b="1" i="1" dirty="0" smtClean="0"/>
              <a:t>Chest, 2023 </a:t>
            </a:r>
            <a:endParaRPr lang="en-GB" sz="2000" b="1" i="1" dirty="0"/>
          </a:p>
        </p:txBody>
      </p:sp>
      <p:sp>
        <p:nvSpPr>
          <p:cNvPr id="9" name="Rectangle 8"/>
          <p:cNvSpPr/>
          <p:nvPr/>
        </p:nvSpPr>
        <p:spPr>
          <a:xfrm>
            <a:off x="113449" y="2387994"/>
            <a:ext cx="11675947" cy="989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113448" y="3507247"/>
            <a:ext cx="11675947" cy="989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113448" y="4426631"/>
            <a:ext cx="12014200" cy="2209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Reduced time to clinical stability (p&lt;0.001) &amp; discharge (p=0.01) in one trial of non-severe CAP, but could just reflect fever/CRP reduction</a:t>
            </a:r>
          </a:p>
          <a:p>
            <a:r>
              <a:rPr lang="en-GB" sz="2400" dirty="0" smtClean="0"/>
              <a:t>Possible </a:t>
            </a:r>
            <a:r>
              <a:rPr lang="en-GB" sz="2400" i="1" dirty="0" smtClean="0"/>
              <a:t>increased</a:t>
            </a:r>
            <a:r>
              <a:rPr lang="en-GB" sz="2400" dirty="0" smtClean="0"/>
              <a:t> readmissions with corticosteroids</a:t>
            </a:r>
          </a:p>
          <a:p>
            <a:r>
              <a:rPr lang="en-GB" sz="2400" dirty="0" smtClean="0"/>
              <a:t>Concerns about side effects – hyperglycaemia, GI bleeding, secondary infection</a:t>
            </a:r>
            <a:endParaRPr lang="en-GB" sz="2400" dirty="0"/>
          </a:p>
        </p:txBody>
      </p:sp>
    </p:spTree>
    <p:extLst>
      <p:ext uri="{BB962C8B-B14F-4D97-AF65-F5344CB8AC3E}">
        <p14:creationId xmlns:p14="http://schemas.microsoft.com/office/powerpoint/2010/main" val="120850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507050" y="1736033"/>
            <a:ext cx="11177899" cy="4580078"/>
          </a:xfrm>
        </p:spPr>
        <p:txBody>
          <a:bodyPr/>
          <a:lstStyle/>
          <a:p>
            <a:r>
              <a:rPr lang="en-GB" dirty="0" smtClean="0"/>
              <a:t>If </a:t>
            </a:r>
            <a:r>
              <a:rPr lang="en-GB" dirty="0"/>
              <a:t>you have questions please enter them into the “Q&amp;A” on the right side of your screen.</a:t>
            </a:r>
          </a:p>
          <a:p>
            <a:endParaRPr lang="en-GB" dirty="0"/>
          </a:p>
          <a:p>
            <a:r>
              <a:rPr lang="en-GB" dirty="0"/>
              <a:t>Questions may be answered directly or to the whole </a:t>
            </a:r>
            <a:r>
              <a:rPr lang="en-GB" dirty="0" smtClean="0"/>
              <a:t>group</a:t>
            </a:r>
          </a:p>
          <a:p>
            <a:endParaRPr lang="en-GB" dirty="0"/>
          </a:p>
          <a:p>
            <a:r>
              <a:rPr lang="en-GB" dirty="0" smtClean="0"/>
              <a:t>Information about the trial is on our website </a:t>
            </a:r>
            <a:r>
              <a:rPr lang="en-GB" dirty="0">
                <a:hlinkClick r:id="rId2"/>
              </a:rPr>
              <a:t>https://</a:t>
            </a:r>
            <a:r>
              <a:rPr lang="en-GB" dirty="0" smtClean="0">
                <a:hlinkClick r:id="rId2"/>
              </a:rPr>
              <a:t>www.recoverytrial.net/uk/for-site-staff</a:t>
            </a:r>
            <a:r>
              <a:rPr lang="en-GB" dirty="0" smtClean="0"/>
              <a:t> </a:t>
            </a:r>
          </a:p>
          <a:p>
            <a:endParaRPr lang="en-GB" dirty="0"/>
          </a:p>
          <a:p>
            <a:r>
              <a:rPr lang="en-GB" dirty="0" smtClean="0"/>
              <a:t>These slides will be uploaded to the UK Site Teams page </a:t>
            </a:r>
            <a:endParaRPr lang="en-GB" dirty="0"/>
          </a:p>
        </p:txBody>
      </p:sp>
    </p:spTree>
    <p:extLst>
      <p:ext uri="{BB962C8B-B14F-4D97-AF65-F5344CB8AC3E}">
        <p14:creationId xmlns:p14="http://schemas.microsoft.com/office/powerpoint/2010/main" val="673660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p:cNvPicPr>
            <a:picLocks noChangeAspect="1"/>
          </p:cNvPicPr>
          <p:nvPr/>
        </p:nvPicPr>
        <p:blipFill>
          <a:blip r:embed="rId2"/>
          <a:stretch>
            <a:fillRect/>
          </a:stretch>
        </p:blipFill>
        <p:spPr>
          <a:xfrm>
            <a:off x="0" y="1391104"/>
            <a:ext cx="12174528" cy="5074228"/>
          </a:xfrm>
          <a:prstGeom prst="rect">
            <a:avLst/>
          </a:prstGeom>
        </p:spPr>
      </p:pic>
      <p:sp>
        <p:nvSpPr>
          <p:cNvPr id="23" name="Title 1"/>
          <p:cNvSpPr txBox="1">
            <a:spLocks/>
          </p:cNvSpPr>
          <p:nvPr/>
        </p:nvSpPr>
        <p:spPr>
          <a:xfrm>
            <a:off x="308272" y="26920"/>
            <a:ext cx="78355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for CAP – evidence</a:t>
            </a:r>
            <a:endParaRPr lang="en-GB" sz="3600" dirty="0"/>
          </a:p>
        </p:txBody>
      </p:sp>
      <p:sp>
        <p:nvSpPr>
          <p:cNvPr id="2" name="TextBox 1"/>
          <p:cNvSpPr txBox="1"/>
          <p:nvPr/>
        </p:nvSpPr>
        <p:spPr>
          <a:xfrm>
            <a:off x="7538720" y="6519446"/>
            <a:ext cx="4751365" cy="338554"/>
          </a:xfrm>
          <a:prstGeom prst="rect">
            <a:avLst/>
          </a:prstGeom>
          <a:noFill/>
        </p:spPr>
        <p:txBody>
          <a:bodyPr wrap="none" rtlCol="0">
            <a:spAutoFit/>
          </a:bodyPr>
          <a:lstStyle/>
          <a:p>
            <a:r>
              <a:rPr lang="en-GB" sz="1600" dirty="0"/>
              <a:t>Bergmann F, </a:t>
            </a:r>
            <a:r>
              <a:rPr lang="en-GB" sz="1600" dirty="0" smtClean="0"/>
              <a:t>et al. Clin </a:t>
            </a:r>
            <a:r>
              <a:rPr lang="en-GB" sz="1600" dirty="0"/>
              <a:t>Infect Dis. 2023 </a:t>
            </a:r>
            <a:r>
              <a:rPr lang="en-GB" sz="1600" dirty="0" smtClean="0"/>
              <a:t>PMID 37876267</a:t>
            </a:r>
            <a:endParaRPr lang="en-GB" sz="1600" dirty="0"/>
          </a:p>
        </p:txBody>
      </p:sp>
    </p:spTree>
    <p:extLst>
      <p:ext uri="{BB962C8B-B14F-4D97-AF65-F5344CB8AC3E}">
        <p14:creationId xmlns:p14="http://schemas.microsoft.com/office/powerpoint/2010/main" val="605192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p:cNvPicPr>
            <a:picLocks noChangeAspect="1"/>
          </p:cNvPicPr>
          <p:nvPr/>
        </p:nvPicPr>
        <p:blipFill>
          <a:blip r:embed="rId2"/>
          <a:stretch>
            <a:fillRect/>
          </a:stretch>
        </p:blipFill>
        <p:spPr>
          <a:xfrm>
            <a:off x="0" y="1391104"/>
            <a:ext cx="12174528" cy="5074228"/>
          </a:xfrm>
          <a:prstGeom prst="rect">
            <a:avLst/>
          </a:prstGeom>
        </p:spPr>
      </p:pic>
      <p:sp>
        <p:nvSpPr>
          <p:cNvPr id="20" name="Rectangle 19"/>
          <p:cNvSpPr/>
          <p:nvPr/>
        </p:nvSpPr>
        <p:spPr>
          <a:xfrm>
            <a:off x="311662" y="3212123"/>
            <a:ext cx="9946888" cy="1784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283197" y="4204065"/>
            <a:ext cx="9946888" cy="1784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1"/>
          <p:cNvSpPr txBox="1">
            <a:spLocks/>
          </p:cNvSpPr>
          <p:nvPr/>
        </p:nvSpPr>
        <p:spPr>
          <a:xfrm>
            <a:off x="308272" y="26920"/>
            <a:ext cx="78355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for CAP – evidence</a:t>
            </a:r>
            <a:endParaRPr lang="en-GB" sz="3600" dirty="0"/>
          </a:p>
        </p:txBody>
      </p:sp>
      <p:sp>
        <p:nvSpPr>
          <p:cNvPr id="11" name="TextBox 10"/>
          <p:cNvSpPr txBox="1"/>
          <p:nvPr/>
        </p:nvSpPr>
        <p:spPr>
          <a:xfrm>
            <a:off x="7538720" y="6519446"/>
            <a:ext cx="4751365" cy="338554"/>
          </a:xfrm>
          <a:prstGeom prst="rect">
            <a:avLst/>
          </a:prstGeom>
          <a:noFill/>
        </p:spPr>
        <p:txBody>
          <a:bodyPr wrap="none" rtlCol="0">
            <a:spAutoFit/>
          </a:bodyPr>
          <a:lstStyle/>
          <a:p>
            <a:r>
              <a:rPr lang="en-GB" sz="1600" dirty="0"/>
              <a:t>Bergmann F, </a:t>
            </a:r>
            <a:r>
              <a:rPr lang="en-GB" sz="1600" dirty="0" smtClean="0"/>
              <a:t>et al. Clin </a:t>
            </a:r>
            <a:r>
              <a:rPr lang="en-GB" sz="1600" dirty="0"/>
              <a:t>Infect Dis. 2023 </a:t>
            </a:r>
            <a:r>
              <a:rPr lang="en-GB" sz="1600" dirty="0" smtClean="0"/>
              <a:t>PMID 37876267</a:t>
            </a:r>
            <a:endParaRPr lang="en-GB" sz="1600" dirty="0"/>
          </a:p>
        </p:txBody>
      </p:sp>
    </p:spTree>
    <p:extLst>
      <p:ext uri="{BB962C8B-B14F-4D97-AF65-F5344CB8AC3E}">
        <p14:creationId xmlns:p14="http://schemas.microsoft.com/office/powerpoint/2010/main" val="1173793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5" y="53281"/>
            <a:ext cx="8312026" cy="1325563"/>
          </a:xfrm>
        </p:spPr>
        <p:txBody>
          <a:bodyPr>
            <a:normAutofit/>
          </a:bodyPr>
          <a:lstStyle/>
          <a:p>
            <a:r>
              <a:rPr lang="en-GB" sz="3600" dirty="0" smtClean="0"/>
              <a:t>Corticosteroids for CAP - current guidance</a:t>
            </a:r>
            <a:endParaRPr lang="en-GB" sz="3600" dirty="0"/>
          </a:p>
        </p:txBody>
      </p:sp>
      <p:sp>
        <p:nvSpPr>
          <p:cNvPr id="4" name="TextBox 3"/>
          <p:cNvSpPr txBox="1"/>
          <p:nvPr/>
        </p:nvSpPr>
        <p:spPr>
          <a:xfrm>
            <a:off x="7924800" y="5896709"/>
            <a:ext cx="184731" cy="369332"/>
          </a:xfrm>
          <a:prstGeom prst="rect">
            <a:avLst/>
          </a:prstGeom>
          <a:noFill/>
        </p:spPr>
        <p:txBody>
          <a:bodyPr wrap="none" rtlCol="0">
            <a:spAutoFit/>
          </a:bodyPr>
          <a:lstStyle/>
          <a:p>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p:cNvPicPr>
            <a:picLocks noChangeAspect="1"/>
          </p:cNvPicPr>
          <p:nvPr/>
        </p:nvPicPr>
        <p:blipFill rotWithShape="1">
          <a:blip r:embed="rId2"/>
          <a:srcRect t="35993"/>
          <a:stretch/>
        </p:blipFill>
        <p:spPr>
          <a:xfrm>
            <a:off x="4755968" y="3564872"/>
            <a:ext cx="7028326" cy="979851"/>
          </a:xfrm>
          <a:prstGeom prst="rect">
            <a:avLst/>
          </a:prstGeom>
        </p:spPr>
      </p:pic>
      <p:pic>
        <p:nvPicPr>
          <p:cNvPr id="23" name="Picture 22"/>
          <p:cNvPicPr>
            <a:picLocks noChangeAspect="1"/>
          </p:cNvPicPr>
          <p:nvPr/>
        </p:nvPicPr>
        <p:blipFill>
          <a:blip r:embed="rId3"/>
          <a:stretch>
            <a:fillRect/>
          </a:stretch>
        </p:blipFill>
        <p:spPr>
          <a:xfrm>
            <a:off x="32049" y="1415624"/>
            <a:ext cx="7974890" cy="1172365"/>
          </a:xfrm>
          <a:prstGeom prst="rect">
            <a:avLst/>
          </a:prstGeom>
        </p:spPr>
      </p:pic>
      <p:pic>
        <p:nvPicPr>
          <p:cNvPr id="24" name="Picture 23"/>
          <p:cNvPicPr>
            <a:picLocks noChangeAspect="1"/>
          </p:cNvPicPr>
          <p:nvPr/>
        </p:nvPicPr>
        <p:blipFill>
          <a:blip r:embed="rId4"/>
          <a:stretch>
            <a:fillRect/>
          </a:stretch>
        </p:blipFill>
        <p:spPr>
          <a:xfrm>
            <a:off x="0" y="3446583"/>
            <a:ext cx="4172532" cy="771633"/>
          </a:xfrm>
          <a:prstGeom prst="rect">
            <a:avLst/>
          </a:prstGeom>
        </p:spPr>
      </p:pic>
      <p:sp>
        <p:nvSpPr>
          <p:cNvPr id="25" name="TextBox 24"/>
          <p:cNvSpPr txBox="1"/>
          <p:nvPr/>
        </p:nvSpPr>
        <p:spPr>
          <a:xfrm>
            <a:off x="98574" y="2747600"/>
            <a:ext cx="1369927" cy="369332"/>
          </a:xfrm>
          <a:prstGeom prst="rect">
            <a:avLst/>
          </a:prstGeom>
          <a:noFill/>
        </p:spPr>
        <p:txBody>
          <a:bodyPr wrap="none" rtlCol="0">
            <a:spAutoFit/>
          </a:bodyPr>
          <a:lstStyle/>
          <a:p>
            <a:r>
              <a:rPr lang="en-GB" b="1" dirty="0" smtClean="0"/>
              <a:t>August 2019</a:t>
            </a:r>
            <a:endParaRPr lang="en-GB" b="1" dirty="0"/>
          </a:p>
        </p:txBody>
      </p:sp>
      <p:sp>
        <p:nvSpPr>
          <p:cNvPr id="27" name="TextBox 26"/>
          <p:cNvSpPr txBox="1"/>
          <p:nvPr/>
        </p:nvSpPr>
        <p:spPr>
          <a:xfrm>
            <a:off x="66688" y="4109889"/>
            <a:ext cx="2084097" cy="369332"/>
          </a:xfrm>
          <a:prstGeom prst="rect">
            <a:avLst/>
          </a:prstGeom>
          <a:noFill/>
        </p:spPr>
        <p:txBody>
          <a:bodyPr wrap="none" rtlCol="0">
            <a:spAutoFit/>
          </a:bodyPr>
          <a:lstStyle/>
          <a:p>
            <a:r>
              <a:rPr lang="en-GB" b="1" dirty="0" smtClean="0"/>
              <a:t>2014, updated 2023</a:t>
            </a:r>
            <a:endParaRPr lang="en-GB" b="1" dirty="0"/>
          </a:p>
        </p:txBody>
      </p:sp>
      <p:pic>
        <p:nvPicPr>
          <p:cNvPr id="28" name="Picture 27"/>
          <p:cNvPicPr>
            <a:picLocks noChangeAspect="1"/>
          </p:cNvPicPr>
          <p:nvPr/>
        </p:nvPicPr>
        <p:blipFill>
          <a:blip r:embed="rId5"/>
          <a:stretch>
            <a:fillRect/>
          </a:stretch>
        </p:blipFill>
        <p:spPr>
          <a:xfrm>
            <a:off x="98574" y="5094256"/>
            <a:ext cx="6254555" cy="646638"/>
          </a:xfrm>
          <a:prstGeom prst="rect">
            <a:avLst/>
          </a:prstGeom>
        </p:spPr>
      </p:pic>
      <p:pic>
        <p:nvPicPr>
          <p:cNvPr id="29" name="Picture 28"/>
          <p:cNvPicPr>
            <a:picLocks noChangeAspect="1"/>
          </p:cNvPicPr>
          <p:nvPr/>
        </p:nvPicPr>
        <p:blipFill rotWithShape="1">
          <a:blip r:embed="rId6"/>
          <a:srcRect l="48292" t="-4269" r="3782" b="3008"/>
          <a:stretch/>
        </p:blipFill>
        <p:spPr>
          <a:xfrm>
            <a:off x="6355731" y="5154234"/>
            <a:ext cx="5428563" cy="665607"/>
          </a:xfrm>
          <a:prstGeom prst="rect">
            <a:avLst/>
          </a:prstGeom>
        </p:spPr>
      </p:pic>
      <p:sp>
        <p:nvSpPr>
          <p:cNvPr id="30" name="Rectangle 29"/>
          <p:cNvSpPr/>
          <p:nvPr/>
        </p:nvSpPr>
        <p:spPr>
          <a:xfrm>
            <a:off x="32049" y="1415624"/>
            <a:ext cx="11895865" cy="1925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32049" y="3446583"/>
            <a:ext cx="11895865" cy="1438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32049" y="4974873"/>
            <a:ext cx="11895865" cy="1106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p:cNvPicPr>
            <a:picLocks noChangeAspect="1"/>
          </p:cNvPicPr>
          <p:nvPr/>
        </p:nvPicPr>
        <p:blipFill rotWithShape="1">
          <a:blip r:embed="rId7"/>
          <a:srcRect t="33289"/>
          <a:stretch/>
        </p:blipFill>
        <p:spPr>
          <a:xfrm>
            <a:off x="8140433" y="1439601"/>
            <a:ext cx="3458058" cy="1849351"/>
          </a:xfrm>
          <a:prstGeom prst="rect">
            <a:avLst/>
          </a:prstGeom>
        </p:spPr>
      </p:pic>
      <p:sp>
        <p:nvSpPr>
          <p:cNvPr id="34" name="TextBox 33"/>
          <p:cNvSpPr txBox="1"/>
          <p:nvPr/>
        </p:nvSpPr>
        <p:spPr>
          <a:xfrm>
            <a:off x="94131" y="5712043"/>
            <a:ext cx="1144865" cy="369332"/>
          </a:xfrm>
          <a:prstGeom prst="rect">
            <a:avLst/>
          </a:prstGeom>
          <a:noFill/>
        </p:spPr>
        <p:txBody>
          <a:bodyPr wrap="none" rtlCol="0">
            <a:spAutoFit/>
          </a:bodyPr>
          <a:lstStyle/>
          <a:p>
            <a:r>
              <a:rPr lang="en-GB" b="1" dirty="0" smtClean="0"/>
              <a:t>June 2023</a:t>
            </a:r>
            <a:endParaRPr lang="en-GB" b="1" dirty="0"/>
          </a:p>
        </p:txBody>
      </p:sp>
      <p:sp>
        <p:nvSpPr>
          <p:cNvPr id="35" name="Rectangle 34"/>
          <p:cNvSpPr/>
          <p:nvPr/>
        </p:nvSpPr>
        <p:spPr>
          <a:xfrm>
            <a:off x="111053" y="6228559"/>
            <a:ext cx="11816861" cy="461665"/>
          </a:xfrm>
          <a:prstGeom prst="rect">
            <a:avLst/>
          </a:prstGeom>
        </p:spPr>
        <p:txBody>
          <a:bodyPr wrap="square">
            <a:spAutoFit/>
          </a:bodyPr>
          <a:lstStyle/>
          <a:p>
            <a:pPr algn="ctr"/>
            <a:r>
              <a:rPr lang="en-GB" sz="2400" b="1" u="sng" dirty="0" smtClean="0"/>
              <a:t>More </a:t>
            </a:r>
            <a:r>
              <a:rPr lang="en-GB" sz="2400" b="1" u="sng" dirty="0"/>
              <a:t>randomised evidence </a:t>
            </a:r>
            <a:r>
              <a:rPr lang="en-GB" sz="2400" b="1" u="sng" dirty="0" smtClean="0"/>
              <a:t>is needed from </a:t>
            </a:r>
            <a:r>
              <a:rPr lang="en-GB" sz="2400" b="1" u="sng" dirty="0"/>
              <a:t>a wide range of patients to inform </a:t>
            </a:r>
            <a:r>
              <a:rPr lang="en-GB" sz="2400" b="1" u="sng" dirty="0" smtClean="0"/>
              <a:t>treatment</a:t>
            </a:r>
            <a:endParaRPr lang="en-GB" sz="2400" b="1" u="sng" dirty="0"/>
          </a:p>
        </p:txBody>
      </p:sp>
    </p:spTree>
    <p:extLst>
      <p:ext uri="{BB962C8B-B14F-4D97-AF65-F5344CB8AC3E}">
        <p14:creationId xmlns:p14="http://schemas.microsoft.com/office/powerpoint/2010/main" val="1388798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57987"/>
            <a:ext cx="8026340" cy="4155733"/>
          </a:xfrm>
        </p:spPr>
        <p:txBody>
          <a:bodyPr>
            <a:noAutofit/>
          </a:bodyPr>
          <a:lstStyle/>
          <a:p>
            <a:r>
              <a:rPr lang="en-GB" sz="2400" dirty="0" smtClean="0"/>
              <a:t>No requirement for hypoxia (unlike influenza corticosteroid comparison)</a:t>
            </a:r>
          </a:p>
          <a:p>
            <a:pPr marL="0" indent="0">
              <a:buNone/>
            </a:pPr>
            <a:endParaRPr lang="en-GB" sz="2400" dirty="0"/>
          </a:p>
          <a:p>
            <a:r>
              <a:rPr lang="en-GB" sz="2400" dirty="0"/>
              <a:t>Common side effects of corticosteroids should be anticipated and managed as in normal practice</a:t>
            </a:r>
          </a:p>
          <a:p>
            <a:pPr lvl="1"/>
            <a:r>
              <a:rPr lang="en-GB" sz="2000" dirty="0"/>
              <a:t>E.g. consider risk of hyperglycaemia, peptic ulceration, infection</a:t>
            </a:r>
          </a:p>
        </p:txBody>
      </p:sp>
      <p:sp>
        <p:nvSpPr>
          <p:cNvPr id="4" name="Title 3"/>
          <p:cNvSpPr>
            <a:spLocks noGrp="1"/>
          </p:cNvSpPr>
          <p:nvPr>
            <p:ph type="title"/>
          </p:nvPr>
        </p:nvSpPr>
        <p:spPr/>
        <p:txBody>
          <a:bodyPr/>
          <a:lstStyle/>
          <a:p>
            <a:r>
              <a:rPr lang="en-GB" dirty="0"/>
              <a:t>Corticosteroids for CAP</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98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857" y="0"/>
            <a:ext cx="10515600" cy="1325563"/>
          </a:xfrm>
        </p:spPr>
        <p:txBody>
          <a:bodyPr/>
          <a:lstStyle/>
          <a:p>
            <a:r>
              <a:rPr lang="en-GB" dirty="0" smtClean="0"/>
              <a:t>RECOVERY CAP comparison </a:t>
            </a:r>
            <a:endParaRPr lang="en-GB" dirty="0"/>
          </a:p>
        </p:txBody>
      </p:sp>
      <p:sp>
        <p:nvSpPr>
          <p:cNvPr id="6" name="Content Placeholder 2"/>
          <p:cNvSpPr>
            <a:spLocks noGrp="1"/>
          </p:cNvSpPr>
          <p:nvPr>
            <p:ph idx="1"/>
          </p:nvPr>
        </p:nvSpPr>
        <p:spPr>
          <a:xfrm>
            <a:off x="107576" y="1516724"/>
            <a:ext cx="11767939" cy="5341275"/>
          </a:xfrm>
        </p:spPr>
        <p:txBody>
          <a:bodyPr>
            <a:normAutofit/>
          </a:bodyPr>
          <a:lstStyle/>
          <a:p>
            <a:r>
              <a:rPr lang="en-GB" dirty="0" smtClean="0"/>
              <a:t>Introduced into protocol early 2024, now open at 30 sites</a:t>
            </a:r>
          </a:p>
          <a:p>
            <a:endParaRPr lang="en-GB" dirty="0"/>
          </a:p>
          <a:p>
            <a:r>
              <a:rPr lang="en-GB" dirty="0" smtClean="0"/>
              <a:t>Current recruitment 232 participants – many sites opening for this winter</a:t>
            </a:r>
          </a:p>
          <a:p>
            <a:endParaRPr lang="en-GB" dirty="0"/>
          </a:p>
          <a:p>
            <a:r>
              <a:rPr lang="en-GB" dirty="0" smtClean="0"/>
              <a:t>Recruitment fee £100/participant. </a:t>
            </a:r>
          </a:p>
          <a:p>
            <a:endParaRPr lang="en-GB" dirty="0"/>
          </a:p>
          <a:p>
            <a:r>
              <a:rPr lang="en-GB" dirty="0" smtClean="0"/>
              <a:t>Very simple comparison for sites </a:t>
            </a:r>
          </a:p>
          <a:p>
            <a:pPr lvl="1"/>
            <a:r>
              <a:rPr lang="en-GB" dirty="0"/>
              <a:t>N</a:t>
            </a:r>
            <a:r>
              <a:rPr lang="en-GB" dirty="0" smtClean="0"/>
              <a:t>o samples</a:t>
            </a:r>
          </a:p>
          <a:p>
            <a:pPr lvl="1"/>
            <a:r>
              <a:rPr lang="en-GB" dirty="0" smtClean="0"/>
              <a:t>Dexamethasone from NHS stock</a:t>
            </a:r>
          </a:p>
          <a:p>
            <a:pPr lvl="1"/>
            <a:r>
              <a:rPr lang="en-GB" dirty="0" smtClean="0"/>
              <a:t>Single follow-up form </a:t>
            </a:r>
          </a:p>
        </p:txBody>
      </p:sp>
    </p:spTree>
    <p:extLst>
      <p:ext uri="{BB962C8B-B14F-4D97-AF65-F5344CB8AC3E}">
        <p14:creationId xmlns:p14="http://schemas.microsoft.com/office/powerpoint/2010/main" val="333339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5545" y="1491136"/>
            <a:ext cx="8374508" cy="5341275"/>
          </a:xfrm>
        </p:spPr>
        <p:txBody>
          <a:bodyPr>
            <a:normAutofit/>
          </a:bodyPr>
          <a:lstStyle/>
          <a:p>
            <a:r>
              <a:rPr lang="en-GB" sz="2400" dirty="0"/>
              <a:t>Risk of MI &amp; stroke is high following admission with CAP, and ASPECT </a:t>
            </a:r>
            <a:r>
              <a:rPr lang="en-GB" sz="2400" dirty="0" smtClean="0"/>
              <a:t>is testing if 3 months’ </a:t>
            </a:r>
            <a:r>
              <a:rPr lang="en-GB" sz="2400" dirty="0"/>
              <a:t>aspirin </a:t>
            </a:r>
            <a:r>
              <a:rPr lang="en-GB" sz="2400" dirty="0" smtClean="0"/>
              <a:t>reduces this</a:t>
            </a:r>
            <a:endParaRPr lang="en-GB" sz="2400" dirty="0"/>
          </a:p>
          <a:p>
            <a:pPr marL="0" indent="0">
              <a:buNone/>
            </a:pPr>
            <a:endParaRPr lang="en-GB" sz="2400" dirty="0"/>
          </a:p>
          <a:p>
            <a:r>
              <a:rPr lang="en-GB" sz="2400" dirty="0" smtClean="0"/>
              <a:t>Many CAP patients will be eligible for only one trial (e.g. if aspirin or systemic corticosteroids indicated for another reason) &amp; many will be eligible for both</a:t>
            </a:r>
          </a:p>
          <a:p>
            <a:endParaRPr lang="en-GB" sz="2400" dirty="0"/>
          </a:p>
          <a:p>
            <a:pPr lvl="0"/>
            <a:r>
              <a:rPr lang="en-GB" sz="2400" dirty="0" smtClean="0"/>
              <a:t>Both </a:t>
            </a:r>
            <a:r>
              <a:rPr lang="en-GB" sz="2400" dirty="0"/>
              <a:t>trials can operate in the same sites if there is capacity</a:t>
            </a:r>
          </a:p>
          <a:p>
            <a:pPr lvl="0"/>
            <a:endParaRPr lang="en-GB" sz="2400" dirty="0"/>
          </a:p>
          <a:p>
            <a:pPr lvl="0"/>
            <a:r>
              <a:rPr lang="en-GB" sz="2400" dirty="0"/>
              <a:t>There’s no conflict between trial treatments/procedures, so eligible patients can be recruited into both trials</a:t>
            </a:r>
          </a:p>
          <a:p>
            <a:endParaRPr lang="en-GB" sz="2400" dirty="0"/>
          </a:p>
        </p:txBody>
      </p:sp>
      <p:pic>
        <p:nvPicPr>
          <p:cNvPr id="4" name="Picture 3" descr="C:\Users\leonp\Downloads\ASPECT-768x2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91" y="268910"/>
            <a:ext cx="2717165" cy="855980"/>
          </a:xfrm>
          <a:prstGeom prst="rect">
            <a:avLst/>
          </a:prstGeom>
          <a:noFill/>
          <a:ln>
            <a:noFill/>
          </a:ln>
        </p:spPr>
      </p:pic>
      <p:pic>
        <p:nvPicPr>
          <p:cNvPr id="7" name="Picture 6"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836"/>
          <a:stretch/>
        </p:blipFill>
        <p:spPr>
          <a:xfrm>
            <a:off x="3736093" y="280064"/>
            <a:ext cx="3507209" cy="844826"/>
          </a:xfrm>
          <a:prstGeom prst="rect">
            <a:avLst/>
          </a:prstGeom>
        </p:spPr>
      </p:pic>
      <p:sp>
        <p:nvSpPr>
          <p:cNvPr id="8" name="Title 4"/>
          <p:cNvSpPr>
            <a:spLocks noGrp="1"/>
          </p:cNvSpPr>
          <p:nvPr>
            <p:ph type="title"/>
          </p:nvPr>
        </p:nvSpPr>
        <p:spPr>
          <a:xfrm>
            <a:off x="3189656" y="153924"/>
            <a:ext cx="909039" cy="1166884"/>
          </a:xfrm>
        </p:spPr>
        <p:txBody>
          <a:bodyPr/>
          <a:lstStyle/>
          <a:p>
            <a:r>
              <a:rPr lang="en-GB" dirty="0" smtClean="0"/>
              <a:t>&amp;</a:t>
            </a:r>
            <a:endParaRPr lang="en-GB" dirty="0"/>
          </a:p>
        </p:txBody>
      </p:sp>
      <p:pic>
        <p:nvPicPr>
          <p:cNvPr id="2" name="Picture 1"/>
          <p:cNvPicPr>
            <a:picLocks noChangeAspect="1"/>
          </p:cNvPicPr>
          <p:nvPr/>
        </p:nvPicPr>
        <p:blipFill>
          <a:blip r:embed="rId4"/>
          <a:stretch>
            <a:fillRect/>
          </a:stretch>
        </p:blipFill>
        <p:spPr>
          <a:xfrm>
            <a:off x="8440053" y="1516725"/>
            <a:ext cx="3490053" cy="4932843"/>
          </a:xfrm>
          <a:prstGeom prst="rect">
            <a:avLst/>
          </a:prstGeom>
          <a:ln>
            <a:solidFill>
              <a:schemeClr val="tx1"/>
            </a:solidFill>
          </a:ln>
        </p:spPr>
      </p:pic>
      <p:sp>
        <p:nvSpPr>
          <p:cNvPr id="3" name="TextBox 2"/>
          <p:cNvSpPr txBox="1"/>
          <p:nvPr/>
        </p:nvSpPr>
        <p:spPr>
          <a:xfrm>
            <a:off x="7243302" y="6550223"/>
            <a:ext cx="5036763" cy="307777"/>
          </a:xfrm>
          <a:prstGeom prst="rect">
            <a:avLst/>
          </a:prstGeom>
          <a:noFill/>
        </p:spPr>
        <p:txBody>
          <a:bodyPr wrap="none" rtlCol="0">
            <a:spAutoFit/>
          </a:bodyPr>
          <a:lstStyle/>
          <a:p>
            <a:r>
              <a:rPr lang="en-GB" sz="1400" dirty="0" smtClean="0"/>
              <a:t>Download from </a:t>
            </a:r>
            <a:r>
              <a:rPr lang="en-GB" sz="1400" dirty="0" smtClean="0">
                <a:hlinkClick r:id="rId5"/>
              </a:rPr>
              <a:t>www.recoverytrial.net/uk/for-site-staff/site-teams</a:t>
            </a:r>
            <a:r>
              <a:rPr lang="en-GB" sz="1400" dirty="0" smtClean="0"/>
              <a:t> </a:t>
            </a:r>
            <a:endParaRPr lang="en-GB" sz="1400" dirty="0"/>
          </a:p>
        </p:txBody>
      </p:sp>
    </p:spTree>
    <p:extLst>
      <p:ext uri="{BB962C8B-B14F-4D97-AF65-F5344CB8AC3E}">
        <p14:creationId xmlns:p14="http://schemas.microsoft.com/office/powerpoint/2010/main" val="15263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62167" y="1516725"/>
            <a:ext cx="8081081" cy="5341275"/>
          </a:xfrm>
        </p:spPr>
        <p:txBody>
          <a:bodyPr>
            <a:normAutofit/>
          </a:bodyPr>
          <a:lstStyle/>
          <a:p>
            <a:r>
              <a:rPr lang="en-GB" sz="2400" dirty="0" smtClean="0"/>
              <a:t>Screening patients to both trials simultaneously may be efficient for local research teams</a:t>
            </a:r>
          </a:p>
          <a:p>
            <a:pPr lvl="0"/>
            <a:endParaRPr lang="en-GB" sz="2400" dirty="0"/>
          </a:p>
          <a:p>
            <a:pPr lvl="0"/>
            <a:r>
              <a:rPr lang="en-GB" sz="2400" dirty="0" smtClean="0"/>
              <a:t>Please consider opening RECOVERY CAP dexamethasone comparison if you are open to ASPECT</a:t>
            </a:r>
          </a:p>
          <a:p>
            <a:pPr lvl="0"/>
            <a:endParaRPr lang="en-GB" sz="2400" dirty="0"/>
          </a:p>
          <a:p>
            <a:pPr lvl="0"/>
            <a:r>
              <a:rPr lang="en-GB" sz="2400" dirty="0" smtClean="0"/>
              <a:t>ASPECT is also open to new sites – please contact the ASPECT team at </a:t>
            </a:r>
            <a:r>
              <a:rPr lang="en-US" sz="2400" u="sng" dirty="0" smtClean="0">
                <a:hlinkClick r:id="rId2"/>
              </a:rPr>
              <a:t>aspect-trial@bristol.ac.uk</a:t>
            </a:r>
            <a:r>
              <a:rPr lang="en-US" sz="2400" dirty="0"/>
              <a:t> </a:t>
            </a:r>
            <a:r>
              <a:rPr lang="en-US" sz="2400" dirty="0" smtClean="0"/>
              <a:t>if you are interested </a:t>
            </a:r>
            <a:endParaRPr lang="en-GB" sz="2400" dirty="0"/>
          </a:p>
          <a:p>
            <a:pPr marL="0" indent="0">
              <a:buNone/>
            </a:pPr>
            <a:endParaRPr lang="en-GB" sz="2400" dirty="0"/>
          </a:p>
          <a:p>
            <a:endParaRPr lang="en-GB" sz="2400" dirty="0"/>
          </a:p>
          <a:p>
            <a:endParaRPr lang="en-GB" sz="2400" dirty="0" smtClean="0"/>
          </a:p>
        </p:txBody>
      </p:sp>
      <p:pic>
        <p:nvPicPr>
          <p:cNvPr id="7" name="Picture 6" descr="C:\Users\leonp\Downloads\ASPECT-768x2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91" y="268910"/>
            <a:ext cx="2717165" cy="855980"/>
          </a:xfrm>
          <a:prstGeom prst="rect">
            <a:avLst/>
          </a:prstGeom>
          <a:noFill/>
          <a:ln>
            <a:noFill/>
          </a:ln>
        </p:spPr>
      </p:pic>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836"/>
          <a:stretch/>
        </p:blipFill>
        <p:spPr>
          <a:xfrm>
            <a:off x="3736093" y="280064"/>
            <a:ext cx="3507209" cy="844826"/>
          </a:xfrm>
          <a:prstGeom prst="rect">
            <a:avLst/>
          </a:prstGeom>
        </p:spPr>
      </p:pic>
      <p:sp>
        <p:nvSpPr>
          <p:cNvPr id="9" name="Title 4"/>
          <p:cNvSpPr txBox="1">
            <a:spLocks/>
          </p:cNvSpPr>
          <p:nvPr/>
        </p:nvSpPr>
        <p:spPr>
          <a:xfrm>
            <a:off x="3189656" y="153924"/>
            <a:ext cx="909039" cy="1166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smtClean="0"/>
              <a:t>&amp;</a:t>
            </a:r>
            <a:endParaRPr lang="en-GB" dirty="0"/>
          </a:p>
        </p:txBody>
      </p:sp>
      <p:pic>
        <p:nvPicPr>
          <p:cNvPr id="10" name="Picture 9"/>
          <p:cNvPicPr>
            <a:picLocks noChangeAspect="1"/>
          </p:cNvPicPr>
          <p:nvPr/>
        </p:nvPicPr>
        <p:blipFill>
          <a:blip r:embed="rId5"/>
          <a:stretch>
            <a:fillRect/>
          </a:stretch>
        </p:blipFill>
        <p:spPr>
          <a:xfrm>
            <a:off x="8440053" y="1516725"/>
            <a:ext cx="3490053" cy="4932843"/>
          </a:xfrm>
          <a:prstGeom prst="rect">
            <a:avLst/>
          </a:prstGeom>
          <a:ln>
            <a:solidFill>
              <a:schemeClr val="tx1"/>
            </a:solidFill>
          </a:ln>
        </p:spPr>
      </p:pic>
      <p:sp>
        <p:nvSpPr>
          <p:cNvPr id="11" name="TextBox 10"/>
          <p:cNvSpPr txBox="1"/>
          <p:nvPr/>
        </p:nvSpPr>
        <p:spPr>
          <a:xfrm>
            <a:off x="7243302" y="6550223"/>
            <a:ext cx="5036763" cy="307777"/>
          </a:xfrm>
          <a:prstGeom prst="rect">
            <a:avLst/>
          </a:prstGeom>
          <a:noFill/>
        </p:spPr>
        <p:txBody>
          <a:bodyPr wrap="none" rtlCol="0">
            <a:spAutoFit/>
          </a:bodyPr>
          <a:lstStyle/>
          <a:p>
            <a:r>
              <a:rPr lang="en-GB" sz="1400" dirty="0" smtClean="0"/>
              <a:t>Download from </a:t>
            </a:r>
            <a:r>
              <a:rPr lang="en-GB" sz="1400" dirty="0" smtClean="0">
                <a:hlinkClick r:id="rId6"/>
              </a:rPr>
              <a:t>www.recoverytrial.net/uk/for-site-staff/site-teams</a:t>
            </a:r>
            <a:r>
              <a:rPr lang="en-GB" sz="1400" dirty="0" smtClean="0"/>
              <a:t> </a:t>
            </a:r>
            <a:endParaRPr lang="en-GB" sz="1400" dirty="0"/>
          </a:p>
        </p:txBody>
      </p:sp>
    </p:spTree>
    <p:extLst>
      <p:ext uri="{BB962C8B-B14F-4D97-AF65-F5344CB8AC3E}">
        <p14:creationId xmlns:p14="http://schemas.microsoft.com/office/powerpoint/2010/main" val="109999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Trial procedures</a:t>
            </a:r>
          </a:p>
        </p:txBody>
      </p:sp>
    </p:spTree>
    <p:extLst>
      <p:ext uri="{BB962C8B-B14F-4D97-AF65-F5344CB8AC3E}">
        <p14:creationId xmlns:p14="http://schemas.microsoft.com/office/powerpoint/2010/main" val="3322718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Opening new comparisons</a:t>
            </a:r>
            <a:endParaRPr lang="en-GB" sz="4000" dirty="0"/>
          </a:p>
        </p:txBody>
      </p:sp>
      <p:sp>
        <p:nvSpPr>
          <p:cNvPr id="3" name="Content Placeholder 2"/>
          <p:cNvSpPr>
            <a:spLocks noGrp="1"/>
          </p:cNvSpPr>
          <p:nvPr>
            <p:ph idx="1"/>
          </p:nvPr>
        </p:nvSpPr>
        <p:spPr>
          <a:xfrm>
            <a:off x="315665" y="1436628"/>
            <a:ext cx="11177899" cy="5059947"/>
          </a:xfrm>
        </p:spPr>
        <p:txBody>
          <a:bodyPr>
            <a:normAutofit lnSpcReduction="10000"/>
          </a:bodyPr>
          <a:lstStyle/>
          <a:p>
            <a:r>
              <a:rPr lang="en-GB" dirty="0" smtClean="0"/>
              <a:t>Payment of influenza/CAP recruitment fees requires a simple amendment to our existing agreement</a:t>
            </a:r>
          </a:p>
          <a:p>
            <a:endParaRPr lang="en-GB" dirty="0"/>
          </a:p>
          <a:p>
            <a:r>
              <a:rPr lang="en-GB" dirty="0" smtClean="0"/>
              <a:t>If you are in the process of opening a new comparison and this is not signed yet, then please consider chasing this on your side</a:t>
            </a:r>
          </a:p>
          <a:p>
            <a:pPr marL="0" indent="0">
              <a:buNone/>
            </a:pPr>
            <a:endParaRPr lang="en-GB" dirty="0"/>
          </a:p>
          <a:p>
            <a:r>
              <a:rPr lang="en-GB" dirty="0" smtClean="0"/>
              <a:t>If you are uncertain about the status of this, or anything else related to opening a new comparison (e.g. training, swab kits, PI confirmation), please contact us as soon as possible</a:t>
            </a:r>
          </a:p>
          <a:p>
            <a:endParaRPr lang="en-GB" dirty="0"/>
          </a:p>
          <a:p>
            <a:pPr marL="0" indent="0" algn="ctr">
              <a:buNone/>
            </a:pPr>
            <a:r>
              <a:rPr lang="en-GB" dirty="0" smtClean="0">
                <a:hlinkClick r:id="rId2"/>
              </a:rPr>
              <a:t>recoverytrial@ndph.ox.ac.uk</a:t>
            </a:r>
            <a:r>
              <a:rPr lang="en-GB" dirty="0" smtClean="0"/>
              <a:t> </a:t>
            </a:r>
          </a:p>
          <a:p>
            <a:pPr marL="0" indent="0">
              <a:buNone/>
            </a:pPr>
            <a:endParaRPr lang="en-GB" dirty="0" smtClean="0"/>
          </a:p>
        </p:txBody>
      </p:sp>
    </p:spTree>
    <p:extLst>
      <p:ext uri="{BB962C8B-B14F-4D97-AF65-F5344CB8AC3E}">
        <p14:creationId xmlns:p14="http://schemas.microsoft.com/office/powerpoint/2010/main" val="2170767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a:t>
            </a:r>
            <a:r>
              <a:rPr lang="en-GB" dirty="0" smtClean="0"/>
              <a:t>sampling</a:t>
            </a:r>
            <a:endParaRPr lang="en-GB" dirty="0"/>
          </a:p>
        </p:txBody>
      </p:sp>
      <p:sp>
        <p:nvSpPr>
          <p:cNvPr id="3" name="Content Placeholder 2"/>
          <p:cNvSpPr>
            <a:spLocks noGrp="1"/>
          </p:cNvSpPr>
          <p:nvPr>
            <p:ph idx="1"/>
          </p:nvPr>
        </p:nvSpPr>
        <p:spPr>
          <a:xfrm>
            <a:off x="302017" y="1566281"/>
            <a:ext cx="11177899" cy="5059947"/>
          </a:xfrm>
        </p:spPr>
        <p:txBody>
          <a:bodyPr>
            <a:normAutofit/>
          </a:bodyPr>
          <a:lstStyle/>
          <a:p>
            <a:r>
              <a:rPr lang="en-GB" dirty="0" smtClean="0"/>
              <a:t>Nose swabs are needed from all patients in the influenza comparisons</a:t>
            </a:r>
          </a:p>
          <a:p>
            <a:pPr lvl="1"/>
            <a:r>
              <a:rPr lang="en-GB" dirty="0" smtClean="0"/>
              <a:t>Nose swab at baseline (day 1) - after consent but before randomisation</a:t>
            </a:r>
          </a:p>
          <a:p>
            <a:pPr lvl="1"/>
            <a:r>
              <a:rPr lang="en-GB" dirty="0" smtClean="0"/>
              <a:t>Nose swab at day 5</a:t>
            </a:r>
          </a:p>
          <a:p>
            <a:pPr lvl="1"/>
            <a:r>
              <a:rPr lang="en-GB" dirty="0" smtClean="0"/>
              <a:t>No blood samples needed</a:t>
            </a:r>
          </a:p>
          <a:p>
            <a:pPr lvl="1"/>
            <a:r>
              <a:rPr lang="en-GB" dirty="0" smtClean="0"/>
              <a:t>Email recovery trial team if you require more swab kits</a:t>
            </a:r>
          </a:p>
          <a:p>
            <a:pPr lvl="1"/>
            <a:endParaRPr lang="en-GB" dirty="0"/>
          </a:p>
          <a:p>
            <a:r>
              <a:rPr lang="en-GB" dirty="0" smtClean="0"/>
              <a:t>No samples needed from participants in the CAP comparison</a:t>
            </a:r>
          </a:p>
          <a:p>
            <a:endParaRPr lang="en-GB" dirty="0"/>
          </a:p>
          <a:p>
            <a:r>
              <a:rPr lang="en-GB" dirty="0"/>
              <a:t>Full instructions are on </a:t>
            </a:r>
            <a:r>
              <a:rPr lang="en-GB" dirty="0" smtClean="0"/>
              <a:t>the </a:t>
            </a:r>
            <a:r>
              <a:rPr lang="en-GB" dirty="0"/>
              <a:t>website (‘For Site Teams’ page)</a:t>
            </a:r>
          </a:p>
          <a:p>
            <a:endParaRPr lang="en-GB" dirty="0"/>
          </a:p>
          <a:p>
            <a:endParaRPr lang="en-GB" dirty="0"/>
          </a:p>
        </p:txBody>
      </p:sp>
    </p:spTree>
    <p:extLst>
      <p:ext uri="{BB962C8B-B14F-4D97-AF65-F5344CB8AC3E}">
        <p14:creationId xmlns:p14="http://schemas.microsoft.com/office/powerpoint/2010/main" val="362291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10000"/>
          </a:bodyPr>
          <a:lstStyle/>
          <a:p>
            <a:r>
              <a:rPr lang="en-GB" dirty="0" smtClean="0"/>
              <a:t>SOTROVIMAB in hospitalised covid-19 patients</a:t>
            </a:r>
          </a:p>
          <a:p>
            <a:r>
              <a:rPr lang="en-GB" sz="3500" cap="none" dirty="0" smtClean="0">
                <a:solidFill>
                  <a:schemeClr val="tx1"/>
                </a:solidFill>
              </a:rPr>
              <a:t>Please note: these slides have not been uploaded to the website as the results are unpublished </a:t>
            </a:r>
            <a:endParaRPr lang="en-GB" sz="3500" cap="none" dirty="0">
              <a:solidFill>
                <a:schemeClr val="tx1"/>
              </a:solidFill>
            </a:endParaRPr>
          </a:p>
        </p:txBody>
      </p:sp>
    </p:spTree>
    <p:extLst>
      <p:ext uri="{BB962C8B-B14F-4D97-AF65-F5344CB8AC3E}">
        <p14:creationId xmlns:p14="http://schemas.microsoft.com/office/powerpoint/2010/main" val="395986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monitoring</a:t>
            </a:r>
          </a:p>
        </p:txBody>
      </p:sp>
      <p:sp>
        <p:nvSpPr>
          <p:cNvPr id="3" name="Content Placeholder 2"/>
          <p:cNvSpPr>
            <a:spLocks noGrp="1"/>
          </p:cNvSpPr>
          <p:nvPr>
            <p:ph idx="1"/>
          </p:nvPr>
        </p:nvSpPr>
        <p:spPr/>
        <p:txBody>
          <a:bodyPr>
            <a:normAutofit lnSpcReduction="10000"/>
          </a:bodyPr>
          <a:lstStyle/>
          <a:p>
            <a:r>
              <a:rPr lang="en-GB" dirty="0" smtClean="0"/>
              <a:t>A scanned copy </a:t>
            </a:r>
            <a:r>
              <a:rPr lang="en-GB" dirty="0"/>
              <a:t>of every consent form </a:t>
            </a:r>
            <a:r>
              <a:rPr lang="en-GB" dirty="0" smtClean="0"/>
              <a:t>should be e-mailed </a:t>
            </a:r>
            <a:r>
              <a:rPr lang="en-GB" dirty="0"/>
              <a:t>to RECOVERY </a:t>
            </a:r>
            <a:r>
              <a:rPr lang="en-GB" dirty="0" smtClean="0"/>
              <a:t>trial within 72 hours</a:t>
            </a:r>
          </a:p>
          <a:p>
            <a:endParaRPr lang="en-GB" dirty="0"/>
          </a:p>
          <a:p>
            <a:r>
              <a:rPr lang="en-GB" dirty="0"/>
              <a:t>Write you name clearly on the form so we can ensure those taking consent have done consent </a:t>
            </a:r>
            <a:r>
              <a:rPr lang="en-GB" dirty="0" smtClean="0"/>
              <a:t>training</a:t>
            </a:r>
          </a:p>
          <a:p>
            <a:endParaRPr lang="en-GB" dirty="0"/>
          </a:p>
          <a:p>
            <a:r>
              <a:rPr lang="en-GB" dirty="0" smtClean="0"/>
              <a:t>This should be to our nhs.net email address, </a:t>
            </a:r>
            <a:r>
              <a:rPr lang="en-GB" dirty="0"/>
              <a:t>which has recently changed </a:t>
            </a:r>
            <a:r>
              <a:rPr lang="en-GB" dirty="0" smtClean="0"/>
              <a:t>(now </a:t>
            </a:r>
            <a:r>
              <a:rPr lang="en-GB" u="sng" dirty="0" smtClean="0">
                <a:hlinkClick r:id="rId2"/>
              </a:rPr>
              <a:t>pcctuoxf.recoverytrial@nhs.net</a:t>
            </a:r>
            <a:r>
              <a:rPr lang="en-GB" dirty="0" smtClean="0"/>
              <a:t>)</a:t>
            </a:r>
          </a:p>
          <a:p>
            <a:endParaRPr lang="en-GB" dirty="0"/>
          </a:p>
          <a:p>
            <a:r>
              <a:rPr lang="en-GB" dirty="0" smtClean="0"/>
              <a:t>See RECOVERY website for instructions (‘For </a:t>
            </a:r>
            <a:r>
              <a:rPr lang="en-GB" dirty="0"/>
              <a:t>S</a:t>
            </a:r>
            <a:r>
              <a:rPr lang="en-GB" dirty="0" smtClean="0"/>
              <a:t>ite Staff&gt;Randomisation’)</a:t>
            </a:r>
          </a:p>
          <a:p>
            <a:endParaRPr lang="en-GB" dirty="0"/>
          </a:p>
        </p:txBody>
      </p:sp>
    </p:spTree>
    <p:extLst>
      <p:ext uri="{BB962C8B-B14F-4D97-AF65-F5344CB8AC3E}">
        <p14:creationId xmlns:p14="http://schemas.microsoft.com/office/powerpoint/2010/main" val="258497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Completeness of follow-up</a:t>
            </a:r>
          </a:p>
        </p:txBody>
      </p:sp>
      <p:sp>
        <p:nvSpPr>
          <p:cNvPr id="5" name="Content Placeholder 4"/>
          <p:cNvSpPr>
            <a:spLocks noGrp="1"/>
          </p:cNvSpPr>
          <p:nvPr>
            <p:ph idx="1"/>
          </p:nvPr>
        </p:nvSpPr>
        <p:spPr/>
        <p:txBody>
          <a:bodyPr>
            <a:normAutofit/>
          </a:bodyPr>
          <a:lstStyle/>
          <a:p>
            <a:r>
              <a:rPr lang="en-GB" dirty="0"/>
              <a:t>Weekly reminders highlighting participants randomised &gt;28 days ago without complete form</a:t>
            </a:r>
          </a:p>
          <a:p>
            <a:endParaRPr lang="en-GB" dirty="0"/>
          </a:p>
          <a:p>
            <a:endParaRPr lang="en-GB" dirty="0"/>
          </a:p>
          <a:p>
            <a:endParaRPr lang="en-GB" dirty="0"/>
          </a:p>
          <a:p>
            <a:endParaRPr lang="en-GB" dirty="0"/>
          </a:p>
          <a:p>
            <a:endParaRPr lang="en-GB" dirty="0"/>
          </a:p>
          <a:p>
            <a:endParaRPr lang="en-GB" dirty="0"/>
          </a:p>
          <a:p>
            <a:r>
              <a:rPr lang="en-GB" dirty="0"/>
              <a:t>Completeness of follow-up </a:t>
            </a:r>
            <a:r>
              <a:rPr lang="en-GB" dirty="0" smtClean="0"/>
              <a:t>has always been </a:t>
            </a:r>
            <a:r>
              <a:rPr lang="en-GB" dirty="0"/>
              <a:t>excellent; please keep this up!</a:t>
            </a:r>
          </a:p>
        </p:txBody>
      </p:sp>
      <p:pic>
        <p:nvPicPr>
          <p:cNvPr id="6" name="Picture 5"/>
          <p:cNvPicPr>
            <a:picLocks noChangeAspect="1"/>
          </p:cNvPicPr>
          <p:nvPr/>
        </p:nvPicPr>
        <p:blipFill>
          <a:blip r:embed="rId2"/>
          <a:stretch>
            <a:fillRect/>
          </a:stretch>
        </p:blipFill>
        <p:spPr>
          <a:xfrm>
            <a:off x="2797593" y="2561888"/>
            <a:ext cx="6591113" cy="2958282"/>
          </a:xfrm>
          <a:prstGeom prst="rect">
            <a:avLst/>
          </a:prstGeom>
        </p:spPr>
      </p:pic>
    </p:spTree>
    <p:extLst>
      <p:ext uri="{BB962C8B-B14F-4D97-AF65-F5344CB8AC3E}">
        <p14:creationId xmlns:p14="http://schemas.microsoft.com/office/powerpoint/2010/main" val="1947440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Thank you!</a:t>
            </a:r>
            <a:endParaRPr lang="en-GB" dirty="0"/>
          </a:p>
        </p:txBody>
      </p:sp>
      <p:sp>
        <p:nvSpPr>
          <p:cNvPr id="5" name="Content Placeholder 4"/>
          <p:cNvSpPr>
            <a:spLocks noGrp="1"/>
          </p:cNvSpPr>
          <p:nvPr>
            <p:ph idx="1"/>
          </p:nvPr>
        </p:nvSpPr>
        <p:spPr/>
        <p:txBody>
          <a:bodyPr>
            <a:normAutofit fontScale="92500"/>
          </a:bodyPr>
          <a:lstStyle/>
          <a:p>
            <a:r>
              <a:rPr lang="en-GB" dirty="0"/>
              <a:t>The RECOVERY collaboration has been a </a:t>
            </a:r>
            <a:r>
              <a:rPr lang="en-GB" dirty="0" smtClean="0"/>
              <a:t>huge </a:t>
            </a:r>
            <a:r>
              <a:rPr lang="en-GB" dirty="0"/>
              <a:t>success in </a:t>
            </a:r>
            <a:r>
              <a:rPr lang="en-GB" dirty="0" smtClean="0"/>
              <a:t>COVID-19, and we hope to produce similar practice-changing evidence for the influenza &amp; CAP</a:t>
            </a:r>
          </a:p>
          <a:p>
            <a:endParaRPr lang="en-GB" dirty="0" smtClean="0"/>
          </a:p>
          <a:p>
            <a:r>
              <a:rPr lang="en-GB" dirty="0" smtClean="0"/>
              <a:t>The flu season is unpredictable and usually brief, so it’s essential that teams are prepared to start recruit as soon as it arrives</a:t>
            </a:r>
          </a:p>
          <a:p>
            <a:pPr marL="0" indent="0">
              <a:buNone/>
            </a:pPr>
            <a:endParaRPr lang="en-GB" dirty="0" smtClean="0"/>
          </a:p>
          <a:p>
            <a:r>
              <a:rPr lang="en-GB" dirty="0" smtClean="0"/>
              <a:t>We know many of you won’t have worked on RECOVERY before, so please get in touch if you have any questions about trial procedures</a:t>
            </a:r>
            <a:endParaRPr lang="en-GB" dirty="0"/>
          </a:p>
          <a:p>
            <a:endParaRPr lang="en-GB" dirty="0"/>
          </a:p>
          <a:p>
            <a:r>
              <a:rPr lang="en-GB" dirty="0" smtClean="0"/>
              <a:t>Thank you for being part of the RECOVERY collaboration!</a:t>
            </a:r>
          </a:p>
          <a:p>
            <a:endParaRPr lang="en-GB" dirty="0"/>
          </a:p>
        </p:txBody>
      </p:sp>
    </p:spTree>
    <p:extLst>
      <p:ext uri="{BB962C8B-B14F-4D97-AF65-F5344CB8AC3E}">
        <p14:creationId xmlns:p14="http://schemas.microsoft.com/office/powerpoint/2010/main" val="3470131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70000" lnSpcReduction="20000"/>
          </a:bodyPr>
          <a:lstStyle/>
          <a:p>
            <a:r>
              <a:rPr lang="en-GB" dirty="0" smtClean="0"/>
              <a:t>Higher-dose dexamethasone in hospitalised COVID-19 patients requiring ventilatory support</a:t>
            </a:r>
          </a:p>
          <a:p>
            <a:r>
              <a:rPr lang="en-GB" cap="none" dirty="0" smtClean="0">
                <a:solidFill>
                  <a:schemeClr val="tx1"/>
                </a:solidFill>
              </a:rPr>
              <a:t>Results on medrxiv: </a:t>
            </a:r>
            <a:r>
              <a:rPr lang="en-GB" cap="none" dirty="0">
                <a:solidFill>
                  <a:schemeClr val="tx1"/>
                </a:solidFill>
                <a:hlinkClick r:id="rId2"/>
              </a:rPr>
              <a:t>https://</a:t>
            </a:r>
            <a:r>
              <a:rPr lang="en-GB" cap="none" dirty="0" smtClean="0">
                <a:solidFill>
                  <a:schemeClr val="tx1"/>
                </a:solidFill>
                <a:hlinkClick r:id="rId2"/>
              </a:rPr>
              <a:t>www.medrxiv.org/content/10.1101/2024.09.04.24312992v1</a:t>
            </a:r>
            <a:endParaRPr lang="en-GB" cap="none" dirty="0">
              <a:solidFill>
                <a:schemeClr val="tx1"/>
              </a:solidFill>
            </a:endParaRPr>
          </a:p>
        </p:txBody>
      </p:sp>
    </p:spTree>
    <p:extLst>
      <p:ext uri="{BB962C8B-B14F-4D97-AF65-F5344CB8AC3E}">
        <p14:creationId xmlns:p14="http://schemas.microsoft.com/office/powerpoint/2010/main" val="219664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16342"/>
            <a:ext cx="7199790"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cs typeface="Arial" panose="020B0604020202020204" pitchFamily="34" charset="0"/>
              </a:rPr>
              <a:t>This comparison compared 20mg dexamethasone daily vs the usual 6mg daily in hypoxic patients</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000" dirty="0" smtClean="0">
                <a:cs typeface="Arial" panose="020B0604020202020204" pitchFamily="34" charset="0"/>
              </a:rPr>
              <a:t>Randomisation of patients </a:t>
            </a:r>
            <a:r>
              <a:rPr lang="en-GB" sz="2000" u="sng" dirty="0" smtClean="0">
                <a:cs typeface="Arial" panose="020B0604020202020204" pitchFamily="34" charset="0"/>
              </a:rPr>
              <a:t>not</a:t>
            </a:r>
            <a:r>
              <a:rPr lang="en-GB" sz="2000" dirty="0" smtClean="0">
                <a:cs typeface="Arial" panose="020B0604020202020204" pitchFamily="34" charset="0"/>
              </a:rPr>
              <a:t> needing ventilatory support (HFNO, NIV or invasive ventilation) stopped in May 2022 due to harm with higher-dose treatment (results published)</a:t>
            </a:r>
          </a:p>
          <a:p>
            <a:pPr marL="342900" indent="-342900">
              <a:buFont typeface="Arial" panose="020B0604020202020204" pitchFamily="34" charset="0"/>
              <a:buChar char="•"/>
            </a:pPr>
            <a:endParaRPr lang="en-GB" sz="2000" dirty="0" smtClean="0">
              <a:cs typeface="Arial" panose="020B0604020202020204" pitchFamily="34" charset="0"/>
            </a:endParaRPr>
          </a:p>
          <a:p>
            <a:pPr marL="285750" indent="-285750">
              <a:buFont typeface="Arial" panose="020B0604020202020204" pitchFamily="34" charset="0"/>
              <a:buChar char="•"/>
            </a:pPr>
            <a:r>
              <a:rPr lang="en-GB" sz="2000" dirty="0" smtClean="0">
                <a:cs typeface="Arial" panose="020B0604020202020204" pitchFamily="34" charset="0"/>
              </a:rPr>
              <a:t>The DMC encouraged continuing recruitment of patients who </a:t>
            </a:r>
            <a:r>
              <a:rPr lang="en-GB" sz="2000" u="sng" dirty="0" smtClean="0">
                <a:cs typeface="Arial" panose="020B0604020202020204" pitchFamily="34" charset="0"/>
              </a:rPr>
              <a:t>did</a:t>
            </a:r>
            <a:r>
              <a:rPr lang="en-GB" sz="2000" dirty="0" smtClean="0">
                <a:cs typeface="Arial" panose="020B0604020202020204" pitchFamily="34" charset="0"/>
              </a:rPr>
              <a:t> need ventilatory support</a:t>
            </a:r>
          </a:p>
          <a:p>
            <a:pPr marL="285750" indent="-285750">
              <a:buFont typeface="Arial" panose="020B0604020202020204" pitchFamily="34" charset="0"/>
              <a:buChar char="•"/>
            </a:pPr>
            <a:endParaRPr lang="en-GB" sz="2000" dirty="0" smtClean="0">
              <a:cs typeface="Arial" panose="020B0604020202020204" pitchFamily="34" charset="0"/>
            </a:endParaRPr>
          </a:p>
          <a:p>
            <a:pPr marL="285750" indent="-285750">
              <a:buFont typeface="Arial" panose="020B0604020202020204" pitchFamily="34" charset="0"/>
              <a:buChar char="•"/>
            </a:pPr>
            <a:r>
              <a:rPr lang="en-GB" sz="2000" dirty="0" smtClean="0">
                <a:cs typeface="Arial" panose="020B0604020202020204" pitchFamily="34" charset="0"/>
              </a:rPr>
              <a:t>Recruitment of these patients stopped in 31</a:t>
            </a:r>
            <a:r>
              <a:rPr lang="en-GB" sz="2000" baseline="30000" dirty="0" smtClean="0">
                <a:cs typeface="Arial" panose="020B0604020202020204" pitchFamily="34" charset="0"/>
              </a:rPr>
              <a:t>st</a:t>
            </a:r>
            <a:r>
              <a:rPr lang="en-GB" sz="2000" dirty="0" smtClean="0">
                <a:cs typeface="Arial" panose="020B0604020202020204" pitchFamily="34" charset="0"/>
              </a:rPr>
              <a:t> March 2024 when funding for COVID-19 comparisons ended</a:t>
            </a:r>
            <a:endParaRPr lang="en-GB" sz="2000" dirty="0">
              <a:cs typeface="Arial" panose="020B0604020202020204" pitchFamily="34" charset="0"/>
            </a:endParaRPr>
          </a:p>
        </p:txBody>
      </p:sp>
      <p:grpSp>
        <p:nvGrpSpPr>
          <p:cNvPr id="8" name="Group 7"/>
          <p:cNvGrpSpPr>
            <a:grpSpLocks noChangeAspect="1"/>
          </p:cNvGrpSpPr>
          <p:nvPr/>
        </p:nvGrpSpPr>
        <p:grpSpPr>
          <a:xfrm>
            <a:off x="7286415" y="1916342"/>
            <a:ext cx="4586631" cy="3605987"/>
            <a:chOff x="6587595" y="768198"/>
            <a:chExt cx="6953912" cy="5467133"/>
          </a:xfrm>
        </p:grpSpPr>
        <p:pic>
          <p:nvPicPr>
            <p:cNvPr id="9" name="Picture 8"/>
            <p:cNvPicPr>
              <a:picLocks noChangeAspect="1"/>
            </p:cNvPicPr>
            <p:nvPr/>
          </p:nvPicPr>
          <p:blipFill>
            <a:blip r:embed="rId3"/>
            <a:stretch>
              <a:fillRect/>
            </a:stretch>
          </p:blipFill>
          <p:spPr>
            <a:xfrm>
              <a:off x="6768287" y="768198"/>
              <a:ext cx="6773220" cy="5287112"/>
            </a:xfrm>
            <a:prstGeom prst="rect">
              <a:avLst/>
            </a:prstGeom>
          </p:spPr>
        </p:pic>
        <p:sp>
          <p:nvSpPr>
            <p:cNvPr id="10" name="Rectangle 9"/>
            <p:cNvSpPr/>
            <p:nvPr/>
          </p:nvSpPr>
          <p:spPr>
            <a:xfrm>
              <a:off x="6587595" y="5875290"/>
              <a:ext cx="1080120" cy="360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p:cNvSpPr txBox="1"/>
          <p:nvPr/>
        </p:nvSpPr>
        <p:spPr>
          <a:xfrm>
            <a:off x="8279418" y="5403592"/>
            <a:ext cx="3593628" cy="523220"/>
          </a:xfrm>
          <a:prstGeom prst="rect">
            <a:avLst/>
          </a:prstGeom>
          <a:noFill/>
        </p:spPr>
        <p:txBody>
          <a:bodyPr wrap="square" rtlCol="0">
            <a:spAutoFit/>
          </a:bodyPr>
          <a:lstStyle/>
          <a:p>
            <a:r>
              <a:rPr lang="en-GB" sz="1400" b="1" dirty="0" smtClean="0"/>
              <a:t>Effect of higher-dose dexamethasone in patients </a:t>
            </a:r>
            <a:r>
              <a:rPr lang="en-GB" sz="1400" b="1" u="sng" dirty="0" smtClean="0"/>
              <a:t>not needing </a:t>
            </a:r>
            <a:r>
              <a:rPr lang="en-GB" sz="1400" b="1" dirty="0" smtClean="0"/>
              <a:t>ventilatory support</a:t>
            </a:r>
            <a:endParaRPr lang="en-GB" sz="1400" b="1" dirty="0"/>
          </a:p>
        </p:txBody>
      </p:sp>
      <p:sp>
        <p:nvSpPr>
          <p:cNvPr id="12" name="TextBox 11"/>
          <p:cNvSpPr txBox="1"/>
          <p:nvPr/>
        </p:nvSpPr>
        <p:spPr>
          <a:xfrm>
            <a:off x="7627748" y="6550223"/>
            <a:ext cx="4634142" cy="307777"/>
          </a:xfrm>
          <a:prstGeom prst="rect">
            <a:avLst/>
          </a:prstGeom>
          <a:noFill/>
        </p:spPr>
        <p:txBody>
          <a:bodyPr wrap="square" rtlCol="0">
            <a:spAutoFit/>
          </a:bodyPr>
          <a:lstStyle/>
          <a:p>
            <a:r>
              <a:rPr lang="en-GB" sz="1400" dirty="0" smtClean="0"/>
              <a:t>Lancet</a:t>
            </a:r>
            <a:r>
              <a:rPr lang="en-GB" sz="1400" dirty="0"/>
              <a:t>. 2023 May 6;401(10387):1499-1507</a:t>
            </a:r>
            <a:r>
              <a:rPr lang="en-GB" sz="1400" dirty="0" smtClean="0"/>
              <a:t>. </a:t>
            </a:r>
            <a:r>
              <a:rPr lang="en-GB" sz="1400" dirty="0"/>
              <a:t>PMID: </a:t>
            </a:r>
            <a:r>
              <a:rPr lang="en-GB" sz="1400" dirty="0" smtClean="0"/>
              <a:t>37060915</a:t>
            </a:r>
            <a:endParaRPr lang="en-GB" sz="1400" dirty="0"/>
          </a:p>
        </p:txBody>
      </p:sp>
      <p:sp>
        <p:nvSpPr>
          <p:cNvPr id="13" name="Title 4"/>
          <p:cNvSpPr txBox="1">
            <a:spLocks/>
          </p:cNvSpPr>
          <p:nvPr/>
        </p:nvSpPr>
        <p:spPr>
          <a:xfrm>
            <a:off x="377462" y="462517"/>
            <a:ext cx="10515600" cy="68048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Higher-dose dexamethasone - Background</a:t>
            </a:r>
            <a:endParaRPr lang="en-GB" sz="3200" dirty="0"/>
          </a:p>
        </p:txBody>
      </p:sp>
    </p:spTree>
    <p:extLst>
      <p:ext uri="{BB962C8B-B14F-4D97-AF65-F5344CB8AC3E}">
        <p14:creationId xmlns:p14="http://schemas.microsoft.com/office/powerpoint/2010/main" val="3327413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3200" dirty="0" smtClean="0"/>
              <a:t>Higher-dose dexamethasone - Profile</a:t>
            </a:r>
            <a:endParaRPr lang="en-GB" sz="3200" dirty="0"/>
          </a:p>
        </p:txBody>
      </p:sp>
      <p:pic>
        <p:nvPicPr>
          <p:cNvPr id="3" name="Picture 2"/>
          <p:cNvPicPr>
            <a:picLocks noChangeAspect="1"/>
          </p:cNvPicPr>
          <p:nvPr/>
        </p:nvPicPr>
        <p:blipFill rotWithShape="1">
          <a:blip r:embed="rId2"/>
          <a:srcRect t="3359"/>
          <a:stretch/>
        </p:blipFill>
        <p:spPr>
          <a:xfrm>
            <a:off x="2425337" y="1924050"/>
            <a:ext cx="6563641" cy="4170447"/>
          </a:xfrm>
          <a:prstGeom prst="rect">
            <a:avLst/>
          </a:prstGeom>
        </p:spPr>
      </p:pic>
    </p:spTree>
    <p:extLst>
      <p:ext uri="{BB962C8B-B14F-4D97-AF65-F5344CB8AC3E}">
        <p14:creationId xmlns:p14="http://schemas.microsoft.com/office/powerpoint/2010/main" val="325908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76126"/>
            <a:ext cx="5683629" cy="4563201"/>
          </a:xfrm>
          <a:prstGeom prst="rect">
            <a:avLst/>
          </a:prstGeom>
        </p:spPr>
      </p:pic>
      <p:sp>
        <p:nvSpPr>
          <p:cNvPr id="9" name="Title 4"/>
          <p:cNvSpPr txBox="1">
            <a:spLocks/>
          </p:cNvSpPr>
          <p:nvPr/>
        </p:nvSpPr>
        <p:spPr>
          <a:xfrm>
            <a:off x="36793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Higher-dose dexamethasone – Results &amp; Summary</a:t>
            </a:r>
            <a:endParaRPr lang="en-GB" sz="3200" dirty="0"/>
          </a:p>
        </p:txBody>
      </p:sp>
      <p:sp>
        <p:nvSpPr>
          <p:cNvPr id="10" name="TextBox 9"/>
          <p:cNvSpPr txBox="1"/>
          <p:nvPr/>
        </p:nvSpPr>
        <p:spPr>
          <a:xfrm>
            <a:off x="6010276" y="1876127"/>
            <a:ext cx="5467350"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No evidence that higher-dose dexamethasone reduces mortality in patients requiring ventilatory support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Also no evidence of hazard, in contrast to patients not needing ventilatory support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 significant effect on secondary or safety outcomes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 evidence that corticosteroid doses above 6mg dexamethasone/day are beneficial, even in critically ill patients</a:t>
            </a:r>
            <a:endParaRPr lang="en-GB" dirty="0"/>
          </a:p>
        </p:txBody>
      </p:sp>
    </p:spTree>
    <p:extLst>
      <p:ext uri="{BB962C8B-B14F-4D97-AF65-F5344CB8AC3E}">
        <p14:creationId xmlns:p14="http://schemas.microsoft.com/office/powerpoint/2010/main" val="3058764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Recovery – TRIAL update</a:t>
            </a:r>
          </a:p>
        </p:txBody>
      </p:sp>
    </p:spTree>
    <p:extLst>
      <p:ext uri="{BB962C8B-B14F-4D97-AF65-F5344CB8AC3E}">
        <p14:creationId xmlns:p14="http://schemas.microsoft.com/office/powerpoint/2010/main" val="16903920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c455ed32-e2e3-4b3f-818c-2835bb56e4b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5D9499-0AD5-4890-8D95-3A4AE7D17676}">
  <ds:schemaRefs>
    <ds:schemaRef ds:uri="http://schemas.microsoft.com/sharepoint/v3/contenttype/forms"/>
  </ds:schemaRefs>
</ds:datastoreItem>
</file>

<file path=customXml/itemProps2.xml><?xml version="1.0" encoding="utf-8"?>
<ds:datastoreItem xmlns:ds="http://schemas.openxmlformats.org/officeDocument/2006/customXml" ds:itemID="{509978D6-73EC-4085-B23A-564B76894A2C}"/>
</file>

<file path=customXml/itemProps3.xml><?xml version="1.0" encoding="utf-8"?>
<ds:datastoreItem xmlns:ds="http://schemas.openxmlformats.org/officeDocument/2006/customXml" ds:itemID="{F8E8C06E-0423-4EC0-9BC7-4ACD2ED20B20}">
  <ds:schemaRef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83c9eb58-c16a-4eef-9abf-4aeec758fe01"/>
    <ds:schemaRef ds:uri="cf0dfbcc-b360-4cf7-9bf5-370ba522dbe9"/>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19691</TotalTime>
  <Words>2038</Words>
  <Application>Microsoft Office PowerPoint</Application>
  <PresentationFormat>Widescreen</PresentationFormat>
  <Paragraphs>300</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The RECOVERY trial</vt:lpstr>
      <vt:lpstr>Agenda</vt:lpstr>
      <vt:lpstr>Introductions</vt:lpstr>
      <vt:lpstr>PowerPoint Presentation</vt:lpstr>
      <vt:lpstr>PowerPoint Presentation</vt:lpstr>
      <vt:lpstr>PowerPoint Presentation</vt:lpstr>
      <vt:lpstr>Higher-dose dexamethasone - Profile</vt:lpstr>
      <vt:lpstr>PowerPoint Presentation</vt:lpstr>
      <vt:lpstr>PowerPoint Presentation</vt:lpstr>
      <vt:lpstr>Current comparisons</vt:lpstr>
      <vt:lpstr>RECOVERY Eligibility</vt:lpstr>
      <vt:lpstr>RECOVERY UK &amp; EU sites</vt:lpstr>
      <vt:lpstr>PowerPoint Presentation</vt:lpstr>
      <vt:lpstr>Influenza </vt:lpstr>
      <vt:lpstr>PowerPoint Presentation</vt:lpstr>
      <vt:lpstr>PowerPoint Presentation</vt:lpstr>
      <vt:lpstr>PowerPoint Presentation</vt:lpstr>
      <vt:lpstr>PowerPoint Presentation</vt:lpstr>
      <vt:lpstr>Baloxavir</vt:lpstr>
      <vt:lpstr>Baloxavir</vt:lpstr>
      <vt:lpstr>Corticosteroids for influenza</vt:lpstr>
      <vt:lpstr>Corticosteroids for influenza</vt:lpstr>
      <vt:lpstr>RECOVERY influenza comparisons </vt:lpstr>
      <vt:lpstr>RECOVERY &amp; REMAP-CAP </vt:lpstr>
      <vt:lpstr>Planning for winter 2024/25</vt:lpstr>
      <vt:lpstr>PowerPoint Presentation</vt:lpstr>
      <vt:lpstr>Community-acquired pneumonia</vt:lpstr>
      <vt:lpstr>CAP in RECOVERY - eligibility</vt:lpstr>
      <vt:lpstr>Corticosteroids for CAP – evidence</vt:lpstr>
      <vt:lpstr>PowerPoint Presentation</vt:lpstr>
      <vt:lpstr>PowerPoint Presentation</vt:lpstr>
      <vt:lpstr>Corticosteroids for CAP - current guidance</vt:lpstr>
      <vt:lpstr>Corticosteroids for CAP</vt:lpstr>
      <vt:lpstr>RECOVERY CAP comparison </vt:lpstr>
      <vt:lpstr>&amp;</vt:lpstr>
      <vt:lpstr>PowerPoint Presentation</vt:lpstr>
      <vt:lpstr>PowerPoint Presentation</vt:lpstr>
      <vt:lpstr>Opening new comparisons</vt:lpstr>
      <vt:lpstr>Biological sampling</vt:lpstr>
      <vt:lpstr>Consent monitoring</vt:lpstr>
      <vt:lpstr>Completeness of follow-up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690</cp:revision>
  <cp:lastPrinted>2020-03-18T19:42:16Z</cp:lastPrinted>
  <dcterms:created xsi:type="dcterms:W3CDTF">2020-03-14T13:47:38Z</dcterms:created>
  <dcterms:modified xsi:type="dcterms:W3CDTF">2024-11-04T15:36:14Z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