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285" r:id="rId5"/>
    <p:sldId id="404" r:id="rId6"/>
    <p:sldId id="294" r:id="rId7"/>
    <p:sldId id="741" r:id="rId8"/>
    <p:sldId id="722" r:id="rId9"/>
    <p:sldId id="705" r:id="rId10"/>
    <p:sldId id="648" r:id="rId11"/>
    <p:sldId id="723" r:id="rId12"/>
    <p:sldId id="740" r:id="rId13"/>
    <p:sldId id="691" r:id="rId14"/>
    <p:sldId id="738" r:id="rId15"/>
    <p:sldId id="750" r:id="rId16"/>
    <p:sldId id="660" r:id="rId17"/>
    <p:sldId id="733" r:id="rId18"/>
    <p:sldId id="739" r:id="rId19"/>
    <p:sldId id="747" r:id="rId20"/>
    <p:sldId id="751" r:id="rId21"/>
    <p:sldId id="688" r:id="rId22"/>
    <p:sldId id="726" r:id="rId23"/>
    <p:sldId id="658" r:id="rId24"/>
    <p:sldId id="656" r:id="rId25"/>
    <p:sldId id="748" r:id="rId26"/>
    <p:sldId id="749" r:id="rId27"/>
    <p:sldId id="752" r:id="rId28"/>
    <p:sldId id="673" r:id="rId29"/>
    <p:sldId id="674" r:id="rId30"/>
    <p:sldId id="753" r:id="rId31"/>
    <p:sldId id="725" r:id="rId32"/>
    <p:sldId id="668" r:id="rId33"/>
    <p:sldId id="686" r:id="rId34"/>
    <p:sldId id="734" r:id="rId35"/>
    <p:sldId id="728" r:id="rId36"/>
    <p:sldId id="729" r:id="rId37"/>
    <p:sldId id="678" r:id="rId38"/>
    <p:sldId id="754" r:id="rId39"/>
    <p:sldId id="697" r:id="rId40"/>
    <p:sldId id="580" r:id="rId41"/>
    <p:sldId id="640" r:id="rId42"/>
    <p:sldId id="590" r:id="rId43"/>
    <p:sldId id="609" r:id="rId44"/>
    <p:sldId id="540" r:id="rId45"/>
    <p:sldId id="724" r:id="rId46"/>
    <p:sldId id="755" r:id="rId47"/>
    <p:sldId id="402" r:id="rId48"/>
  </p:sldIdLst>
  <p:sldSz cx="12192000" cy="6858000"/>
  <p:notesSz cx="6881813" cy="9661525"/>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 Peto" initials="LP" lastIdx="0" clrIdx="0">
    <p:extLst>
      <p:ext uri="{19B8F6BF-5375-455C-9EA6-DF929625EA0E}">
        <p15:presenceInfo xmlns:p15="http://schemas.microsoft.com/office/powerpoint/2012/main" userId="S-1-5-21-944046252-2799899743-1142484129-10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a:srgbClr val="D67C9C"/>
    <a:srgbClr val="5B9BD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64" autoAdjust="0"/>
    <p:restoredTop sz="94660"/>
  </p:normalViewPr>
  <p:slideViewPr>
    <p:cSldViewPr snapToGrid="0">
      <p:cViewPr varScale="1">
        <p:scale>
          <a:sx n="111" d="100"/>
          <a:sy n="111" d="100"/>
        </p:scale>
        <p:origin x="150"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AA14F9D1-C801-4FD0-8747-473A6B8855E6}" type="datetimeFigureOut">
              <a:rPr lang="en-GB" smtClean="0"/>
              <a:t>14/05/2025</a:t>
            </a:fld>
            <a:endParaRPr lang="en-GB" dirty="0"/>
          </a:p>
        </p:txBody>
      </p:sp>
      <p:sp>
        <p:nvSpPr>
          <p:cNvPr id="4" name="Footer Placeholder 3"/>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3BB7855A-3E74-419C-92CC-AFF3A29D816C}" type="slidenum">
              <a:rPr lang="en-GB" smtClean="0"/>
              <a:t>‹#›</a:t>
            </a:fld>
            <a:endParaRPr lang="en-GB" dirty="0"/>
          </a:p>
        </p:txBody>
      </p:sp>
    </p:spTree>
    <p:extLst>
      <p:ext uri="{BB962C8B-B14F-4D97-AF65-F5344CB8AC3E}">
        <p14:creationId xmlns:p14="http://schemas.microsoft.com/office/powerpoint/2010/main" val="3143945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97313" y="0"/>
            <a:ext cx="2982912" cy="484188"/>
          </a:xfrm>
          <a:prstGeom prst="rect">
            <a:avLst/>
          </a:prstGeom>
        </p:spPr>
        <p:txBody>
          <a:bodyPr vert="horz" lIns="91440" tIns="45720" rIns="91440" bIns="45720" rtlCol="0"/>
          <a:lstStyle>
            <a:lvl1pPr algn="r">
              <a:defRPr sz="1200"/>
            </a:lvl1pPr>
          </a:lstStyle>
          <a:p>
            <a:fld id="{C183E3B0-3F8F-4144-9128-8DC37F70D4BB}" type="datetimeFigureOut">
              <a:rPr lang="en-GB" smtClean="0"/>
              <a:t>14/05/2025</a:t>
            </a:fld>
            <a:endParaRPr lang="en-GB" dirty="0"/>
          </a:p>
        </p:txBody>
      </p:sp>
      <p:sp>
        <p:nvSpPr>
          <p:cNvPr id="4" name="Slide Image Placeholder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649788"/>
            <a:ext cx="5505450" cy="38036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7313" y="9177338"/>
            <a:ext cx="2982912" cy="484187"/>
          </a:xfrm>
          <a:prstGeom prst="rect">
            <a:avLst/>
          </a:prstGeom>
        </p:spPr>
        <p:txBody>
          <a:bodyPr vert="horz" lIns="91440" tIns="45720" rIns="91440" bIns="45720" rtlCol="0" anchor="b"/>
          <a:lstStyle>
            <a:lvl1pPr algn="r">
              <a:defRPr sz="1200"/>
            </a:lvl1pPr>
          </a:lstStyle>
          <a:p>
            <a:fld id="{2FF77EF8-089B-45D6-AA64-69C68296A4B9}" type="slidenum">
              <a:rPr lang="en-GB" smtClean="0"/>
              <a:t>‹#›</a:t>
            </a:fld>
            <a:endParaRPr lang="en-GB" dirty="0"/>
          </a:p>
        </p:txBody>
      </p:sp>
    </p:spTree>
    <p:extLst>
      <p:ext uri="{BB962C8B-B14F-4D97-AF65-F5344CB8AC3E}">
        <p14:creationId xmlns:p14="http://schemas.microsoft.com/office/powerpoint/2010/main" val="217036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14/05/2025</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14/05/2025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14/05/2025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14/05/2025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14/05/2025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14/05/2025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14/05/2025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14/05/2025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14/05/2025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14/05/2025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14/05/2025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2836"/>
          <a:stretch/>
        </p:blipFill>
        <p:spPr>
          <a:xfrm>
            <a:off x="9106488" y="323236"/>
            <a:ext cx="2880360" cy="693829"/>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v.uk/government/statistics/national-flu-and-covid-19-surveillance-reports-2024-to-2025-seas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v.uk/government/statistics/weekly-all-cause-mortality-surveillance-2024-to-202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pubmed.ncbi.nlm.nih.gov/3918159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recoverytrial.net/uk/for-site-staf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pubmed.ncbi.nlm.nih.gov/4026138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aspect-trial@bristol.ac.uk" TargetMode="External"/><Relationship Id="rId1" Type="http://schemas.openxmlformats.org/officeDocument/2006/relationships/slideLayout" Target="../slideLayouts/slideLayout2.xml"/><Relationship Id="rId6" Type="http://schemas.openxmlformats.org/officeDocument/2006/relationships/hyperlink" Target="http://www.recoverytrial.net/uk/for-site-staff/site-teams" TargetMode="External"/><Relationship Id="rId5" Type="http://schemas.openxmlformats.org/officeDocument/2006/relationships/image" Target="../media/image27.png"/><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mailto:pcctuoxf.recoverytrial@nhs.ne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84782"/>
            <a:ext cx="9144000" cy="1382643"/>
          </a:xfrm>
        </p:spPr>
        <p:txBody>
          <a:bodyPr>
            <a:normAutofit/>
          </a:bodyPr>
          <a:lstStyle/>
          <a:p>
            <a:r>
              <a:rPr lang="en-GB" b="1" dirty="0" smtClean="0">
                <a:solidFill>
                  <a:srgbClr val="9E3159"/>
                </a:solidFill>
                <a:latin typeface="+mn-lt"/>
              </a:rPr>
              <a:t>The RECOVERY </a:t>
            </a:r>
            <a:r>
              <a:rPr lang="en-GB" b="1" dirty="0">
                <a:solidFill>
                  <a:srgbClr val="9E3159"/>
                </a:solidFill>
                <a:latin typeface="+mn-lt"/>
              </a:rPr>
              <a:t>trial</a:t>
            </a:r>
          </a:p>
        </p:txBody>
      </p:sp>
      <p:sp>
        <p:nvSpPr>
          <p:cNvPr id="3" name="Subtitle 2"/>
          <p:cNvSpPr>
            <a:spLocks noGrp="1"/>
          </p:cNvSpPr>
          <p:nvPr>
            <p:ph type="subTitle" idx="1"/>
          </p:nvPr>
        </p:nvSpPr>
        <p:spPr>
          <a:xfrm>
            <a:off x="1524000" y="4609755"/>
            <a:ext cx="9144000" cy="1655762"/>
          </a:xfrm>
        </p:spPr>
        <p:txBody>
          <a:bodyPr/>
          <a:lstStyle/>
          <a:p>
            <a:r>
              <a:rPr lang="en-GB" b="1" dirty="0"/>
              <a:t>Collaborators’ </a:t>
            </a:r>
            <a:r>
              <a:rPr lang="en-GB" b="1" dirty="0" smtClean="0"/>
              <a:t>Meetings </a:t>
            </a:r>
            <a:endParaRPr lang="en-GB" b="1" dirty="0"/>
          </a:p>
          <a:p>
            <a:r>
              <a:rPr lang="en-GB" b="1" dirty="0" smtClean="0"/>
              <a:t>12</a:t>
            </a:r>
            <a:r>
              <a:rPr lang="en-GB" b="1" baseline="30000" dirty="0" smtClean="0"/>
              <a:t>th</a:t>
            </a:r>
            <a:r>
              <a:rPr lang="en-GB" b="1" dirty="0" smtClean="0"/>
              <a:t> &amp; 13</a:t>
            </a:r>
            <a:r>
              <a:rPr lang="en-GB" b="1" baseline="30000" dirty="0" smtClean="0"/>
              <a:t>th</a:t>
            </a:r>
            <a:r>
              <a:rPr lang="en-GB" b="1" dirty="0" smtClean="0"/>
              <a:t> May 2025</a:t>
            </a:r>
            <a:endParaRPr lang="en-GB" b="1" dirty="0"/>
          </a:p>
        </p:txBody>
      </p:sp>
    </p:spTree>
    <p:extLst>
      <p:ext uri="{BB962C8B-B14F-4D97-AF65-F5344CB8AC3E}">
        <p14:creationId xmlns:p14="http://schemas.microsoft.com/office/powerpoint/2010/main" val="96101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Influenza </a:t>
            </a:r>
            <a:endParaRPr lang="en-GB" dirty="0"/>
          </a:p>
        </p:txBody>
      </p:sp>
      <p:sp>
        <p:nvSpPr>
          <p:cNvPr id="9" name="TextBox 8"/>
          <p:cNvSpPr txBox="1"/>
          <p:nvPr/>
        </p:nvSpPr>
        <p:spPr>
          <a:xfrm>
            <a:off x="5537614" y="6603485"/>
            <a:ext cx="6654386" cy="261610"/>
          </a:xfrm>
          <a:prstGeom prst="rect">
            <a:avLst/>
          </a:prstGeom>
          <a:noFill/>
        </p:spPr>
        <p:txBody>
          <a:bodyPr wrap="none" rtlCol="0">
            <a:spAutoFit/>
          </a:bodyPr>
          <a:lstStyle/>
          <a:p>
            <a:r>
              <a:rPr lang="en-GB" sz="1100" dirty="0">
                <a:hlinkClick r:id="rId2"/>
              </a:rPr>
              <a:t>https://www.gov.uk/government/statistics/national-flu-and-covid-19-surveillance-reports-2024-to-2025-season</a:t>
            </a:r>
            <a:r>
              <a:rPr lang="en-GB" sz="1100" dirty="0" smtClean="0">
                <a:hlinkClick r:id="rId2"/>
              </a:rPr>
              <a:t>/</a:t>
            </a:r>
            <a:r>
              <a:rPr lang="en-GB" sz="1100" dirty="0" smtClean="0"/>
              <a:t> </a:t>
            </a:r>
            <a:endParaRPr lang="en-GB" sz="1100" dirty="0"/>
          </a:p>
        </p:txBody>
      </p:sp>
      <p:pic>
        <p:nvPicPr>
          <p:cNvPr id="2" name="Picture 1"/>
          <p:cNvPicPr>
            <a:picLocks noChangeAspect="1"/>
          </p:cNvPicPr>
          <p:nvPr/>
        </p:nvPicPr>
        <p:blipFill>
          <a:blip r:embed="rId3"/>
          <a:stretch>
            <a:fillRect/>
          </a:stretch>
        </p:blipFill>
        <p:spPr>
          <a:xfrm>
            <a:off x="1830376" y="1340304"/>
            <a:ext cx="8531248" cy="5326138"/>
          </a:xfrm>
          <a:prstGeom prst="rect">
            <a:avLst/>
          </a:prstGeom>
        </p:spPr>
      </p:pic>
      <p:sp>
        <p:nvSpPr>
          <p:cNvPr id="3" name="TextBox 2"/>
          <p:cNvSpPr txBox="1"/>
          <p:nvPr/>
        </p:nvSpPr>
        <p:spPr>
          <a:xfrm>
            <a:off x="4195482" y="1947134"/>
            <a:ext cx="968189" cy="398034"/>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0749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Influenza </a:t>
            </a:r>
            <a:endParaRPr lang="en-GB" dirty="0"/>
          </a:p>
        </p:txBody>
      </p:sp>
      <p:sp>
        <p:nvSpPr>
          <p:cNvPr id="9" name="TextBox 8"/>
          <p:cNvSpPr txBox="1"/>
          <p:nvPr/>
        </p:nvSpPr>
        <p:spPr>
          <a:xfrm>
            <a:off x="6505803" y="6596390"/>
            <a:ext cx="5763116" cy="261610"/>
          </a:xfrm>
          <a:prstGeom prst="rect">
            <a:avLst/>
          </a:prstGeom>
          <a:noFill/>
        </p:spPr>
        <p:txBody>
          <a:bodyPr wrap="none" rtlCol="0">
            <a:spAutoFit/>
          </a:bodyPr>
          <a:lstStyle/>
          <a:p>
            <a:r>
              <a:rPr lang="en-GB" sz="1100" dirty="0">
                <a:hlinkClick r:id="rId2"/>
              </a:rPr>
              <a:t>https://</a:t>
            </a:r>
            <a:r>
              <a:rPr lang="en-GB" sz="1100" dirty="0" smtClean="0">
                <a:hlinkClick r:id="rId2"/>
              </a:rPr>
              <a:t>www.gov.uk/government/statistics/weekly-all-cause-mortality-surveillance-2024-to-2025</a:t>
            </a:r>
            <a:r>
              <a:rPr lang="en-GB" sz="1100" dirty="0" smtClean="0"/>
              <a:t> </a:t>
            </a:r>
            <a:endParaRPr lang="en-GB" sz="1100" dirty="0"/>
          </a:p>
        </p:txBody>
      </p:sp>
      <p:sp>
        <p:nvSpPr>
          <p:cNvPr id="3" name="TextBox 2"/>
          <p:cNvSpPr txBox="1"/>
          <p:nvPr/>
        </p:nvSpPr>
        <p:spPr>
          <a:xfrm>
            <a:off x="4195482" y="1947134"/>
            <a:ext cx="968189" cy="398034"/>
          </a:xfrm>
          <a:prstGeom prst="rect">
            <a:avLst/>
          </a:prstGeom>
          <a:solidFill>
            <a:schemeClr val="bg1"/>
          </a:solidFill>
        </p:spPr>
        <p:txBody>
          <a:bodyPr wrap="square" rtlCol="0">
            <a:spAutoFit/>
          </a:bodyPr>
          <a:lstStyle/>
          <a:p>
            <a:endParaRPr lang="en-GB" dirty="0"/>
          </a:p>
        </p:txBody>
      </p:sp>
      <p:pic>
        <p:nvPicPr>
          <p:cNvPr id="4" name="Picture 3"/>
          <p:cNvPicPr>
            <a:picLocks noChangeAspect="1"/>
          </p:cNvPicPr>
          <p:nvPr/>
        </p:nvPicPr>
        <p:blipFill>
          <a:blip r:embed="rId3"/>
          <a:stretch>
            <a:fillRect/>
          </a:stretch>
        </p:blipFill>
        <p:spPr>
          <a:xfrm>
            <a:off x="301214" y="1804760"/>
            <a:ext cx="11508434" cy="4370129"/>
          </a:xfrm>
          <a:prstGeom prst="rect">
            <a:avLst/>
          </a:prstGeom>
        </p:spPr>
      </p:pic>
      <p:sp>
        <p:nvSpPr>
          <p:cNvPr id="6" name="TextBox 5"/>
          <p:cNvSpPr txBox="1"/>
          <p:nvPr/>
        </p:nvSpPr>
        <p:spPr>
          <a:xfrm>
            <a:off x="3568884" y="1485469"/>
            <a:ext cx="4973093" cy="461665"/>
          </a:xfrm>
          <a:prstGeom prst="rect">
            <a:avLst/>
          </a:prstGeom>
          <a:noFill/>
        </p:spPr>
        <p:txBody>
          <a:bodyPr wrap="none" rtlCol="0">
            <a:spAutoFit/>
          </a:bodyPr>
          <a:lstStyle/>
          <a:p>
            <a:r>
              <a:rPr lang="en-GB" sz="2400" b="1" dirty="0" smtClean="0"/>
              <a:t>Weekly all-cause mortality in England</a:t>
            </a:r>
            <a:endParaRPr lang="en-GB" sz="2400" b="1" dirty="0"/>
          </a:p>
        </p:txBody>
      </p:sp>
    </p:spTree>
    <p:extLst>
      <p:ext uri="{BB962C8B-B14F-4D97-AF65-F5344CB8AC3E}">
        <p14:creationId xmlns:p14="http://schemas.microsoft.com/office/powerpoint/2010/main" val="2350662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dirty="0" smtClean="0"/>
              <a:t>BALOXAVIR</a:t>
            </a:r>
          </a:p>
        </p:txBody>
      </p:sp>
    </p:spTree>
    <p:extLst>
      <p:ext uri="{BB962C8B-B14F-4D97-AF65-F5344CB8AC3E}">
        <p14:creationId xmlns:p14="http://schemas.microsoft.com/office/powerpoint/2010/main" val="3766385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565967" cy="1325563"/>
          </a:xfrm>
        </p:spPr>
        <p:txBody>
          <a:bodyPr/>
          <a:lstStyle/>
          <a:p>
            <a:r>
              <a:rPr lang="en-GB" dirty="0"/>
              <a:t>Baloxavir</a:t>
            </a:r>
          </a:p>
        </p:txBody>
      </p:sp>
      <p:sp>
        <p:nvSpPr>
          <p:cNvPr id="3" name="Content Placeholder 2"/>
          <p:cNvSpPr>
            <a:spLocks noGrp="1"/>
          </p:cNvSpPr>
          <p:nvPr>
            <p:ph idx="1"/>
          </p:nvPr>
        </p:nvSpPr>
        <p:spPr>
          <a:xfrm>
            <a:off x="209081" y="1585311"/>
            <a:ext cx="8659711" cy="3021414"/>
          </a:xfrm>
        </p:spPr>
        <p:txBody>
          <a:bodyPr>
            <a:noAutofit/>
          </a:bodyPr>
          <a:lstStyle/>
          <a:p>
            <a:r>
              <a:rPr lang="en-GB" sz="2400" dirty="0" smtClean="0"/>
              <a:t>Newer influenza antiviral (cap-dependent </a:t>
            </a:r>
            <a:r>
              <a:rPr lang="en-GB" sz="2400" dirty="0"/>
              <a:t>endonuclease </a:t>
            </a:r>
            <a:r>
              <a:rPr lang="en-GB" sz="2400" dirty="0" smtClean="0"/>
              <a:t>inhibitor)</a:t>
            </a:r>
            <a:endParaRPr lang="en-GB" sz="2400" dirty="0"/>
          </a:p>
          <a:p>
            <a:pPr marL="0" indent="0">
              <a:buNone/>
            </a:pPr>
            <a:endParaRPr lang="en-GB" sz="2400" dirty="0"/>
          </a:p>
          <a:p>
            <a:r>
              <a:rPr lang="en-GB" sz="2400" dirty="0"/>
              <a:t>Rapidly reduces viral load, but resistance mutations can </a:t>
            </a:r>
            <a:r>
              <a:rPr lang="en-GB" sz="2400" dirty="0" smtClean="0"/>
              <a:t>arise</a:t>
            </a:r>
            <a:endParaRPr lang="en-GB" sz="2400" dirty="0"/>
          </a:p>
        </p:txBody>
      </p:sp>
      <p:sp>
        <p:nvSpPr>
          <p:cNvPr id="5" name="Content Placeholder 2"/>
          <p:cNvSpPr txBox="1">
            <a:spLocks/>
          </p:cNvSpPr>
          <p:nvPr/>
        </p:nvSpPr>
        <p:spPr>
          <a:xfrm>
            <a:off x="209081" y="2835880"/>
            <a:ext cx="7340660" cy="2671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smtClean="0"/>
          </a:p>
          <a:p>
            <a:r>
              <a:rPr lang="en-GB" sz="2400" dirty="0" smtClean="0"/>
              <a:t>Mechanism of action differs from NAIs, so combination may be better than either alone</a:t>
            </a:r>
          </a:p>
          <a:p>
            <a:endParaRPr lang="en-GB" sz="2400" dirty="0" smtClean="0"/>
          </a:p>
          <a:p>
            <a:r>
              <a:rPr lang="en-GB" sz="2400" dirty="0" smtClean="0"/>
              <a:t>Reduces the duration of flu symptoms by ~1 day but hasn't been properly tested in hospitalised patients</a:t>
            </a:r>
            <a:endParaRPr lang="en-GB"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318" y="1489355"/>
            <a:ext cx="3973285" cy="3496491"/>
          </a:xfrm>
          <a:prstGeom prst="rect">
            <a:avLst/>
          </a:prstGeom>
        </p:spPr>
      </p:pic>
    </p:spTree>
    <p:extLst>
      <p:ext uri="{BB962C8B-B14F-4D97-AF65-F5344CB8AC3E}">
        <p14:creationId xmlns:p14="http://schemas.microsoft.com/office/powerpoint/2010/main" val="2509809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809264"/>
            <a:ext cx="7669040" cy="2546851"/>
          </a:xfrm>
        </p:spPr>
        <p:txBody>
          <a:bodyPr>
            <a:noAutofit/>
          </a:bodyPr>
          <a:lstStyle/>
          <a:p>
            <a:r>
              <a:rPr lang="en-GB" sz="2400" dirty="0" smtClean="0"/>
              <a:t>Patients with </a:t>
            </a:r>
            <a:r>
              <a:rPr lang="en-GB" sz="2400" dirty="0"/>
              <a:t>recent or planned use of an </a:t>
            </a:r>
            <a:r>
              <a:rPr lang="en-GB" sz="2400" dirty="0" smtClean="0"/>
              <a:t>baloxavir </a:t>
            </a:r>
            <a:r>
              <a:rPr lang="en-GB" sz="2400" dirty="0"/>
              <a:t>for </a:t>
            </a:r>
            <a:r>
              <a:rPr lang="en-GB" sz="2400" dirty="0" smtClean="0"/>
              <a:t>current </a:t>
            </a:r>
            <a:r>
              <a:rPr lang="en-GB" sz="2400" dirty="0"/>
              <a:t>infection </a:t>
            </a:r>
            <a:r>
              <a:rPr lang="en-GB" sz="2400" dirty="0" smtClean="0"/>
              <a:t>are ineligible</a:t>
            </a:r>
          </a:p>
          <a:p>
            <a:pPr marL="0" indent="0">
              <a:buNone/>
            </a:pPr>
            <a:endParaRPr lang="en-GB" sz="2400" dirty="0" smtClean="0"/>
          </a:p>
          <a:p>
            <a:r>
              <a:rPr lang="en-GB" sz="2400" dirty="0" smtClean="0"/>
              <a:t>Patients treated for bacterial co-infection are eligible if clinical team think influenza is contributing to lung disease</a:t>
            </a:r>
          </a:p>
          <a:p>
            <a:endParaRPr lang="en-GB" sz="2400" dirty="0" smtClean="0"/>
          </a:p>
          <a:p>
            <a:r>
              <a:rPr lang="en-GB" sz="2400" dirty="0" smtClean="0"/>
              <a:t>Long half-life so two doses only – please ensure that 2</a:t>
            </a:r>
            <a:r>
              <a:rPr lang="en-GB" sz="2400" baseline="30000" dirty="0" smtClean="0"/>
              <a:t>nd</a:t>
            </a:r>
            <a:r>
              <a:rPr lang="en-GB" sz="2400" dirty="0" smtClean="0"/>
              <a:t> dose is available for when patient is discharged</a:t>
            </a:r>
            <a:endParaRPr lang="en-GB" sz="2000" dirty="0"/>
          </a:p>
          <a:p>
            <a:endParaRPr lang="en-GB" sz="2400" dirty="0" smtClean="0"/>
          </a:p>
        </p:txBody>
      </p:sp>
      <p:sp>
        <p:nvSpPr>
          <p:cNvPr id="5" name="Title 1"/>
          <p:cNvSpPr>
            <a:spLocks noGrp="1"/>
          </p:cNvSpPr>
          <p:nvPr>
            <p:ph type="title"/>
          </p:nvPr>
        </p:nvSpPr>
        <p:spPr>
          <a:xfrm>
            <a:off x="838200" y="14741"/>
            <a:ext cx="7565967" cy="1325563"/>
          </a:xfrm>
        </p:spPr>
        <p:txBody>
          <a:bodyPr/>
          <a:lstStyle/>
          <a:p>
            <a:r>
              <a:rPr lang="en-GB" dirty="0"/>
              <a:t>Baloxavir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318" y="1489355"/>
            <a:ext cx="3973285" cy="3496491"/>
          </a:xfrm>
          <a:prstGeom prst="rect">
            <a:avLst/>
          </a:prstGeom>
        </p:spPr>
      </p:pic>
    </p:spTree>
    <p:extLst>
      <p:ext uri="{BB962C8B-B14F-4D97-AF65-F5344CB8AC3E}">
        <p14:creationId xmlns:p14="http://schemas.microsoft.com/office/powerpoint/2010/main" val="3973226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14741"/>
            <a:ext cx="7565967" cy="1325563"/>
          </a:xfrm>
        </p:spPr>
        <p:txBody>
          <a:bodyPr/>
          <a:lstStyle/>
          <a:p>
            <a:r>
              <a:rPr lang="en-GB" dirty="0" smtClean="0"/>
              <a:t>Baloxavir - recruitment</a:t>
            </a:r>
            <a:endParaRPr lang="en-GB" dirty="0"/>
          </a:p>
        </p:txBody>
      </p:sp>
      <p:pic>
        <p:nvPicPr>
          <p:cNvPr id="4" name="Picture 3"/>
          <p:cNvPicPr>
            <a:picLocks noChangeAspect="1"/>
          </p:cNvPicPr>
          <p:nvPr/>
        </p:nvPicPr>
        <p:blipFill rotWithShape="1">
          <a:blip r:embed="rId2"/>
          <a:srcRect l="1517" t="4305"/>
          <a:stretch/>
        </p:blipFill>
        <p:spPr>
          <a:xfrm>
            <a:off x="8115832" y="1852310"/>
            <a:ext cx="1942073" cy="4956881"/>
          </a:xfrm>
          <a:prstGeom prst="rect">
            <a:avLst/>
          </a:prstGeom>
        </p:spPr>
      </p:pic>
      <p:grpSp>
        <p:nvGrpSpPr>
          <p:cNvPr id="20" name="Group 19"/>
          <p:cNvGrpSpPr>
            <a:grpSpLocks noChangeAspect="1"/>
          </p:cNvGrpSpPr>
          <p:nvPr/>
        </p:nvGrpSpPr>
        <p:grpSpPr>
          <a:xfrm>
            <a:off x="749298" y="1840729"/>
            <a:ext cx="6057901" cy="4952694"/>
            <a:chOff x="1278152" y="2606559"/>
            <a:chExt cx="4173220" cy="3411855"/>
          </a:xfrm>
        </p:grpSpPr>
        <p:pic>
          <p:nvPicPr>
            <p:cNvPr id="18" name="Picture 17"/>
            <p:cNvPicPr/>
            <p:nvPr/>
          </p:nvPicPr>
          <p:blipFill rotWithShape="1">
            <a:blip r:embed="rId3"/>
            <a:srcRect r="88141"/>
            <a:stretch/>
          </p:blipFill>
          <p:spPr>
            <a:xfrm>
              <a:off x="1278152" y="2606559"/>
              <a:ext cx="674474" cy="3411855"/>
            </a:xfrm>
            <a:prstGeom prst="rect">
              <a:avLst/>
            </a:prstGeom>
          </p:spPr>
        </p:pic>
        <p:pic>
          <p:nvPicPr>
            <p:cNvPr id="19" name="Picture 18"/>
            <p:cNvPicPr/>
            <p:nvPr/>
          </p:nvPicPr>
          <p:blipFill rotWithShape="1">
            <a:blip r:embed="rId3"/>
            <a:srcRect l="38486" t="655"/>
            <a:stretch/>
          </p:blipFill>
          <p:spPr>
            <a:xfrm>
              <a:off x="1952626" y="2627150"/>
              <a:ext cx="3498746" cy="3389514"/>
            </a:xfrm>
            <a:prstGeom prst="rect">
              <a:avLst/>
            </a:prstGeom>
          </p:spPr>
        </p:pic>
      </p:grpSp>
      <p:sp>
        <p:nvSpPr>
          <p:cNvPr id="7" name="TextBox 6"/>
          <p:cNvSpPr txBox="1"/>
          <p:nvPr/>
        </p:nvSpPr>
        <p:spPr>
          <a:xfrm>
            <a:off x="1654255" y="6329584"/>
            <a:ext cx="543317" cy="303955"/>
          </a:xfrm>
          <a:prstGeom prst="rect">
            <a:avLst/>
          </a:prstGeom>
          <a:noFill/>
        </p:spPr>
        <p:txBody>
          <a:bodyPr wrap="none" rtlCol="0">
            <a:spAutoFit/>
          </a:bodyPr>
          <a:lstStyle/>
          <a:p>
            <a:r>
              <a:rPr lang="en-GB" sz="1400" b="1" dirty="0" smtClean="0"/>
              <a:t>2023</a:t>
            </a:r>
            <a:endParaRPr lang="en-GB" sz="1400" b="1" dirty="0"/>
          </a:p>
        </p:txBody>
      </p:sp>
      <p:sp>
        <p:nvSpPr>
          <p:cNvPr id="12" name="TextBox 11"/>
          <p:cNvSpPr txBox="1"/>
          <p:nvPr/>
        </p:nvSpPr>
        <p:spPr>
          <a:xfrm>
            <a:off x="5989029" y="6346630"/>
            <a:ext cx="543317" cy="303955"/>
          </a:xfrm>
          <a:prstGeom prst="rect">
            <a:avLst/>
          </a:prstGeom>
          <a:noFill/>
        </p:spPr>
        <p:txBody>
          <a:bodyPr wrap="none" rtlCol="0">
            <a:spAutoFit/>
          </a:bodyPr>
          <a:lstStyle/>
          <a:p>
            <a:r>
              <a:rPr lang="en-GB" sz="1400" b="1" dirty="0" smtClean="0"/>
              <a:t>2025</a:t>
            </a:r>
            <a:endParaRPr lang="en-GB" sz="1400" b="1" dirty="0"/>
          </a:p>
        </p:txBody>
      </p:sp>
      <p:sp>
        <p:nvSpPr>
          <p:cNvPr id="21" name="TextBox 20"/>
          <p:cNvSpPr txBox="1"/>
          <p:nvPr/>
        </p:nvSpPr>
        <p:spPr>
          <a:xfrm>
            <a:off x="1996890" y="1868079"/>
            <a:ext cx="2082372" cy="392951"/>
          </a:xfrm>
          <a:prstGeom prst="rect">
            <a:avLst/>
          </a:prstGeom>
          <a:solidFill>
            <a:schemeClr val="bg1"/>
          </a:solidFill>
        </p:spPr>
        <p:txBody>
          <a:bodyPr wrap="square" rtlCol="0">
            <a:spAutoFit/>
          </a:bodyPr>
          <a:lstStyle/>
          <a:p>
            <a:endParaRPr lang="en-GB" dirty="0"/>
          </a:p>
        </p:txBody>
      </p:sp>
      <p:sp>
        <p:nvSpPr>
          <p:cNvPr id="22" name="TextBox 21"/>
          <p:cNvSpPr txBox="1"/>
          <p:nvPr/>
        </p:nvSpPr>
        <p:spPr>
          <a:xfrm>
            <a:off x="1907101" y="2352636"/>
            <a:ext cx="2082372" cy="392951"/>
          </a:xfrm>
          <a:prstGeom prst="rect">
            <a:avLst/>
          </a:prstGeom>
          <a:solidFill>
            <a:schemeClr val="bg1"/>
          </a:solidFill>
        </p:spPr>
        <p:txBody>
          <a:bodyPr wrap="square" rtlCol="0">
            <a:spAutoFit/>
          </a:bodyPr>
          <a:lstStyle/>
          <a:p>
            <a:endParaRPr lang="en-GB" dirty="0"/>
          </a:p>
        </p:txBody>
      </p:sp>
      <p:sp>
        <p:nvSpPr>
          <p:cNvPr id="23" name="TextBox 22"/>
          <p:cNvSpPr txBox="1"/>
          <p:nvPr/>
        </p:nvSpPr>
        <p:spPr>
          <a:xfrm>
            <a:off x="2979442" y="6346630"/>
            <a:ext cx="2082372" cy="392951"/>
          </a:xfrm>
          <a:prstGeom prst="rect">
            <a:avLst/>
          </a:prstGeom>
          <a:solidFill>
            <a:schemeClr val="bg1"/>
          </a:solidFill>
        </p:spPr>
        <p:txBody>
          <a:bodyPr wrap="square" rtlCol="0">
            <a:spAutoFit/>
          </a:bodyPr>
          <a:lstStyle/>
          <a:p>
            <a:endParaRPr lang="en-GB" dirty="0"/>
          </a:p>
        </p:txBody>
      </p:sp>
      <p:sp>
        <p:nvSpPr>
          <p:cNvPr id="11" name="TextBox 10"/>
          <p:cNvSpPr txBox="1"/>
          <p:nvPr/>
        </p:nvSpPr>
        <p:spPr>
          <a:xfrm>
            <a:off x="3807603" y="6336221"/>
            <a:ext cx="543317" cy="303955"/>
          </a:xfrm>
          <a:prstGeom prst="rect">
            <a:avLst/>
          </a:prstGeom>
          <a:solidFill>
            <a:schemeClr val="bg1"/>
          </a:solidFill>
        </p:spPr>
        <p:txBody>
          <a:bodyPr wrap="none" rtlCol="0">
            <a:spAutoFit/>
          </a:bodyPr>
          <a:lstStyle/>
          <a:p>
            <a:r>
              <a:rPr lang="en-GB" sz="1400" b="1" dirty="0" smtClean="0"/>
              <a:t>2024</a:t>
            </a:r>
            <a:endParaRPr lang="en-GB" sz="1200" b="1" dirty="0"/>
          </a:p>
        </p:txBody>
      </p:sp>
      <p:sp>
        <p:nvSpPr>
          <p:cNvPr id="25" name="TextBox 24"/>
          <p:cNvSpPr txBox="1"/>
          <p:nvPr/>
        </p:nvSpPr>
        <p:spPr>
          <a:xfrm>
            <a:off x="8115832" y="1504125"/>
            <a:ext cx="1841658" cy="338554"/>
          </a:xfrm>
          <a:prstGeom prst="rect">
            <a:avLst/>
          </a:prstGeom>
          <a:noFill/>
        </p:spPr>
        <p:txBody>
          <a:bodyPr wrap="none" rtlCol="0">
            <a:spAutoFit/>
          </a:bodyPr>
          <a:lstStyle/>
          <a:p>
            <a:r>
              <a:rPr lang="en-GB" sz="1600" b="1" dirty="0" smtClean="0"/>
              <a:t>Recruitment by site</a:t>
            </a:r>
            <a:endParaRPr lang="en-GB" sz="1600" b="1" dirty="0"/>
          </a:p>
        </p:txBody>
      </p:sp>
      <p:sp>
        <p:nvSpPr>
          <p:cNvPr id="26" name="TextBox 25"/>
          <p:cNvSpPr txBox="1"/>
          <p:nvPr/>
        </p:nvSpPr>
        <p:spPr>
          <a:xfrm>
            <a:off x="3191683" y="1936259"/>
            <a:ext cx="1657890" cy="338554"/>
          </a:xfrm>
          <a:prstGeom prst="rect">
            <a:avLst/>
          </a:prstGeom>
          <a:noFill/>
        </p:spPr>
        <p:txBody>
          <a:bodyPr wrap="none" rtlCol="0">
            <a:spAutoFit/>
          </a:bodyPr>
          <a:lstStyle/>
          <a:p>
            <a:r>
              <a:rPr lang="en-GB" sz="1600" b="1" dirty="0" smtClean="0"/>
              <a:t>Total recruitment</a:t>
            </a:r>
            <a:endParaRPr lang="en-GB" sz="1600" b="1" dirty="0"/>
          </a:p>
        </p:txBody>
      </p:sp>
      <p:sp>
        <p:nvSpPr>
          <p:cNvPr id="27" name="TextBox 26"/>
          <p:cNvSpPr txBox="1"/>
          <p:nvPr/>
        </p:nvSpPr>
        <p:spPr>
          <a:xfrm>
            <a:off x="838200" y="1478576"/>
            <a:ext cx="6086859" cy="369332"/>
          </a:xfrm>
          <a:prstGeom prst="rect">
            <a:avLst/>
          </a:prstGeom>
          <a:noFill/>
        </p:spPr>
        <p:txBody>
          <a:bodyPr wrap="none" rtlCol="0">
            <a:spAutoFit/>
          </a:bodyPr>
          <a:lstStyle/>
          <a:p>
            <a:r>
              <a:rPr lang="en-GB" dirty="0" smtClean="0"/>
              <a:t>759 participant recruited to baloxavir comparison from 48 sites</a:t>
            </a:r>
          </a:p>
        </p:txBody>
      </p:sp>
    </p:spTree>
    <p:extLst>
      <p:ext uri="{BB962C8B-B14F-4D97-AF65-F5344CB8AC3E}">
        <p14:creationId xmlns:p14="http://schemas.microsoft.com/office/powerpoint/2010/main" val="575891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131" y="1809264"/>
            <a:ext cx="7669040" cy="2546851"/>
          </a:xfrm>
        </p:spPr>
        <p:txBody>
          <a:bodyPr>
            <a:noAutofit/>
          </a:bodyPr>
          <a:lstStyle/>
          <a:p>
            <a:r>
              <a:rPr lang="en-GB" sz="2400" dirty="0" smtClean="0"/>
              <a:t>Change of baloxavir supply last year – new supply has clinical trial labelling &amp; different tablet dose</a:t>
            </a:r>
          </a:p>
          <a:p>
            <a:endParaRPr lang="en-GB" sz="2400" dirty="0" smtClean="0"/>
          </a:p>
          <a:p>
            <a:r>
              <a:rPr lang="en-GB" sz="2400" dirty="0" smtClean="0"/>
              <a:t>No new accountability or temperature monitoring requirements once in pharmacy – treat like other licensed medications if possible</a:t>
            </a:r>
          </a:p>
          <a:p>
            <a:endParaRPr lang="en-GB" sz="2400" dirty="0" smtClean="0"/>
          </a:p>
          <a:p>
            <a:r>
              <a:rPr lang="en-GB" sz="2400" dirty="0" smtClean="0"/>
              <a:t>Try to ensure that allocation in the baloxavir comparison does not affect use of routine care treatments (e.g. prescription of oseltamivir only if patient allocated usual care)</a:t>
            </a:r>
            <a:endParaRPr lang="en-GB" sz="2400" dirty="0"/>
          </a:p>
          <a:p>
            <a:pPr marL="0" indent="0">
              <a:buNone/>
            </a:pPr>
            <a:endParaRPr lang="en-GB" sz="2400" dirty="0" smtClean="0"/>
          </a:p>
        </p:txBody>
      </p:sp>
      <p:sp>
        <p:nvSpPr>
          <p:cNvPr id="5" name="Title 1"/>
          <p:cNvSpPr>
            <a:spLocks noGrp="1"/>
          </p:cNvSpPr>
          <p:nvPr>
            <p:ph type="title"/>
          </p:nvPr>
        </p:nvSpPr>
        <p:spPr>
          <a:xfrm>
            <a:off x="838200" y="14741"/>
            <a:ext cx="7565967" cy="1325563"/>
          </a:xfrm>
        </p:spPr>
        <p:txBody>
          <a:bodyPr/>
          <a:lstStyle/>
          <a:p>
            <a:r>
              <a:rPr lang="en-GB" dirty="0"/>
              <a:t>Baloxavir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072" y="1497613"/>
            <a:ext cx="3389678" cy="25409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072" y="4195910"/>
            <a:ext cx="3389678" cy="2540987"/>
          </a:xfrm>
          <a:prstGeom prst="rect">
            <a:avLst/>
          </a:prstGeom>
        </p:spPr>
      </p:pic>
    </p:spTree>
    <p:extLst>
      <p:ext uri="{BB962C8B-B14F-4D97-AF65-F5344CB8AC3E}">
        <p14:creationId xmlns:p14="http://schemas.microsoft.com/office/powerpoint/2010/main" val="140497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dirty="0" smtClean="0"/>
              <a:t>oseltamivir</a:t>
            </a:r>
          </a:p>
        </p:txBody>
      </p:sp>
    </p:spTree>
    <p:extLst>
      <p:ext uri="{BB962C8B-B14F-4D97-AF65-F5344CB8AC3E}">
        <p14:creationId xmlns:p14="http://schemas.microsoft.com/office/powerpoint/2010/main" val="925414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4"/>
            <a:ext cx="11408688" cy="4280227"/>
          </a:xfrm>
        </p:spPr>
        <p:txBody>
          <a:bodyPr>
            <a:normAutofit/>
          </a:bodyPr>
          <a:lstStyle/>
          <a:p>
            <a:r>
              <a:rPr lang="en-GB" sz="2400" dirty="0"/>
              <a:t>NAIs reduces the duration of flu symptoms by ~1 day in early </a:t>
            </a:r>
            <a:r>
              <a:rPr lang="en-GB" sz="2400" dirty="0" smtClean="0"/>
              <a:t>infection</a:t>
            </a:r>
          </a:p>
          <a:p>
            <a:endParaRPr lang="en-GB" sz="2400" dirty="0" smtClean="0"/>
          </a:p>
          <a:p>
            <a:r>
              <a:rPr lang="en-GB" sz="2400" dirty="0" smtClean="0"/>
              <a:t>Some </a:t>
            </a:r>
            <a:r>
              <a:rPr lang="en-GB" sz="2400" dirty="0"/>
              <a:t>observational studies </a:t>
            </a:r>
            <a:r>
              <a:rPr lang="en-GB" sz="2400" dirty="0" smtClean="0"/>
              <a:t>suggest </a:t>
            </a:r>
            <a:r>
              <a:rPr lang="en-GB" sz="2400" dirty="0"/>
              <a:t>a benefit </a:t>
            </a:r>
            <a:r>
              <a:rPr lang="en-GB" sz="2400" dirty="0" smtClean="0"/>
              <a:t>of NAIs in </a:t>
            </a:r>
            <a:r>
              <a:rPr lang="en-GB" sz="2400" dirty="0"/>
              <a:t>hospitalised patients, </a:t>
            </a:r>
            <a:r>
              <a:rPr lang="en-GB" sz="2400" dirty="0" smtClean="0"/>
              <a:t>but others don’t, </a:t>
            </a:r>
            <a:r>
              <a:rPr lang="en-GB" sz="2400" dirty="0"/>
              <a:t>and evidence from randomised trials is </a:t>
            </a:r>
            <a:r>
              <a:rPr lang="en-GB" sz="2400" dirty="0" smtClean="0"/>
              <a:t>lacking.</a:t>
            </a:r>
            <a:endParaRPr lang="en-GB" sz="2400" baseline="30000" dirty="0" smtClean="0"/>
          </a:p>
          <a:p>
            <a:endParaRPr lang="en-GB" sz="2400" baseline="30000" dirty="0"/>
          </a:p>
          <a:p>
            <a:r>
              <a:rPr lang="en-GB" sz="2400" dirty="0" smtClean="0"/>
              <a:t>These observational studies are prone to biases that cannot be reliably avoided</a:t>
            </a:r>
          </a:p>
          <a:p>
            <a:endParaRPr lang="en-GB" sz="2400" baseline="30000" dirty="0"/>
          </a:p>
          <a:p>
            <a:r>
              <a:rPr lang="en-GB" sz="2400" dirty="0" smtClean="0"/>
              <a:t>Observational data were used to support COVID-19 treatments (e.g. hydroxychloroquine, convalescent plasma) that were later found to be of no benefit, or even harmful, in large randomised trials</a:t>
            </a:r>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Oseltamivir (Tamiflu)</a:t>
            </a:r>
            <a:endParaRPr lang="en-GB" sz="3600" dirty="0"/>
          </a:p>
        </p:txBody>
      </p:sp>
    </p:spTree>
    <p:extLst>
      <p:ext uri="{BB962C8B-B14F-4D97-AF65-F5344CB8AC3E}">
        <p14:creationId xmlns:p14="http://schemas.microsoft.com/office/powerpoint/2010/main" val="3863619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5638" y="3092303"/>
            <a:ext cx="6605036" cy="369332"/>
          </a:xfrm>
          <a:prstGeom prst="rect">
            <a:avLst/>
          </a:prstGeom>
        </p:spPr>
        <p:txBody>
          <a:bodyPr wrap="square">
            <a:spAutoFit/>
          </a:bodyPr>
          <a:lstStyle/>
          <a:p>
            <a:endParaRPr lang="en-GB" b="1" i="1" dirty="0"/>
          </a:p>
        </p:txBody>
      </p:sp>
      <p:pic>
        <p:nvPicPr>
          <p:cNvPr id="4" name="Picture 3"/>
          <p:cNvPicPr>
            <a:picLocks noChangeAspect="1"/>
          </p:cNvPicPr>
          <p:nvPr/>
        </p:nvPicPr>
        <p:blipFill>
          <a:blip r:embed="rId2"/>
          <a:stretch>
            <a:fillRect/>
          </a:stretch>
        </p:blipFill>
        <p:spPr>
          <a:xfrm>
            <a:off x="1139583" y="1678906"/>
            <a:ext cx="9287266" cy="2200636"/>
          </a:xfrm>
          <a:prstGeom prst="rect">
            <a:avLst/>
          </a:prstGeom>
          <a:ln>
            <a:solidFill>
              <a:schemeClr val="tx1"/>
            </a:solidFill>
          </a:ln>
        </p:spPr>
      </p:pic>
      <p:pic>
        <p:nvPicPr>
          <p:cNvPr id="11" name="Picture 10"/>
          <p:cNvPicPr>
            <a:picLocks noChangeAspect="1"/>
          </p:cNvPicPr>
          <p:nvPr/>
        </p:nvPicPr>
        <p:blipFill>
          <a:blip r:embed="rId3"/>
          <a:stretch>
            <a:fillRect/>
          </a:stretch>
        </p:blipFill>
        <p:spPr>
          <a:xfrm>
            <a:off x="1139583" y="4331739"/>
            <a:ext cx="9287266" cy="944067"/>
          </a:xfrm>
          <a:prstGeom prst="rect">
            <a:avLst/>
          </a:prstGeom>
          <a:ln>
            <a:solidFill>
              <a:schemeClr val="tx1"/>
            </a:solidFill>
          </a:ln>
        </p:spPr>
      </p:pic>
      <p:sp>
        <p:nvSpPr>
          <p:cNvPr id="12" name="TextBox 11"/>
          <p:cNvSpPr txBox="1"/>
          <p:nvPr/>
        </p:nvSpPr>
        <p:spPr>
          <a:xfrm>
            <a:off x="7637755" y="6550223"/>
            <a:ext cx="4554245" cy="307777"/>
          </a:xfrm>
          <a:prstGeom prst="rect">
            <a:avLst/>
          </a:prstGeom>
          <a:noFill/>
        </p:spPr>
        <p:txBody>
          <a:bodyPr wrap="square" rtlCol="0">
            <a:spAutoFit/>
          </a:bodyPr>
          <a:lstStyle/>
          <a:p>
            <a:r>
              <a:rPr lang="en-GB" sz="1400" dirty="0" smtClean="0">
                <a:hlinkClick r:id="rId4"/>
              </a:rPr>
              <a:t>Lancet. 2024 Aug 24;404(10454):753-763. PMID: 39181595</a:t>
            </a:r>
            <a:endParaRPr lang="en-GB" sz="1400" dirty="0"/>
          </a:p>
        </p:txBody>
      </p:sp>
      <p:sp>
        <p:nvSpPr>
          <p:cNvPr id="14"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Oseltamivir</a:t>
            </a:r>
            <a:endParaRPr lang="en-GB" sz="3600" dirty="0"/>
          </a:p>
        </p:txBody>
      </p:sp>
    </p:spTree>
    <p:extLst>
      <p:ext uri="{BB962C8B-B14F-4D97-AF65-F5344CB8AC3E}">
        <p14:creationId xmlns:p14="http://schemas.microsoft.com/office/powerpoint/2010/main" val="109131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a:xfrm>
            <a:off x="268941" y="1441524"/>
            <a:ext cx="12080837" cy="5416475"/>
          </a:xfrm>
        </p:spPr>
        <p:txBody>
          <a:bodyPr>
            <a:normAutofit/>
          </a:bodyPr>
          <a:lstStyle/>
          <a:p>
            <a:pPr marL="514350" indent="-514350">
              <a:buFont typeface="+mj-lt"/>
              <a:buAutoNum type="arabicPeriod"/>
            </a:pPr>
            <a:r>
              <a:rPr lang="en-GB" sz="2400" dirty="0"/>
              <a:t>COVID-19 long-term </a:t>
            </a:r>
            <a:r>
              <a:rPr lang="en-GB" sz="2400" dirty="0" smtClean="0"/>
              <a:t>follow-up results</a:t>
            </a:r>
            <a:endParaRPr lang="en-GB" sz="2400" dirty="0"/>
          </a:p>
          <a:p>
            <a:pPr marL="514350" indent="-514350">
              <a:buFont typeface="+mj-lt"/>
              <a:buAutoNum type="arabicPeriod"/>
            </a:pPr>
            <a:r>
              <a:rPr lang="en-GB" sz="2400" dirty="0" smtClean="0"/>
              <a:t>Influenza</a:t>
            </a:r>
          </a:p>
          <a:p>
            <a:pPr lvl="1"/>
            <a:r>
              <a:rPr lang="en-GB" sz="2000" dirty="0" smtClean="0"/>
              <a:t>Baloxavir</a:t>
            </a:r>
          </a:p>
          <a:p>
            <a:pPr lvl="1"/>
            <a:r>
              <a:rPr lang="en-GB" sz="2000" dirty="0"/>
              <a:t>Oseltamivir</a:t>
            </a:r>
          </a:p>
          <a:p>
            <a:pPr lvl="1"/>
            <a:r>
              <a:rPr lang="en-GB" sz="2000" dirty="0" smtClean="0"/>
              <a:t>Dexamethasone</a:t>
            </a:r>
          </a:p>
          <a:p>
            <a:pPr marL="514350" indent="-514350">
              <a:buFont typeface="+mj-lt"/>
              <a:buAutoNum type="arabicPeriod"/>
            </a:pPr>
            <a:r>
              <a:rPr lang="en-GB" sz="2400" dirty="0" smtClean="0"/>
              <a:t>Community-acquired pneumonia</a:t>
            </a:r>
          </a:p>
          <a:p>
            <a:pPr lvl="1"/>
            <a:r>
              <a:rPr lang="en-GB" sz="2000" dirty="0" smtClean="0"/>
              <a:t>Dexamethasone</a:t>
            </a:r>
            <a:endParaRPr lang="en-GB" sz="2000" dirty="0"/>
          </a:p>
          <a:p>
            <a:pPr marL="514350" indent="-514350">
              <a:buFont typeface="+mj-lt"/>
              <a:buAutoNum type="arabicPeriod"/>
            </a:pPr>
            <a:r>
              <a:rPr lang="en-GB" sz="2400" dirty="0"/>
              <a:t>Trial procedures</a:t>
            </a:r>
          </a:p>
          <a:p>
            <a:pPr marL="514350" indent="-514350">
              <a:buFont typeface="+mj-lt"/>
              <a:buAutoNum type="arabicPeriod"/>
            </a:pPr>
            <a:r>
              <a:rPr lang="en-GB" sz="2400" dirty="0" smtClean="0"/>
              <a:t>In-person collaborators’ meeting </a:t>
            </a:r>
          </a:p>
          <a:p>
            <a:pPr marL="514350" indent="-514350">
              <a:buFont typeface="+mj-lt"/>
              <a:buAutoNum type="arabicPeriod"/>
            </a:pPr>
            <a:r>
              <a:rPr lang="en-GB" sz="2400" dirty="0" smtClean="0"/>
              <a:t>Q&amp;A</a:t>
            </a:r>
          </a:p>
          <a:p>
            <a:pPr marL="0" indent="0">
              <a:buNone/>
            </a:pPr>
            <a:endParaRPr lang="en-GB" sz="1050" dirty="0" smtClean="0"/>
          </a:p>
          <a:p>
            <a:pPr marL="0" indent="0">
              <a:buNone/>
            </a:pPr>
            <a:r>
              <a:rPr lang="en-GB" sz="2400" dirty="0" smtClean="0"/>
              <a:t>Monday &amp; Tuesday meetings cover the same material (no paediatric/obstetric updates)</a:t>
            </a:r>
            <a:endParaRPr lang="en-GB" sz="2400" dirty="0"/>
          </a:p>
        </p:txBody>
      </p:sp>
    </p:spTree>
    <p:extLst>
      <p:ext uri="{BB962C8B-B14F-4D97-AF65-F5344CB8AC3E}">
        <p14:creationId xmlns:p14="http://schemas.microsoft.com/office/powerpoint/2010/main" val="1063094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719065" y="2026103"/>
            <a:ext cx="3432402" cy="4648717"/>
          </a:xfrm>
          <a:prstGeom prst="rect">
            <a:avLst/>
          </a:prstGeom>
          <a:ln>
            <a:solidFill>
              <a:schemeClr val="tx1"/>
            </a:solidFill>
          </a:ln>
        </p:spPr>
      </p:pic>
      <p:sp>
        <p:nvSpPr>
          <p:cNvPr id="3" name="Content Placeholder 2"/>
          <p:cNvSpPr>
            <a:spLocks noGrp="1"/>
          </p:cNvSpPr>
          <p:nvPr>
            <p:ph idx="1"/>
          </p:nvPr>
        </p:nvSpPr>
        <p:spPr>
          <a:xfrm>
            <a:off x="220385" y="1667848"/>
            <a:ext cx="6975543" cy="3957558"/>
          </a:xfrm>
        </p:spPr>
        <p:txBody>
          <a:bodyPr>
            <a:normAutofit/>
          </a:bodyPr>
          <a:lstStyle/>
          <a:p>
            <a:r>
              <a:rPr lang="en-GB" sz="2000" dirty="0" smtClean="0"/>
              <a:t>UKHSA guidance recommends NAIs for patients hospitalised with influenza (usually reflected in local guidelines)</a:t>
            </a:r>
          </a:p>
          <a:p>
            <a:r>
              <a:rPr lang="en-GB" sz="2000" dirty="0" smtClean="0"/>
              <a:t>However, DHSC &amp; NIHR support influenza trials that include a no antiviral arm</a:t>
            </a:r>
            <a:endParaRPr lang="en-GB" sz="2400" dirty="0"/>
          </a:p>
          <a:p>
            <a:endParaRPr lang="en-GB" sz="2400" dirty="0" smtClean="0"/>
          </a:p>
          <a:p>
            <a:endParaRPr lang="en-GB" sz="2400" dirty="0"/>
          </a:p>
          <a:p>
            <a:endParaRPr lang="en-GB" sz="2400" dirty="0" smtClean="0"/>
          </a:p>
          <a:p>
            <a:endParaRPr lang="en-GB" sz="2400" dirty="0"/>
          </a:p>
          <a:p>
            <a:endParaRPr lang="en-GB" sz="2400" dirty="0"/>
          </a:p>
          <a:p>
            <a:endParaRPr lang="en-GB" sz="2400" dirty="0" smtClean="0"/>
          </a:p>
          <a:p>
            <a:endParaRPr lang="en-GB" sz="2400" dirty="0"/>
          </a:p>
        </p:txBody>
      </p:sp>
      <p:sp>
        <p:nvSpPr>
          <p:cNvPr id="6" name="Rectangle 5"/>
          <p:cNvSpPr/>
          <p:nvPr/>
        </p:nvSpPr>
        <p:spPr>
          <a:xfrm>
            <a:off x="405638" y="3092303"/>
            <a:ext cx="6605036" cy="2862322"/>
          </a:xfrm>
          <a:prstGeom prst="rect">
            <a:avLst/>
          </a:prstGeom>
        </p:spPr>
        <p:txBody>
          <a:bodyPr wrap="square">
            <a:spAutoFit/>
          </a:bodyPr>
          <a:lstStyle/>
          <a:p>
            <a:r>
              <a:rPr lang="en-GB" b="1" i="1" dirty="0" smtClean="0"/>
              <a:t>“</a:t>
            </a:r>
            <a:r>
              <a:rPr lang="en-GB" b="1" i="1" dirty="0"/>
              <a:t>As per the </a:t>
            </a:r>
            <a:r>
              <a:rPr lang="en-GB" b="1" i="1" dirty="0" smtClean="0"/>
              <a:t>Chief Medical Officer’s letter </a:t>
            </a:r>
            <a:r>
              <a:rPr lang="en-GB" b="1" i="1" dirty="0"/>
              <a:t>from January 2023, we want to emphasise why, specifically for those hospitals and clinicians undertaking national trials it is entirely in keeping with good clinical practice and our guidance to randomise</a:t>
            </a:r>
            <a:r>
              <a:rPr lang="en-GB" b="1" i="1" dirty="0" smtClean="0"/>
              <a:t>.”</a:t>
            </a:r>
          </a:p>
          <a:p>
            <a:endParaRPr lang="en-GB" b="1" i="1" dirty="0" smtClean="0"/>
          </a:p>
          <a:p>
            <a:r>
              <a:rPr lang="en-GB" b="1" i="1" dirty="0"/>
              <a:t>We therefore ask that every effort is made to enrol patients admitted to hospital with influenza into the REMAP-CAP or RECOVERY trial. It provides the option to evaluate new antivirals (baloxavir), as well as existing treatments (oseltamivir) where there is uncertainty, and the option of new treatments (steroids</a:t>
            </a:r>
            <a:r>
              <a:rPr lang="en-GB" b="1" i="1" dirty="0" smtClean="0"/>
              <a:t>)”</a:t>
            </a:r>
            <a:endParaRPr lang="en-GB" b="1" i="1" dirty="0"/>
          </a:p>
        </p:txBody>
      </p:sp>
      <p:sp>
        <p:nvSpPr>
          <p:cNvPr id="8" name="TextBox 7"/>
          <p:cNvSpPr txBox="1"/>
          <p:nvPr/>
        </p:nvSpPr>
        <p:spPr>
          <a:xfrm>
            <a:off x="220386" y="6283843"/>
            <a:ext cx="8227874" cy="400110"/>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Local discussions/communication may be needed to explain this context</a:t>
            </a:r>
            <a:endParaRPr lang="en-GB" sz="1600" dirty="0"/>
          </a:p>
        </p:txBody>
      </p:sp>
      <p:pic>
        <p:nvPicPr>
          <p:cNvPr id="7" name="Picture 6"/>
          <p:cNvPicPr>
            <a:picLocks noChangeAspect="1"/>
          </p:cNvPicPr>
          <p:nvPr/>
        </p:nvPicPr>
        <p:blipFill>
          <a:blip r:embed="rId3"/>
          <a:stretch>
            <a:fillRect/>
          </a:stretch>
        </p:blipFill>
        <p:spPr>
          <a:xfrm>
            <a:off x="7413331" y="1425315"/>
            <a:ext cx="3569409" cy="4845918"/>
          </a:xfrm>
          <a:prstGeom prst="rect">
            <a:avLst/>
          </a:prstGeom>
          <a:ln>
            <a:solidFill>
              <a:schemeClr val="tx1"/>
            </a:solidFill>
          </a:ln>
        </p:spPr>
      </p:pic>
      <p:sp>
        <p:nvSpPr>
          <p:cNvPr id="10"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Oseltamivir</a:t>
            </a:r>
            <a:endParaRPr lang="en-GB" sz="3600" dirty="0"/>
          </a:p>
        </p:txBody>
      </p:sp>
    </p:spTree>
    <p:extLst>
      <p:ext uri="{BB962C8B-B14F-4D97-AF65-F5344CB8AC3E}">
        <p14:creationId xmlns:p14="http://schemas.microsoft.com/office/powerpoint/2010/main" val="1962195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809264"/>
            <a:ext cx="7669040" cy="2546851"/>
          </a:xfrm>
        </p:spPr>
        <p:txBody>
          <a:bodyPr>
            <a:noAutofit/>
          </a:bodyPr>
          <a:lstStyle/>
          <a:p>
            <a:r>
              <a:rPr lang="en-GB" sz="2400" dirty="0" smtClean="0"/>
              <a:t>Patients with </a:t>
            </a:r>
            <a:r>
              <a:rPr lang="en-GB" sz="2400" dirty="0"/>
              <a:t>recent or planned use of an NAI for </a:t>
            </a:r>
            <a:r>
              <a:rPr lang="en-GB" sz="2400" dirty="0" smtClean="0"/>
              <a:t>current </a:t>
            </a:r>
            <a:r>
              <a:rPr lang="en-GB" sz="2400" dirty="0"/>
              <a:t>infection </a:t>
            </a:r>
            <a:r>
              <a:rPr lang="en-GB" sz="2400" dirty="0" smtClean="0"/>
              <a:t>are ineligible (oseltamivir </a:t>
            </a:r>
            <a:r>
              <a:rPr lang="en-GB" sz="2400" dirty="0"/>
              <a:t>or zanamivir</a:t>
            </a:r>
            <a:r>
              <a:rPr lang="en-GB" sz="2400" dirty="0" smtClean="0"/>
              <a:t>)</a:t>
            </a:r>
          </a:p>
          <a:p>
            <a:pPr marL="0" indent="0">
              <a:buNone/>
            </a:pPr>
            <a:endParaRPr lang="en-GB" sz="2400" dirty="0" smtClean="0"/>
          </a:p>
          <a:p>
            <a:r>
              <a:rPr lang="en-GB" sz="2400" dirty="0" smtClean="0"/>
              <a:t>Patients treated for bacterial co-infection are eligible if clinical team think influenza is contributing to lung disease</a:t>
            </a:r>
          </a:p>
          <a:p>
            <a:endParaRPr lang="en-GB" sz="2400" dirty="0"/>
          </a:p>
          <a:p>
            <a:endParaRPr lang="en-GB" sz="2400" dirty="0"/>
          </a:p>
          <a:p>
            <a:endParaRPr lang="en-GB" sz="24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2771" y="1809264"/>
            <a:ext cx="3472543" cy="2020388"/>
          </a:xfrm>
          <a:prstGeom prst="rect">
            <a:avLst/>
          </a:prstGeom>
        </p:spPr>
      </p:pic>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Oseltamivir</a:t>
            </a:r>
            <a:endParaRPr lang="en-GB" sz="3600" dirty="0"/>
          </a:p>
        </p:txBody>
      </p:sp>
    </p:spTree>
    <p:extLst>
      <p:ext uri="{BB962C8B-B14F-4D97-AF65-F5344CB8AC3E}">
        <p14:creationId xmlns:p14="http://schemas.microsoft.com/office/powerpoint/2010/main" val="165496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Oseltamivir – recruitment </a:t>
            </a:r>
            <a:endParaRPr lang="en-GB" sz="3600" dirty="0"/>
          </a:p>
        </p:txBody>
      </p:sp>
      <p:grpSp>
        <p:nvGrpSpPr>
          <p:cNvPr id="5" name="Group 4"/>
          <p:cNvGrpSpPr/>
          <p:nvPr/>
        </p:nvGrpSpPr>
        <p:grpSpPr>
          <a:xfrm>
            <a:off x="522528" y="1629578"/>
            <a:ext cx="6414851" cy="5190322"/>
            <a:chOff x="522528" y="1629578"/>
            <a:chExt cx="6414851" cy="5190322"/>
          </a:xfrm>
        </p:grpSpPr>
        <p:grpSp>
          <p:nvGrpSpPr>
            <p:cNvPr id="4" name="Group 3"/>
            <p:cNvGrpSpPr>
              <a:grpSpLocks noChangeAspect="1"/>
            </p:cNvGrpSpPr>
            <p:nvPr/>
          </p:nvGrpSpPr>
          <p:grpSpPr>
            <a:xfrm>
              <a:off x="522528" y="1629578"/>
              <a:ext cx="6414851" cy="5190322"/>
              <a:chOff x="3264853" y="1672272"/>
              <a:chExt cx="4216798" cy="3411855"/>
            </a:xfrm>
          </p:grpSpPr>
          <p:pic>
            <p:nvPicPr>
              <p:cNvPr id="8" name="Picture 7"/>
              <p:cNvPicPr/>
              <p:nvPr/>
            </p:nvPicPr>
            <p:blipFill rotWithShape="1">
              <a:blip r:embed="rId2"/>
              <a:srcRect r="87513"/>
              <a:stretch/>
            </p:blipFill>
            <p:spPr>
              <a:xfrm>
                <a:off x="3264853" y="1672272"/>
                <a:ext cx="710248" cy="3411855"/>
              </a:xfrm>
              <a:prstGeom prst="rect">
                <a:avLst/>
              </a:prstGeom>
            </p:spPr>
          </p:pic>
          <p:pic>
            <p:nvPicPr>
              <p:cNvPr id="9" name="Picture 8"/>
              <p:cNvPicPr/>
              <p:nvPr/>
            </p:nvPicPr>
            <p:blipFill rotWithShape="1">
              <a:blip r:embed="rId2"/>
              <a:srcRect l="37496"/>
              <a:stretch/>
            </p:blipFill>
            <p:spPr>
              <a:xfrm>
                <a:off x="3926604" y="1672272"/>
                <a:ext cx="3555047" cy="3411855"/>
              </a:xfrm>
              <a:prstGeom prst="rect">
                <a:avLst/>
              </a:prstGeom>
            </p:spPr>
          </p:pic>
        </p:grpSp>
        <p:sp>
          <p:nvSpPr>
            <p:cNvPr id="10" name="TextBox 9"/>
            <p:cNvSpPr txBox="1"/>
            <p:nvPr/>
          </p:nvSpPr>
          <p:spPr>
            <a:xfrm>
              <a:off x="1654255" y="6329584"/>
              <a:ext cx="543317" cy="303955"/>
            </a:xfrm>
            <a:prstGeom prst="rect">
              <a:avLst/>
            </a:prstGeom>
            <a:noFill/>
          </p:spPr>
          <p:txBody>
            <a:bodyPr wrap="none" rtlCol="0">
              <a:spAutoFit/>
            </a:bodyPr>
            <a:lstStyle/>
            <a:p>
              <a:r>
                <a:rPr lang="en-GB" sz="1400" b="1" dirty="0" smtClean="0"/>
                <a:t>2023</a:t>
              </a:r>
              <a:endParaRPr lang="en-GB" sz="1400" b="1" dirty="0"/>
            </a:p>
          </p:txBody>
        </p:sp>
        <p:sp>
          <p:nvSpPr>
            <p:cNvPr id="11" name="TextBox 10"/>
            <p:cNvSpPr txBox="1"/>
            <p:nvPr/>
          </p:nvSpPr>
          <p:spPr>
            <a:xfrm>
              <a:off x="5989029" y="6346630"/>
              <a:ext cx="543317" cy="303955"/>
            </a:xfrm>
            <a:prstGeom prst="rect">
              <a:avLst/>
            </a:prstGeom>
            <a:noFill/>
          </p:spPr>
          <p:txBody>
            <a:bodyPr wrap="none" rtlCol="0">
              <a:spAutoFit/>
            </a:bodyPr>
            <a:lstStyle/>
            <a:p>
              <a:r>
                <a:rPr lang="en-GB" sz="1400" b="1" dirty="0" smtClean="0"/>
                <a:t>2025</a:t>
              </a:r>
              <a:endParaRPr lang="en-GB" sz="1400" b="1" dirty="0"/>
            </a:p>
          </p:txBody>
        </p:sp>
        <p:sp>
          <p:nvSpPr>
            <p:cNvPr id="12" name="TextBox 11"/>
            <p:cNvSpPr txBox="1"/>
            <p:nvPr/>
          </p:nvSpPr>
          <p:spPr>
            <a:xfrm>
              <a:off x="2979442" y="6346630"/>
              <a:ext cx="2082372" cy="392951"/>
            </a:xfrm>
            <a:prstGeom prst="rect">
              <a:avLst/>
            </a:prstGeom>
            <a:solidFill>
              <a:schemeClr val="bg1"/>
            </a:solidFill>
          </p:spPr>
          <p:txBody>
            <a:bodyPr wrap="square" rtlCol="0">
              <a:spAutoFit/>
            </a:bodyPr>
            <a:lstStyle/>
            <a:p>
              <a:endParaRPr lang="en-GB" dirty="0"/>
            </a:p>
          </p:txBody>
        </p:sp>
        <p:sp>
          <p:nvSpPr>
            <p:cNvPr id="13" name="TextBox 12"/>
            <p:cNvSpPr txBox="1"/>
            <p:nvPr/>
          </p:nvSpPr>
          <p:spPr>
            <a:xfrm>
              <a:off x="3807603" y="6336221"/>
              <a:ext cx="543317" cy="303955"/>
            </a:xfrm>
            <a:prstGeom prst="rect">
              <a:avLst/>
            </a:prstGeom>
            <a:solidFill>
              <a:schemeClr val="bg1"/>
            </a:solidFill>
          </p:spPr>
          <p:txBody>
            <a:bodyPr wrap="none" rtlCol="0">
              <a:spAutoFit/>
            </a:bodyPr>
            <a:lstStyle/>
            <a:p>
              <a:r>
                <a:rPr lang="en-GB" sz="1400" b="1" dirty="0" smtClean="0"/>
                <a:t>2024</a:t>
              </a:r>
              <a:endParaRPr lang="en-GB" sz="1200" b="1" dirty="0"/>
            </a:p>
          </p:txBody>
        </p:sp>
        <p:sp>
          <p:nvSpPr>
            <p:cNvPr id="14" name="TextBox 13"/>
            <p:cNvSpPr txBox="1"/>
            <p:nvPr/>
          </p:nvSpPr>
          <p:spPr>
            <a:xfrm>
              <a:off x="1725230" y="1723830"/>
              <a:ext cx="2351469" cy="676470"/>
            </a:xfrm>
            <a:prstGeom prst="rect">
              <a:avLst/>
            </a:prstGeom>
            <a:solidFill>
              <a:schemeClr val="bg1"/>
            </a:solidFill>
          </p:spPr>
          <p:txBody>
            <a:bodyPr wrap="square" rtlCol="0">
              <a:spAutoFit/>
            </a:bodyPr>
            <a:lstStyle/>
            <a:p>
              <a:endParaRPr lang="en-GB" dirty="0"/>
            </a:p>
          </p:txBody>
        </p:sp>
      </p:grpSp>
      <p:sp>
        <p:nvSpPr>
          <p:cNvPr id="15" name="TextBox 14"/>
          <p:cNvSpPr txBox="1"/>
          <p:nvPr/>
        </p:nvSpPr>
        <p:spPr>
          <a:xfrm>
            <a:off x="1062764" y="1492394"/>
            <a:ext cx="6284093" cy="369332"/>
          </a:xfrm>
          <a:prstGeom prst="rect">
            <a:avLst/>
          </a:prstGeom>
          <a:noFill/>
        </p:spPr>
        <p:txBody>
          <a:bodyPr wrap="none" rtlCol="0">
            <a:spAutoFit/>
          </a:bodyPr>
          <a:lstStyle/>
          <a:p>
            <a:r>
              <a:rPr lang="en-GB" dirty="0" smtClean="0"/>
              <a:t>218 participant recruited to oseltamivir comparison from 42 sites</a:t>
            </a:r>
            <a:endParaRPr lang="en-GB" dirty="0"/>
          </a:p>
        </p:txBody>
      </p:sp>
      <p:pic>
        <p:nvPicPr>
          <p:cNvPr id="17" name="Picture 16"/>
          <p:cNvPicPr/>
          <p:nvPr/>
        </p:nvPicPr>
        <p:blipFill rotWithShape="1">
          <a:blip r:embed="rId3"/>
          <a:srcRect l="47252" t="5611" b="2954"/>
          <a:stretch/>
        </p:blipFill>
        <p:spPr>
          <a:xfrm>
            <a:off x="8708230" y="1517184"/>
            <a:ext cx="1718469" cy="5340816"/>
          </a:xfrm>
          <a:prstGeom prst="rect">
            <a:avLst/>
          </a:prstGeom>
        </p:spPr>
      </p:pic>
      <p:sp>
        <p:nvSpPr>
          <p:cNvPr id="18" name="TextBox 17"/>
          <p:cNvSpPr txBox="1"/>
          <p:nvPr/>
        </p:nvSpPr>
        <p:spPr>
          <a:xfrm>
            <a:off x="8674100" y="1291024"/>
            <a:ext cx="1841658" cy="338554"/>
          </a:xfrm>
          <a:prstGeom prst="rect">
            <a:avLst/>
          </a:prstGeom>
          <a:noFill/>
        </p:spPr>
        <p:txBody>
          <a:bodyPr wrap="none" rtlCol="0">
            <a:spAutoFit/>
          </a:bodyPr>
          <a:lstStyle/>
          <a:p>
            <a:r>
              <a:rPr lang="en-GB" sz="1600" b="1" dirty="0" smtClean="0"/>
              <a:t>Recruitment by site</a:t>
            </a:r>
            <a:endParaRPr lang="en-GB" sz="1600" b="1" dirty="0"/>
          </a:p>
        </p:txBody>
      </p:sp>
      <p:sp>
        <p:nvSpPr>
          <p:cNvPr id="20" name="TextBox 19"/>
          <p:cNvSpPr txBox="1"/>
          <p:nvPr/>
        </p:nvSpPr>
        <p:spPr>
          <a:xfrm>
            <a:off x="3191683" y="2062065"/>
            <a:ext cx="1657890" cy="338554"/>
          </a:xfrm>
          <a:prstGeom prst="rect">
            <a:avLst/>
          </a:prstGeom>
          <a:noFill/>
        </p:spPr>
        <p:txBody>
          <a:bodyPr wrap="none" rtlCol="0">
            <a:spAutoFit/>
          </a:bodyPr>
          <a:lstStyle/>
          <a:p>
            <a:r>
              <a:rPr lang="en-GB" sz="1600" b="1" dirty="0" smtClean="0"/>
              <a:t>Total recruitment</a:t>
            </a:r>
            <a:endParaRPr lang="en-GB" sz="1600" b="1" dirty="0"/>
          </a:p>
        </p:txBody>
      </p:sp>
    </p:spTree>
    <p:extLst>
      <p:ext uri="{BB962C8B-B14F-4D97-AF65-F5344CB8AC3E}">
        <p14:creationId xmlns:p14="http://schemas.microsoft.com/office/powerpoint/2010/main" val="299602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123" y="1546032"/>
            <a:ext cx="8181957" cy="2546851"/>
          </a:xfrm>
        </p:spPr>
        <p:txBody>
          <a:bodyPr>
            <a:noAutofit/>
          </a:bodyPr>
          <a:lstStyle/>
          <a:p>
            <a:r>
              <a:rPr lang="en-GB" sz="2400" dirty="0" smtClean="0"/>
              <a:t>If you were not recruiting to this comparison, please consider discussing this again before next flu season (ideally start now)</a:t>
            </a:r>
          </a:p>
          <a:p>
            <a:endParaRPr lang="en-GB" sz="2400" dirty="0"/>
          </a:p>
          <a:p>
            <a:r>
              <a:rPr lang="en-GB" sz="2400" dirty="0" smtClean="0"/>
              <a:t>Trial oseltamivir is now from NHS stock, which should simplify recruitment</a:t>
            </a:r>
            <a:endParaRPr lang="en-GB" sz="2000" dirty="0" smtClean="0"/>
          </a:p>
          <a:p>
            <a:endParaRPr lang="en-GB" sz="2400" dirty="0"/>
          </a:p>
          <a:p>
            <a:r>
              <a:rPr lang="en-GB" sz="2400" dirty="0" smtClean="0"/>
              <a:t>Please monitor ‘drop-in</a:t>
            </a:r>
            <a:r>
              <a:rPr lang="en-GB" sz="2400" dirty="0"/>
              <a:t>’ NAI </a:t>
            </a:r>
            <a:r>
              <a:rPr lang="en-GB" sz="2400" dirty="0" smtClean="0"/>
              <a:t>treatment in patients allocated usual </a:t>
            </a:r>
            <a:r>
              <a:rPr lang="en-GB" sz="2400" dirty="0"/>
              <a:t>care without </a:t>
            </a:r>
            <a:r>
              <a:rPr lang="en-GB" sz="2400" dirty="0" smtClean="0"/>
              <a:t>NAI</a:t>
            </a:r>
          </a:p>
          <a:p>
            <a:endParaRPr lang="en-GB" sz="2400" dirty="0"/>
          </a:p>
          <a:p>
            <a:r>
              <a:rPr lang="en-GB" sz="2400" dirty="0" smtClean="0"/>
              <a:t>Try to ensure that trial participation &amp; treatment allocation is clearly documented in notes &amp; handed over between clinical teams</a:t>
            </a:r>
          </a:p>
          <a:p>
            <a:endParaRPr lang="en-GB"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5081" y="1723000"/>
            <a:ext cx="3472543" cy="2020388"/>
          </a:xfrm>
          <a:prstGeom prst="rect">
            <a:avLst/>
          </a:prstGeom>
        </p:spPr>
      </p:pic>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Oseltamivir</a:t>
            </a:r>
            <a:endParaRPr lang="en-GB" sz="3600" dirty="0"/>
          </a:p>
        </p:txBody>
      </p:sp>
    </p:spTree>
    <p:extLst>
      <p:ext uri="{BB962C8B-B14F-4D97-AF65-F5344CB8AC3E}">
        <p14:creationId xmlns:p14="http://schemas.microsoft.com/office/powerpoint/2010/main" val="3822622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dirty="0" smtClean="0"/>
              <a:t>Corticosteroids for influenza</a:t>
            </a:r>
          </a:p>
        </p:txBody>
      </p:sp>
    </p:spTree>
    <p:extLst>
      <p:ext uri="{BB962C8B-B14F-4D97-AF65-F5344CB8AC3E}">
        <p14:creationId xmlns:p14="http://schemas.microsoft.com/office/powerpoint/2010/main" val="2508276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201" y="1596885"/>
            <a:ext cx="7899965" cy="4580078"/>
          </a:xfrm>
        </p:spPr>
        <p:txBody>
          <a:bodyPr>
            <a:normAutofit/>
          </a:bodyPr>
          <a:lstStyle/>
          <a:p>
            <a:r>
              <a:rPr lang="en-GB" sz="2400" dirty="0"/>
              <a:t>Corticosteroids </a:t>
            </a:r>
            <a:r>
              <a:rPr lang="en-GB" sz="2400" dirty="0" smtClean="0"/>
              <a:t>reduce </a:t>
            </a:r>
            <a:r>
              <a:rPr lang="en-GB" sz="2400" dirty="0"/>
              <a:t>risk of death by ~1/5 in </a:t>
            </a:r>
            <a:r>
              <a:rPr lang="en-GB" sz="2400" dirty="0" smtClean="0"/>
              <a:t>hypoxic patients with COVID-19 pneumonia</a:t>
            </a:r>
            <a:endParaRPr lang="en-GB" sz="2400" dirty="0"/>
          </a:p>
          <a:p>
            <a:endParaRPr lang="en-GB" sz="2400" dirty="0"/>
          </a:p>
          <a:p>
            <a:r>
              <a:rPr lang="en-GB" sz="2400" dirty="0"/>
              <a:t>Previously proposed as a treatment for influenza pneumonia </a:t>
            </a:r>
            <a:r>
              <a:rPr lang="en-GB" sz="2400" dirty="0" smtClean="0"/>
              <a:t>but </a:t>
            </a:r>
            <a:r>
              <a:rPr lang="en-GB" sz="2400" dirty="0"/>
              <a:t>never </a:t>
            </a:r>
            <a:r>
              <a:rPr lang="en-GB" sz="2400" dirty="0" smtClean="0"/>
              <a:t>properly tested</a:t>
            </a:r>
          </a:p>
          <a:p>
            <a:endParaRPr lang="en-GB" sz="2400" dirty="0"/>
          </a:p>
          <a:p>
            <a:r>
              <a:rPr lang="en-GB" sz="2400" dirty="0"/>
              <a:t>Reducing immune-mediated lung damage may improve survival in severe flu as it does in COVID-19</a:t>
            </a:r>
          </a:p>
          <a:p>
            <a:endParaRPr lang="en-GB"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Corticosteroids (influenza)</a:t>
            </a:r>
            <a:endParaRPr lang="en-GB" sz="3600" dirty="0"/>
          </a:p>
        </p:txBody>
      </p:sp>
    </p:spTree>
    <p:extLst>
      <p:ext uri="{BB962C8B-B14F-4D97-AF65-F5344CB8AC3E}">
        <p14:creationId xmlns:p14="http://schemas.microsoft.com/office/powerpoint/2010/main" val="3339917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36" y="1858142"/>
            <a:ext cx="7551778" cy="4580078"/>
          </a:xfrm>
        </p:spPr>
        <p:txBody>
          <a:bodyPr>
            <a:normAutofit/>
          </a:bodyPr>
          <a:lstStyle/>
          <a:p>
            <a:r>
              <a:rPr lang="en-GB" sz="2400" dirty="0"/>
              <a:t>Open to patients with </a:t>
            </a:r>
            <a:r>
              <a:rPr lang="en-GB" sz="2400" dirty="0" smtClean="0"/>
              <a:t>influenza pneumonia</a:t>
            </a:r>
            <a:r>
              <a:rPr lang="en-GB" sz="2400" dirty="0"/>
              <a:t> </a:t>
            </a:r>
            <a:r>
              <a:rPr lang="en-GB" sz="2400" b="1" i="1" dirty="0" smtClean="0"/>
              <a:t>plus </a:t>
            </a:r>
            <a:r>
              <a:rPr lang="en-GB" sz="2400" b="1" i="1" dirty="0"/>
              <a:t>hypoxia</a:t>
            </a:r>
            <a:r>
              <a:rPr lang="en-GB" sz="2400" b="1" dirty="0"/>
              <a:t> </a:t>
            </a:r>
            <a:r>
              <a:rPr lang="en-GB" sz="2400" dirty="0"/>
              <a:t>(supplemental oxygen or SpO2 &lt;92% on air</a:t>
            </a:r>
            <a:r>
              <a:rPr lang="en-GB" sz="2400" dirty="0" smtClean="0"/>
              <a:t>)</a:t>
            </a:r>
          </a:p>
          <a:p>
            <a:endParaRPr lang="en-GB" sz="2400" dirty="0"/>
          </a:p>
          <a:p>
            <a:r>
              <a:rPr lang="en-GB" sz="2400" dirty="0"/>
              <a:t>Contraindicated if </a:t>
            </a:r>
            <a:r>
              <a:rPr lang="en-GB" sz="2400" dirty="0" smtClean="0"/>
              <a:t>current </a:t>
            </a:r>
            <a:r>
              <a:rPr lang="en-GB" sz="2400" dirty="0"/>
              <a:t>or planned use of systemic corticosteroids, or if coinfected with </a:t>
            </a:r>
            <a:r>
              <a:rPr lang="en-GB" sz="2400" dirty="0" smtClean="0"/>
              <a:t>SARS-CoV-2</a:t>
            </a:r>
          </a:p>
          <a:p>
            <a:endParaRPr lang="en-GB" sz="2400" dirty="0"/>
          </a:p>
          <a:p>
            <a:r>
              <a:rPr lang="en-GB" sz="2400" dirty="0"/>
              <a:t>Common side effects of corticosteroids should be anticipated and managed as in normal practice</a:t>
            </a:r>
          </a:p>
          <a:p>
            <a:pPr lvl="1"/>
            <a:r>
              <a:rPr lang="en-GB" sz="2000" dirty="0"/>
              <a:t>E.g. consider risk of hyperglycaemia, peptic ulceration, infection</a:t>
            </a:r>
          </a:p>
          <a:p>
            <a:endParaRPr lang="en-GB" sz="2400" dirty="0"/>
          </a:p>
          <a:p>
            <a:endParaRPr lang="en-GB" sz="2400" dirty="0"/>
          </a:p>
          <a:p>
            <a:pPr marL="0" indent="0">
              <a:buNone/>
            </a:pPr>
            <a:endParaRPr lang="en-GB"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Corticosteroids (influenza)</a:t>
            </a:r>
            <a:endParaRPr lang="en-GB" sz="3600" dirty="0"/>
          </a:p>
        </p:txBody>
      </p:sp>
    </p:spTree>
    <p:extLst>
      <p:ext uri="{BB962C8B-B14F-4D97-AF65-F5344CB8AC3E}">
        <p14:creationId xmlns:p14="http://schemas.microsoft.com/office/powerpoint/2010/main" val="60443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Corticosteroids (influenza) - recruitment</a:t>
            </a:r>
            <a:endParaRPr lang="en-GB" sz="3600" dirty="0"/>
          </a:p>
        </p:txBody>
      </p:sp>
      <p:sp>
        <p:nvSpPr>
          <p:cNvPr id="15" name="TextBox 14"/>
          <p:cNvSpPr txBox="1"/>
          <p:nvPr/>
        </p:nvSpPr>
        <p:spPr>
          <a:xfrm>
            <a:off x="424983" y="1620326"/>
            <a:ext cx="7447295" cy="369332"/>
          </a:xfrm>
          <a:prstGeom prst="rect">
            <a:avLst/>
          </a:prstGeom>
          <a:noFill/>
        </p:spPr>
        <p:txBody>
          <a:bodyPr wrap="none" rtlCol="0">
            <a:spAutoFit/>
          </a:bodyPr>
          <a:lstStyle/>
          <a:p>
            <a:r>
              <a:rPr lang="en-GB" dirty="0" smtClean="0"/>
              <a:t>296 participant recruited to influenza corticosteroid comparison from 60 sites</a:t>
            </a:r>
            <a:endParaRPr lang="en-GB" dirty="0"/>
          </a:p>
        </p:txBody>
      </p:sp>
      <p:sp>
        <p:nvSpPr>
          <p:cNvPr id="18" name="TextBox 17"/>
          <p:cNvSpPr txBox="1"/>
          <p:nvPr/>
        </p:nvSpPr>
        <p:spPr>
          <a:xfrm>
            <a:off x="8760163" y="1291024"/>
            <a:ext cx="1841658" cy="338554"/>
          </a:xfrm>
          <a:prstGeom prst="rect">
            <a:avLst/>
          </a:prstGeom>
          <a:noFill/>
        </p:spPr>
        <p:txBody>
          <a:bodyPr wrap="none" rtlCol="0">
            <a:spAutoFit/>
          </a:bodyPr>
          <a:lstStyle/>
          <a:p>
            <a:r>
              <a:rPr lang="en-GB" sz="1600" b="1" dirty="0" smtClean="0"/>
              <a:t>Recruitment by site</a:t>
            </a:r>
            <a:endParaRPr lang="en-GB" sz="1600" b="1" dirty="0"/>
          </a:p>
        </p:txBody>
      </p:sp>
      <p:sp>
        <p:nvSpPr>
          <p:cNvPr id="20" name="TextBox 19"/>
          <p:cNvSpPr txBox="1"/>
          <p:nvPr/>
        </p:nvSpPr>
        <p:spPr>
          <a:xfrm>
            <a:off x="3191683" y="2062065"/>
            <a:ext cx="1657890" cy="338554"/>
          </a:xfrm>
          <a:prstGeom prst="rect">
            <a:avLst/>
          </a:prstGeom>
          <a:noFill/>
        </p:spPr>
        <p:txBody>
          <a:bodyPr wrap="none" rtlCol="0">
            <a:spAutoFit/>
          </a:bodyPr>
          <a:lstStyle/>
          <a:p>
            <a:r>
              <a:rPr lang="en-GB" sz="1600" b="1" dirty="0" smtClean="0"/>
              <a:t>Total recruitment</a:t>
            </a:r>
            <a:endParaRPr lang="en-GB" sz="1600" b="1" dirty="0"/>
          </a:p>
        </p:txBody>
      </p:sp>
      <p:grpSp>
        <p:nvGrpSpPr>
          <p:cNvPr id="2" name="Group 1"/>
          <p:cNvGrpSpPr>
            <a:grpSpLocks noChangeAspect="1"/>
          </p:cNvGrpSpPr>
          <p:nvPr/>
        </p:nvGrpSpPr>
        <p:grpSpPr>
          <a:xfrm>
            <a:off x="1221767" y="2089064"/>
            <a:ext cx="5177215" cy="4650517"/>
            <a:chOff x="446328" y="2153378"/>
            <a:chExt cx="4848227" cy="4354998"/>
          </a:xfrm>
        </p:grpSpPr>
        <p:pic>
          <p:nvPicPr>
            <p:cNvPr id="16" name="Picture 15"/>
            <p:cNvPicPr/>
            <p:nvPr/>
          </p:nvPicPr>
          <p:blipFill rotWithShape="1">
            <a:blip r:embed="rId2"/>
            <a:srcRect r="87709"/>
            <a:stretch/>
          </p:blipFill>
          <p:spPr>
            <a:xfrm>
              <a:off x="446328" y="2153378"/>
              <a:ext cx="823074" cy="4354998"/>
            </a:xfrm>
            <a:prstGeom prst="rect">
              <a:avLst/>
            </a:prstGeom>
          </p:spPr>
        </p:pic>
        <p:pic>
          <p:nvPicPr>
            <p:cNvPr id="19" name="Picture 18"/>
            <p:cNvPicPr/>
            <p:nvPr/>
          </p:nvPicPr>
          <p:blipFill rotWithShape="1">
            <a:blip r:embed="rId2"/>
            <a:srcRect l="39894"/>
            <a:stretch/>
          </p:blipFill>
          <p:spPr>
            <a:xfrm>
              <a:off x="1269402" y="2153378"/>
              <a:ext cx="4025153" cy="4354998"/>
            </a:xfrm>
            <a:prstGeom prst="rect">
              <a:avLst/>
            </a:prstGeom>
          </p:spPr>
        </p:pic>
      </p:grpSp>
      <p:sp>
        <p:nvSpPr>
          <p:cNvPr id="23" name="TextBox 22"/>
          <p:cNvSpPr txBox="1"/>
          <p:nvPr/>
        </p:nvSpPr>
        <p:spPr>
          <a:xfrm>
            <a:off x="2011634" y="6336220"/>
            <a:ext cx="543317" cy="303955"/>
          </a:xfrm>
          <a:prstGeom prst="rect">
            <a:avLst/>
          </a:prstGeom>
          <a:noFill/>
        </p:spPr>
        <p:txBody>
          <a:bodyPr wrap="none" rtlCol="0">
            <a:spAutoFit/>
          </a:bodyPr>
          <a:lstStyle/>
          <a:p>
            <a:r>
              <a:rPr lang="en-GB" sz="1400" b="1" dirty="0" smtClean="0"/>
              <a:t>2023</a:t>
            </a:r>
            <a:endParaRPr lang="en-GB" sz="1400" b="1" dirty="0"/>
          </a:p>
        </p:txBody>
      </p:sp>
      <p:sp>
        <p:nvSpPr>
          <p:cNvPr id="24" name="TextBox 23"/>
          <p:cNvSpPr txBox="1"/>
          <p:nvPr/>
        </p:nvSpPr>
        <p:spPr>
          <a:xfrm>
            <a:off x="5537200" y="6346630"/>
            <a:ext cx="543317" cy="303955"/>
          </a:xfrm>
          <a:prstGeom prst="rect">
            <a:avLst/>
          </a:prstGeom>
          <a:noFill/>
        </p:spPr>
        <p:txBody>
          <a:bodyPr wrap="none" rtlCol="0">
            <a:spAutoFit/>
          </a:bodyPr>
          <a:lstStyle/>
          <a:p>
            <a:r>
              <a:rPr lang="en-GB" sz="1400" b="1" dirty="0" smtClean="0"/>
              <a:t>2025</a:t>
            </a:r>
            <a:endParaRPr lang="en-GB" sz="1400" b="1" dirty="0"/>
          </a:p>
        </p:txBody>
      </p:sp>
      <p:sp>
        <p:nvSpPr>
          <p:cNvPr id="25" name="TextBox 24"/>
          <p:cNvSpPr txBox="1"/>
          <p:nvPr/>
        </p:nvSpPr>
        <p:spPr>
          <a:xfrm>
            <a:off x="2134824" y="2183803"/>
            <a:ext cx="1802476" cy="609768"/>
          </a:xfrm>
          <a:prstGeom prst="rect">
            <a:avLst/>
          </a:prstGeom>
          <a:solidFill>
            <a:schemeClr val="bg1"/>
          </a:solidFill>
        </p:spPr>
        <p:txBody>
          <a:bodyPr wrap="square" rtlCol="0">
            <a:spAutoFit/>
          </a:bodyPr>
          <a:lstStyle/>
          <a:p>
            <a:endParaRPr lang="en-GB" dirty="0"/>
          </a:p>
        </p:txBody>
      </p:sp>
      <p:sp>
        <p:nvSpPr>
          <p:cNvPr id="26" name="TextBox 25"/>
          <p:cNvSpPr txBox="1"/>
          <p:nvPr/>
        </p:nvSpPr>
        <p:spPr>
          <a:xfrm>
            <a:off x="3753813" y="6325463"/>
            <a:ext cx="543317" cy="303955"/>
          </a:xfrm>
          <a:prstGeom prst="rect">
            <a:avLst/>
          </a:prstGeom>
          <a:solidFill>
            <a:schemeClr val="bg1"/>
          </a:solidFill>
        </p:spPr>
        <p:txBody>
          <a:bodyPr wrap="none" rtlCol="0">
            <a:spAutoFit/>
          </a:bodyPr>
          <a:lstStyle/>
          <a:p>
            <a:r>
              <a:rPr lang="en-GB" sz="1400" b="1" dirty="0" smtClean="0"/>
              <a:t>2024</a:t>
            </a:r>
            <a:endParaRPr lang="en-GB" sz="1200" b="1" dirty="0"/>
          </a:p>
        </p:txBody>
      </p:sp>
      <p:pic>
        <p:nvPicPr>
          <p:cNvPr id="27" name="Picture 26"/>
          <p:cNvPicPr>
            <a:picLocks noChangeAspect="1"/>
          </p:cNvPicPr>
          <p:nvPr/>
        </p:nvPicPr>
        <p:blipFill rotWithShape="1">
          <a:blip r:embed="rId3"/>
          <a:srcRect l="47049" t="7536" b="5482"/>
          <a:stretch/>
        </p:blipFill>
        <p:spPr>
          <a:xfrm>
            <a:off x="8648700" y="1532965"/>
            <a:ext cx="2269086" cy="5325035"/>
          </a:xfrm>
          <a:prstGeom prst="rect">
            <a:avLst/>
          </a:prstGeom>
        </p:spPr>
      </p:pic>
    </p:spTree>
    <p:extLst>
      <p:ext uri="{BB962C8B-B14F-4D97-AF65-F5344CB8AC3E}">
        <p14:creationId xmlns:p14="http://schemas.microsoft.com/office/powerpoint/2010/main" val="1888946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sz="3600" dirty="0" smtClean="0"/>
              <a:t>CAP CORTICOSTEROID comparison</a:t>
            </a:r>
          </a:p>
        </p:txBody>
      </p:sp>
    </p:spTree>
    <p:extLst>
      <p:ext uri="{BB962C8B-B14F-4D97-AF65-F5344CB8AC3E}">
        <p14:creationId xmlns:p14="http://schemas.microsoft.com/office/powerpoint/2010/main" val="4132706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smtClean="0"/>
              <a:t>Community-acquired pneumonia</a:t>
            </a:r>
            <a:endParaRPr lang="en-GB" sz="3600" dirty="0"/>
          </a:p>
        </p:txBody>
      </p:sp>
      <p:sp>
        <p:nvSpPr>
          <p:cNvPr id="3" name="Content Placeholder 2"/>
          <p:cNvSpPr>
            <a:spLocks noGrp="1"/>
          </p:cNvSpPr>
          <p:nvPr>
            <p:ph idx="1"/>
          </p:nvPr>
        </p:nvSpPr>
        <p:spPr>
          <a:xfrm>
            <a:off x="240432" y="1593318"/>
            <a:ext cx="7145106" cy="5032516"/>
          </a:xfrm>
        </p:spPr>
        <p:txBody>
          <a:bodyPr>
            <a:normAutofit/>
          </a:bodyPr>
          <a:lstStyle/>
          <a:p>
            <a:r>
              <a:rPr lang="en-GB" sz="2400" dirty="0" smtClean="0"/>
              <a:t>One of the commonest reasons for acute hospital admission in the UK</a:t>
            </a:r>
          </a:p>
          <a:p>
            <a:endParaRPr lang="en-GB" sz="2400" dirty="0"/>
          </a:p>
          <a:p>
            <a:r>
              <a:rPr lang="en-GB" sz="2400" dirty="0" smtClean="0"/>
              <a:t>4</a:t>
            </a:r>
            <a:r>
              <a:rPr lang="en-GB" sz="2400" baseline="30000" dirty="0" smtClean="0"/>
              <a:t>th</a:t>
            </a:r>
            <a:r>
              <a:rPr lang="en-GB" sz="2400" dirty="0" smtClean="0"/>
              <a:t> leading cause of death worldwide, estimated to kill &gt;2,000,000 people per year</a:t>
            </a:r>
            <a:endParaRPr lang="en-GB"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913" y="1593318"/>
            <a:ext cx="4295790" cy="3524127"/>
          </a:xfrm>
          <a:prstGeom prst="rect">
            <a:avLst/>
          </a:prstGeom>
        </p:spPr>
      </p:pic>
    </p:spTree>
    <p:extLst>
      <p:ext uri="{BB962C8B-B14F-4D97-AF65-F5344CB8AC3E}">
        <p14:creationId xmlns:p14="http://schemas.microsoft.com/office/powerpoint/2010/main" val="495312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Introductions</a:t>
            </a:r>
          </a:p>
        </p:txBody>
      </p:sp>
      <p:sp>
        <p:nvSpPr>
          <p:cNvPr id="3" name="Content Placeholder 2"/>
          <p:cNvSpPr>
            <a:spLocks noGrp="1"/>
          </p:cNvSpPr>
          <p:nvPr>
            <p:ph idx="1"/>
          </p:nvPr>
        </p:nvSpPr>
        <p:spPr>
          <a:xfrm>
            <a:off x="507050" y="1658396"/>
            <a:ext cx="9447833" cy="4580078"/>
          </a:xfrm>
        </p:spPr>
        <p:txBody>
          <a:bodyPr>
            <a:normAutofit/>
          </a:bodyPr>
          <a:lstStyle/>
          <a:p>
            <a:r>
              <a:rPr lang="en-GB" sz="2400" dirty="0" smtClean="0"/>
              <a:t>If </a:t>
            </a:r>
            <a:r>
              <a:rPr lang="en-GB" sz="2400" dirty="0"/>
              <a:t>you have questions please enter them into the “Q&amp;A</a:t>
            </a:r>
            <a:r>
              <a:rPr lang="en-GB" sz="2400" dirty="0" smtClean="0"/>
              <a:t>”</a:t>
            </a:r>
            <a:endParaRPr lang="en-GB" sz="2400" dirty="0"/>
          </a:p>
          <a:p>
            <a:endParaRPr lang="en-GB" sz="2400" dirty="0"/>
          </a:p>
          <a:p>
            <a:r>
              <a:rPr lang="en-GB" sz="2400" dirty="0"/>
              <a:t>Questions may be answered directly or to the whole </a:t>
            </a:r>
            <a:r>
              <a:rPr lang="en-GB" sz="2400" dirty="0" smtClean="0"/>
              <a:t>group</a:t>
            </a:r>
          </a:p>
          <a:p>
            <a:endParaRPr lang="en-GB" sz="2400" dirty="0"/>
          </a:p>
          <a:p>
            <a:r>
              <a:rPr lang="en-GB" sz="2400" dirty="0" smtClean="0"/>
              <a:t>Information about the trial is on our website </a:t>
            </a:r>
            <a:r>
              <a:rPr lang="en-GB" sz="2400" dirty="0">
                <a:hlinkClick r:id="rId2"/>
              </a:rPr>
              <a:t>https://</a:t>
            </a:r>
            <a:r>
              <a:rPr lang="en-GB" sz="2400" dirty="0" smtClean="0">
                <a:hlinkClick r:id="rId2"/>
              </a:rPr>
              <a:t>www.recoverytrial.net/uk/for-site-staff</a:t>
            </a:r>
            <a:r>
              <a:rPr lang="en-GB" sz="2400" dirty="0" smtClean="0"/>
              <a:t> </a:t>
            </a:r>
          </a:p>
          <a:p>
            <a:endParaRPr lang="en-GB" sz="2400" dirty="0"/>
          </a:p>
          <a:p>
            <a:r>
              <a:rPr lang="en-GB" sz="2400" dirty="0"/>
              <a:t>S</a:t>
            </a:r>
            <a:r>
              <a:rPr lang="en-GB" sz="2400" dirty="0" smtClean="0"/>
              <a:t>lides &amp; recording will be uploaded to the UK Site Teams page </a:t>
            </a:r>
            <a:endParaRPr lang="en-GB" sz="2400" dirty="0"/>
          </a:p>
        </p:txBody>
      </p:sp>
    </p:spTree>
    <p:extLst>
      <p:ext uri="{BB962C8B-B14F-4D97-AF65-F5344CB8AC3E}">
        <p14:creationId xmlns:p14="http://schemas.microsoft.com/office/powerpoint/2010/main" val="6736603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7835537" cy="1325563"/>
          </a:xfrm>
        </p:spPr>
        <p:txBody>
          <a:bodyPr>
            <a:normAutofit/>
          </a:bodyPr>
          <a:lstStyle/>
          <a:p>
            <a:r>
              <a:rPr lang="en-GB" sz="3600" dirty="0" smtClean="0"/>
              <a:t>CAP in RECOVERY - eligibility</a:t>
            </a:r>
            <a:endParaRPr lang="en-GB" sz="3600" dirty="0"/>
          </a:p>
        </p:txBody>
      </p:sp>
      <p:sp>
        <p:nvSpPr>
          <p:cNvPr id="3" name="Content Placeholder 2"/>
          <p:cNvSpPr>
            <a:spLocks noGrp="1"/>
          </p:cNvSpPr>
          <p:nvPr>
            <p:ph idx="1"/>
          </p:nvPr>
        </p:nvSpPr>
        <p:spPr>
          <a:xfrm>
            <a:off x="240431" y="1593318"/>
            <a:ext cx="7292481" cy="5032516"/>
          </a:xfrm>
        </p:spPr>
        <p:txBody>
          <a:bodyPr>
            <a:normAutofit fontScale="92500" lnSpcReduction="10000"/>
          </a:bodyPr>
          <a:lstStyle/>
          <a:p>
            <a:r>
              <a:rPr lang="en-GB" sz="2400" dirty="0" smtClean="0"/>
              <a:t>Patients must have a diagnosis of CAP with planned antibiotic use</a:t>
            </a:r>
          </a:p>
          <a:p>
            <a:endParaRPr lang="en-GB" sz="2400" dirty="0"/>
          </a:p>
          <a:p>
            <a:r>
              <a:rPr lang="en-GB" sz="2400" dirty="0" smtClean="0"/>
              <a:t>Patients ineligible if they have suspected or confirmed:</a:t>
            </a:r>
          </a:p>
          <a:p>
            <a:pPr lvl="1"/>
            <a:r>
              <a:rPr lang="en-GB" sz="2000" dirty="0" smtClean="0"/>
              <a:t>SARS-COV-2 infection</a:t>
            </a:r>
          </a:p>
          <a:p>
            <a:pPr lvl="1"/>
            <a:r>
              <a:rPr lang="en-GB" sz="2000" dirty="0" smtClean="0"/>
              <a:t>Influenza infection</a:t>
            </a:r>
          </a:p>
          <a:p>
            <a:pPr lvl="1"/>
            <a:r>
              <a:rPr lang="en-GB" sz="2000" dirty="0" smtClean="0"/>
              <a:t>Pneumocystis jirovecii pneumonia (‘PCP’ or ‘PJP’)</a:t>
            </a:r>
          </a:p>
          <a:p>
            <a:pPr lvl="1"/>
            <a:r>
              <a:rPr lang="en-GB" sz="2000" dirty="0" smtClean="0"/>
              <a:t>Active pulmonary tuberculosis</a:t>
            </a:r>
          </a:p>
          <a:p>
            <a:endParaRPr lang="en-GB" sz="2400" dirty="0"/>
          </a:p>
          <a:p>
            <a:r>
              <a:rPr lang="en-GB" sz="2400" dirty="0" smtClean="0"/>
              <a:t>However testing for these pathogens is </a:t>
            </a:r>
            <a:r>
              <a:rPr lang="en-GB" sz="2400" b="1" dirty="0" smtClean="0"/>
              <a:t>not</a:t>
            </a:r>
            <a:r>
              <a:rPr lang="en-GB" sz="2400" dirty="0" smtClean="0"/>
              <a:t> required for trial purposes (only if part of standard care)</a:t>
            </a:r>
          </a:p>
          <a:p>
            <a:endParaRPr lang="en-GB" sz="2400" dirty="0"/>
          </a:p>
          <a:p>
            <a:r>
              <a:rPr lang="en-GB" sz="2400" dirty="0" smtClean="0"/>
              <a:t>If an influenza test result is pending during flu season, please do not recruit until this is available </a:t>
            </a:r>
            <a:endParaRPr lang="en-GB"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2913" y="1593318"/>
            <a:ext cx="4295790" cy="3524127"/>
          </a:xfrm>
          <a:prstGeom prst="rect">
            <a:avLst/>
          </a:prstGeom>
        </p:spPr>
      </p:pic>
    </p:spTree>
    <p:extLst>
      <p:ext uri="{BB962C8B-B14F-4D97-AF65-F5344CB8AC3E}">
        <p14:creationId xmlns:p14="http://schemas.microsoft.com/office/powerpoint/2010/main" val="3963738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 y="1491324"/>
            <a:ext cx="10650987" cy="4871375"/>
          </a:xfrm>
        </p:spPr>
        <p:txBody>
          <a:bodyPr>
            <a:normAutofit/>
          </a:bodyPr>
          <a:lstStyle/>
          <a:p>
            <a:r>
              <a:rPr lang="en-GB" sz="2400" dirty="0" smtClean="0"/>
              <a:t>~20 randomised trials with </a:t>
            </a:r>
            <a:r>
              <a:rPr lang="en-GB" sz="2400" dirty="0"/>
              <a:t>~</a:t>
            </a:r>
            <a:r>
              <a:rPr lang="en-GB" sz="2400" dirty="0" smtClean="0"/>
              <a:t>4,000 patients in total (1</a:t>
            </a:r>
            <a:r>
              <a:rPr lang="en-GB" sz="2400" baseline="30000" dirty="0" smtClean="0"/>
              <a:t>st</a:t>
            </a:r>
            <a:r>
              <a:rPr lang="en-GB" sz="2400" dirty="0" smtClean="0"/>
              <a:t> in 1956)</a:t>
            </a:r>
            <a:endParaRPr lang="en-GB" sz="2400" dirty="0"/>
          </a:p>
          <a:p>
            <a:r>
              <a:rPr lang="en-GB" sz="2400" dirty="0" smtClean="0"/>
              <a:t>&gt;20 meta-analyses of the same trials, with differing conclusions</a:t>
            </a:r>
          </a:p>
        </p:txBody>
      </p:sp>
      <p:sp>
        <p:nvSpPr>
          <p:cNvPr id="7" name="Title 1"/>
          <p:cNvSpPr>
            <a:spLocks noGrp="1"/>
          </p:cNvSpPr>
          <p:nvPr>
            <p:ph type="title"/>
          </p:nvPr>
        </p:nvSpPr>
        <p:spPr>
          <a:xfrm>
            <a:off x="308272" y="26920"/>
            <a:ext cx="7835537" cy="1325563"/>
          </a:xfrm>
        </p:spPr>
        <p:txBody>
          <a:bodyPr>
            <a:normAutofit/>
          </a:bodyPr>
          <a:lstStyle/>
          <a:p>
            <a:r>
              <a:rPr lang="en-GB" sz="3600" dirty="0" smtClean="0"/>
              <a:t>Corticosteroids </a:t>
            </a:r>
            <a:r>
              <a:rPr lang="en-GB" sz="3600" dirty="0"/>
              <a:t>for </a:t>
            </a:r>
            <a:r>
              <a:rPr lang="en-GB" sz="3600" dirty="0" smtClean="0"/>
              <a:t>CAP – evidence</a:t>
            </a:r>
            <a:endParaRPr lang="en-GB" sz="3600" dirty="0"/>
          </a:p>
        </p:txBody>
      </p:sp>
      <p:sp>
        <p:nvSpPr>
          <p:cNvPr id="11" name="Content Placeholder 2"/>
          <p:cNvSpPr txBox="1">
            <a:spLocks/>
          </p:cNvSpPr>
          <p:nvPr/>
        </p:nvSpPr>
        <p:spPr>
          <a:xfrm>
            <a:off x="88900" y="2709974"/>
            <a:ext cx="12014200" cy="2733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smtClean="0"/>
          </a:p>
          <a:p>
            <a:r>
              <a:rPr lang="en-GB" sz="2400" dirty="0" smtClean="0"/>
              <a:t>Reduced time to discharge in one trial (but steroids directly reduce fever &amp; CRP)</a:t>
            </a:r>
          </a:p>
          <a:p>
            <a:r>
              <a:rPr lang="en-GB" sz="2400" dirty="0" smtClean="0"/>
              <a:t>Reduced time to resolution of septic shock in severe CAP trials</a:t>
            </a:r>
          </a:p>
          <a:p>
            <a:endParaRPr lang="en-GB" sz="2400" dirty="0" smtClean="0"/>
          </a:p>
          <a:p>
            <a:r>
              <a:rPr lang="en-GB" sz="2400" dirty="0" smtClean="0"/>
              <a:t>Possible </a:t>
            </a:r>
            <a:r>
              <a:rPr lang="en-GB" sz="2400" i="1" dirty="0" smtClean="0"/>
              <a:t>increased</a:t>
            </a:r>
            <a:r>
              <a:rPr lang="en-GB" sz="2400" dirty="0" smtClean="0"/>
              <a:t> readmission with corticosteroids</a:t>
            </a:r>
          </a:p>
          <a:p>
            <a:r>
              <a:rPr lang="en-GB" sz="2400" dirty="0" smtClean="0"/>
              <a:t>Concerns about side effects – hyperglycaemia, GI bleeding, secondary infection</a:t>
            </a:r>
            <a:endParaRPr lang="en-GB" sz="2400" dirty="0"/>
          </a:p>
        </p:txBody>
      </p:sp>
    </p:spTree>
    <p:extLst>
      <p:ext uri="{BB962C8B-B14F-4D97-AF65-F5344CB8AC3E}">
        <p14:creationId xmlns:p14="http://schemas.microsoft.com/office/powerpoint/2010/main" val="1208501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24800" y="6096000"/>
            <a:ext cx="184731" cy="369332"/>
          </a:xfrm>
          <a:prstGeom prst="rect">
            <a:avLst/>
          </a:prstGeom>
          <a:noFill/>
        </p:spPr>
        <p:txBody>
          <a:bodyPr wrap="none" rtlCol="0">
            <a:spAutoFit/>
          </a:bodyPr>
          <a:lstStyle/>
          <a:p>
            <a:endParaRPr lang="en-GB" dirty="0"/>
          </a:p>
        </p:txBody>
      </p:sp>
      <p:sp>
        <p:nvSpPr>
          <p:cNvPr id="7" name="Rectangle 6"/>
          <p:cNvSpPr/>
          <p:nvPr/>
        </p:nvSpPr>
        <p:spPr>
          <a:xfrm>
            <a:off x="5358283" y="1872734"/>
            <a:ext cx="731367"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5244918" y="1391104"/>
            <a:ext cx="731367" cy="36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7867115" y="1872734"/>
            <a:ext cx="546636"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8020426" y="1568906"/>
            <a:ext cx="731367" cy="18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p:cNvPicPr>
            <a:picLocks noChangeAspect="1"/>
          </p:cNvPicPr>
          <p:nvPr/>
        </p:nvPicPr>
        <p:blipFill>
          <a:blip r:embed="rId2"/>
          <a:stretch>
            <a:fillRect/>
          </a:stretch>
        </p:blipFill>
        <p:spPr>
          <a:xfrm>
            <a:off x="0" y="1391104"/>
            <a:ext cx="12174528" cy="5074228"/>
          </a:xfrm>
          <a:prstGeom prst="rect">
            <a:avLst/>
          </a:prstGeom>
        </p:spPr>
      </p:pic>
      <p:sp>
        <p:nvSpPr>
          <p:cNvPr id="20" name="Rectangle 19"/>
          <p:cNvSpPr/>
          <p:nvPr/>
        </p:nvSpPr>
        <p:spPr>
          <a:xfrm>
            <a:off x="311662" y="3212123"/>
            <a:ext cx="9946888" cy="1784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283197" y="4204065"/>
            <a:ext cx="9946888" cy="1784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itle 1"/>
          <p:cNvSpPr txBox="1">
            <a:spLocks/>
          </p:cNvSpPr>
          <p:nvPr/>
        </p:nvSpPr>
        <p:spPr>
          <a:xfrm>
            <a:off x="308272" y="26920"/>
            <a:ext cx="78355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Corticosteroids for CAP – evidence</a:t>
            </a:r>
            <a:endParaRPr lang="en-GB" sz="3600" dirty="0"/>
          </a:p>
        </p:txBody>
      </p:sp>
      <p:sp>
        <p:nvSpPr>
          <p:cNvPr id="11" name="TextBox 10"/>
          <p:cNvSpPr txBox="1"/>
          <p:nvPr/>
        </p:nvSpPr>
        <p:spPr>
          <a:xfrm>
            <a:off x="7538720" y="6519446"/>
            <a:ext cx="4751365" cy="338554"/>
          </a:xfrm>
          <a:prstGeom prst="rect">
            <a:avLst/>
          </a:prstGeom>
          <a:noFill/>
        </p:spPr>
        <p:txBody>
          <a:bodyPr wrap="none" rtlCol="0">
            <a:spAutoFit/>
          </a:bodyPr>
          <a:lstStyle/>
          <a:p>
            <a:r>
              <a:rPr lang="en-GB" sz="1600" dirty="0"/>
              <a:t>Bergmann F, </a:t>
            </a:r>
            <a:r>
              <a:rPr lang="en-GB" sz="1600" dirty="0" smtClean="0"/>
              <a:t>et al. Clin </a:t>
            </a:r>
            <a:r>
              <a:rPr lang="en-GB" sz="1600" dirty="0"/>
              <a:t>Infect Dis. 2023 </a:t>
            </a:r>
            <a:r>
              <a:rPr lang="en-GB" sz="1600" dirty="0" smtClean="0"/>
              <a:t>PMID 37876267</a:t>
            </a:r>
            <a:endParaRPr lang="en-GB" sz="1600" dirty="0"/>
          </a:p>
        </p:txBody>
      </p:sp>
    </p:spTree>
    <p:extLst>
      <p:ext uri="{BB962C8B-B14F-4D97-AF65-F5344CB8AC3E}">
        <p14:creationId xmlns:p14="http://schemas.microsoft.com/office/powerpoint/2010/main" val="1173793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5" y="53281"/>
            <a:ext cx="8312026" cy="1325563"/>
          </a:xfrm>
        </p:spPr>
        <p:txBody>
          <a:bodyPr>
            <a:normAutofit/>
          </a:bodyPr>
          <a:lstStyle/>
          <a:p>
            <a:r>
              <a:rPr lang="en-GB" sz="3600" dirty="0" smtClean="0"/>
              <a:t>Corticosteroids for CAP - current guidance</a:t>
            </a:r>
            <a:endParaRPr lang="en-GB" sz="3600" dirty="0"/>
          </a:p>
        </p:txBody>
      </p:sp>
      <p:sp>
        <p:nvSpPr>
          <p:cNvPr id="8" name="Rectangle 7"/>
          <p:cNvSpPr/>
          <p:nvPr/>
        </p:nvSpPr>
        <p:spPr>
          <a:xfrm>
            <a:off x="5244918" y="1391104"/>
            <a:ext cx="731367" cy="367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7867115" y="1872734"/>
            <a:ext cx="546636" cy="3320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8020426" y="1568906"/>
            <a:ext cx="731367" cy="189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p:cNvSpPr/>
          <p:nvPr/>
        </p:nvSpPr>
        <p:spPr>
          <a:xfrm>
            <a:off x="67854" y="5278751"/>
            <a:ext cx="11816861" cy="461665"/>
          </a:xfrm>
          <a:prstGeom prst="rect">
            <a:avLst/>
          </a:prstGeom>
        </p:spPr>
        <p:txBody>
          <a:bodyPr wrap="square">
            <a:spAutoFit/>
          </a:bodyPr>
          <a:lstStyle/>
          <a:p>
            <a:pPr algn="ctr"/>
            <a:r>
              <a:rPr lang="en-GB" sz="2400" b="1" u="sng" dirty="0" smtClean="0"/>
              <a:t>More </a:t>
            </a:r>
            <a:r>
              <a:rPr lang="en-GB" sz="2400" b="1" u="sng" dirty="0"/>
              <a:t>randomised evidence </a:t>
            </a:r>
            <a:r>
              <a:rPr lang="en-GB" sz="2400" b="1" u="sng" dirty="0" smtClean="0"/>
              <a:t>is needed from </a:t>
            </a:r>
            <a:r>
              <a:rPr lang="en-GB" sz="2400" b="1" u="sng" dirty="0"/>
              <a:t>a wide range of patients to inform </a:t>
            </a:r>
            <a:r>
              <a:rPr lang="en-GB" sz="2400" b="1" u="sng" dirty="0" smtClean="0"/>
              <a:t>treatment</a:t>
            </a:r>
            <a:endParaRPr lang="en-GB" sz="2400" b="1" u="sng" dirty="0"/>
          </a:p>
        </p:txBody>
      </p:sp>
      <p:sp>
        <p:nvSpPr>
          <p:cNvPr id="21" name="Content Placeholder 2"/>
          <p:cNvSpPr>
            <a:spLocks noGrp="1"/>
          </p:cNvSpPr>
          <p:nvPr>
            <p:ph idx="1"/>
          </p:nvPr>
        </p:nvSpPr>
        <p:spPr>
          <a:xfrm>
            <a:off x="109028" y="1464327"/>
            <a:ext cx="12014200" cy="4871375"/>
          </a:xfrm>
        </p:spPr>
        <p:txBody>
          <a:bodyPr>
            <a:normAutofit/>
          </a:bodyPr>
          <a:lstStyle/>
          <a:p>
            <a:r>
              <a:rPr lang="en-GB" sz="2000" dirty="0" smtClean="0"/>
              <a:t>Main US/UK/European CAP guidelines do not currently recommend routine use of corticosteroids</a:t>
            </a:r>
          </a:p>
          <a:p>
            <a:r>
              <a:rPr lang="en-GB" sz="2000" dirty="0" smtClean="0"/>
              <a:t>Some recent guidelines now recommend steroids in severe CAP (French, SCCM)</a:t>
            </a:r>
          </a:p>
          <a:p>
            <a:endParaRPr lang="en-GB" sz="2000" dirty="0" smtClean="0"/>
          </a:p>
          <a:p>
            <a:r>
              <a:rPr lang="en-GB" sz="2000" dirty="0" smtClean="0"/>
              <a:t>Last month REMAP-CAP published their CAP corticosteroid domain testing hydrocortisone for severe CAP</a:t>
            </a:r>
          </a:p>
          <a:p>
            <a:r>
              <a:rPr lang="en-GB" sz="2000" dirty="0" smtClean="0"/>
              <a:t>Stopped for </a:t>
            </a:r>
            <a:r>
              <a:rPr lang="en-GB" sz="2000" i="1" dirty="0" smtClean="0"/>
              <a:t>futility</a:t>
            </a:r>
            <a:r>
              <a:rPr lang="en-GB" sz="2000" dirty="0" smtClean="0"/>
              <a:t> after 455 patients randomised </a:t>
            </a:r>
          </a:p>
          <a:p>
            <a:r>
              <a:rPr lang="en-GB" sz="2000" dirty="0" smtClean="0"/>
              <a:t>Mortality 42/339 (12%) with corticosteroids versus 7/116 (6%) concurrent controls</a:t>
            </a:r>
          </a:p>
          <a:p>
            <a:r>
              <a:rPr lang="en-GB" sz="2000" dirty="0" smtClean="0"/>
              <a:t>Result consistent with harm, no benefit or reduction in mortality (OR 1.73, 95% 0.65 – 5.07)</a:t>
            </a:r>
          </a:p>
        </p:txBody>
      </p:sp>
      <p:sp>
        <p:nvSpPr>
          <p:cNvPr id="3" name="TextBox 2"/>
          <p:cNvSpPr txBox="1"/>
          <p:nvPr/>
        </p:nvSpPr>
        <p:spPr>
          <a:xfrm>
            <a:off x="8537217" y="6482387"/>
            <a:ext cx="3654783" cy="307777"/>
          </a:xfrm>
          <a:prstGeom prst="rect">
            <a:avLst/>
          </a:prstGeom>
          <a:noFill/>
        </p:spPr>
        <p:txBody>
          <a:bodyPr wrap="none" rtlCol="0">
            <a:spAutoFit/>
          </a:bodyPr>
          <a:lstStyle/>
          <a:p>
            <a:r>
              <a:rPr lang="en-GB" sz="1400" dirty="0" smtClean="0"/>
              <a:t>1 </a:t>
            </a:r>
            <a:r>
              <a:rPr lang="en-GB" sz="1400" dirty="0" smtClean="0">
                <a:hlinkClick r:id="rId2"/>
              </a:rPr>
              <a:t>https</a:t>
            </a:r>
            <a:r>
              <a:rPr lang="en-GB" sz="1400" dirty="0">
                <a:hlinkClick r:id="rId2"/>
              </a:rPr>
              <a:t>://pubmed.ncbi.nlm.nih.gov/40261382</a:t>
            </a:r>
            <a:r>
              <a:rPr lang="en-GB" sz="1400" dirty="0" smtClean="0">
                <a:hlinkClick r:id="rId2"/>
              </a:rPr>
              <a:t>/</a:t>
            </a:r>
            <a:r>
              <a:rPr lang="en-GB" sz="1400" dirty="0" smtClean="0"/>
              <a:t> </a:t>
            </a:r>
            <a:endParaRPr lang="en-GB" sz="1400" dirty="0"/>
          </a:p>
        </p:txBody>
      </p:sp>
    </p:spTree>
    <p:extLst>
      <p:ext uri="{BB962C8B-B14F-4D97-AF65-F5344CB8AC3E}">
        <p14:creationId xmlns:p14="http://schemas.microsoft.com/office/powerpoint/2010/main" val="1388798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490260"/>
            <a:ext cx="8026340" cy="4155733"/>
          </a:xfrm>
        </p:spPr>
        <p:txBody>
          <a:bodyPr>
            <a:noAutofit/>
          </a:bodyPr>
          <a:lstStyle/>
          <a:p>
            <a:r>
              <a:rPr lang="en-GB" sz="2400" dirty="0" smtClean="0"/>
              <a:t>No requirement for hypoxia (unlike influenza corticosteroid comparison)</a:t>
            </a:r>
          </a:p>
          <a:p>
            <a:pPr marL="0" indent="0">
              <a:buNone/>
            </a:pPr>
            <a:endParaRPr lang="en-GB" sz="2400" dirty="0"/>
          </a:p>
          <a:p>
            <a:r>
              <a:rPr lang="en-GB" sz="2400" dirty="0"/>
              <a:t>Common side effects of corticosteroids should be anticipated and managed as in normal practice</a:t>
            </a:r>
          </a:p>
          <a:p>
            <a:pPr lvl="1"/>
            <a:r>
              <a:rPr lang="en-GB" sz="2000" dirty="0"/>
              <a:t>E.g. consider risk of hyperglycaemia, peptic ulceration, </a:t>
            </a:r>
            <a:r>
              <a:rPr lang="en-GB" sz="2000" dirty="0" smtClean="0"/>
              <a:t>infection</a:t>
            </a:r>
          </a:p>
          <a:p>
            <a:pPr marL="457200" lvl="1" indent="0">
              <a:buNone/>
            </a:pPr>
            <a:endParaRPr lang="en-GB" sz="2000" dirty="0" smtClean="0"/>
          </a:p>
          <a:p>
            <a:r>
              <a:rPr lang="en-GB" sz="2400" dirty="0"/>
              <a:t>S</a:t>
            </a:r>
            <a:r>
              <a:rPr lang="en-GB" sz="2400" dirty="0" smtClean="0"/>
              <a:t>imple </a:t>
            </a:r>
            <a:r>
              <a:rPr lang="en-GB" sz="2400" dirty="0"/>
              <a:t>comparison for </a:t>
            </a:r>
            <a:r>
              <a:rPr lang="en-GB" sz="2400" dirty="0" smtClean="0"/>
              <a:t>site teams (we hope)</a:t>
            </a:r>
            <a:endParaRPr lang="en-GB" sz="2400" dirty="0"/>
          </a:p>
          <a:p>
            <a:pPr lvl="1"/>
            <a:r>
              <a:rPr lang="en-GB" sz="2000" dirty="0"/>
              <a:t>No </a:t>
            </a:r>
            <a:r>
              <a:rPr lang="en-GB" sz="2000" dirty="0" smtClean="0"/>
              <a:t>biological samples</a:t>
            </a:r>
            <a:endParaRPr lang="en-GB" sz="2000" dirty="0"/>
          </a:p>
          <a:p>
            <a:pPr lvl="1"/>
            <a:r>
              <a:rPr lang="en-GB" sz="2000" dirty="0"/>
              <a:t>Dexamethasone from NHS stock</a:t>
            </a:r>
          </a:p>
          <a:p>
            <a:pPr lvl="1"/>
            <a:r>
              <a:rPr lang="en-GB" sz="2000" dirty="0"/>
              <a:t>Single follow-up form </a:t>
            </a:r>
          </a:p>
          <a:p>
            <a:endParaRPr lang="en-GB" sz="2400" dirty="0"/>
          </a:p>
        </p:txBody>
      </p:sp>
      <p:sp>
        <p:nvSpPr>
          <p:cNvPr id="4" name="Title 3"/>
          <p:cNvSpPr>
            <a:spLocks noGrp="1"/>
          </p:cNvSpPr>
          <p:nvPr>
            <p:ph type="title"/>
          </p:nvPr>
        </p:nvSpPr>
        <p:spPr/>
        <p:txBody>
          <a:bodyPr/>
          <a:lstStyle/>
          <a:p>
            <a:r>
              <a:rPr lang="en-GB" dirty="0"/>
              <a:t>Corticosteroids for CAP</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98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2"/>
          <a:stretch>
            <a:fillRect/>
          </a:stretch>
        </p:blipFill>
        <p:spPr>
          <a:xfrm>
            <a:off x="201184" y="2258062"/>
            <a:ext cx="7105258" cy="4392523"/>
          </a:xfrm>
          <a:prstGeom prst="rect">
            <a:avLst/>
          </a:prstGeom>
        </p:spPr>
      </p:pic>
      <p:sp>
        <p:nvSpPr>
          <p:cNvPr id="6"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600" dirty="0" smtClean="0"/>
              <a:t>Corticosteroids (CAP) - recruitment</a:t>
            </a:r>
            <a:endParaRPr lang="en-GB" sz="3600" dirty="0"/>
          </a:p>
        </p:txBody>
      </p:sp>
      <p:sp>
        <p:nvSpPr>
          <p:cNvPr id="15" name="TextBox 14"/>
          <p:cNvSpPr txBox="1"/>
          <p:nvPr/>
        </p:nvSpPr>
        <p:spPr>
          <a:xfrm>
            <a:off x="812939" y="1620326"/>
            <a:ext cx="6968382" cy="369332"/>
          </a:xfrm>
          <a:prstGeom prst="rect">
            <a:avLst/>
          </a:prstGeom>
          <a:noFill/>
        </p:spPr>
        <p:txBody>
          <a:bodyPr wrap="none" rtlCol="0">
            <a:spAutoFit/>
          </a:bodyPr>
          <a:lstStyle/>
          <a:p>
            <a:r>
              <a:rPr lang="en-GB" dirty="0" smtClean="0"/>
              <a:t>715 participant recruited to CAP corticosteroid comparison from 63 sites</a:t>
            </a:r>
            <a:endParaRPr lang="en-GB" dirty="0"/>
          </a:p>
        </p:txBody>
      </p:sp>
      <p:sp>
        <p:nvSpPr>
          <p:cNvPr id="18" name="TextBox 17"/>
          <p:cNvSpPr txBox="1"/>
          <p:nvPr/>
        </p:nvSpPr>
        <p:spPr>
          <a:xfrm>
            <a:off x="8867740" y="1298878"/>
            <a:ext cx="1841658" cy="338554"/>
          </a:xfrm>
          <a:prstGeom prst="rect">
            <a:avLst/>
          </a:prstGeom>
          <a:noFill/>
        </p:spPr>
        <p:txBody>
          <a:bodyPr wrap="none" rtlCol="0">
            <a:spAutoFit/>
          </a:bodyPr>
          <a:lstStyle/>
          <a:p>
            <a:r>
              <a:rPr lang="en-GB" sz="1600" b="1" dirty="0" smtClean="0"/>
              <a:t>Recruitment by site</a:t>
            </a:r>
            <a:endParaRPr lang="en-GB" sz="1600" b="1" dirty="0"/>
          </a:p>
        </p:txBody>
      </p:sp>
      <p:sp>
        <p:nvSpPr>
          <p:cNvPr id="24" name="TextBox 23"/>
          <p:cNvSpPr txBox="1"/>
          <p:nvPr/>
        </p:nvSpPr>
        <p:spPr>
          <a:xfrm>
            <a:off x="6193416" y="6293156"/>
            <a:ext cx="543317" cy="303955"/>
          </a:xfrm>
          <a:prstGeom prst="rect">
            <a:avLst/>
          </a:prstGeom>
          <a:noFill/>
        </p:spPr>
        <p:txBody>
          <a:bodyPr wrap="none" rtlCol="0">
            <a:spAutoFit/>
          </a:bodyPr>
          <a:lstStyle/>
          <a:p>
            <a:r>
              <a:rPr lang="en-GB" sz="1400" b="1" dirty="0" smtClean="0"/>
              <a:t>2025</a:t>
            </a:r>
            <a:endParaRPr lang="en-GB" sz="1400" b="1" dirty="0"/>
          </a:p>
        </p:txBody>
      </p:sp>
      <p:sp>
        <p:nvSpPr>
          <p:cNvPr id="25" name="TextBox 24"/>
          <p:cNvSpPr txBox="1"/>
          <p:nvPr/>
        </p:nvSpPr>
        <p:spPr>
          <a:xfrm>
            <a:off x="3119390" y="2411377"/>
            <a:ext cx="1947462" cy="463776"/>
          </a:xfrm>
          <a:prstGeom prst="rect">
            <a:avLst/>
          </a:prstGeom>
          <a:solidFill>
            <a:schemeClr val="bg1"/>
          </a:solidFill>
        </p:spPr>
        <p:txBody>
          <a:bodyPr wrap="square" rtlCol="0">
            <a:spAutoFit/>
          </a:bodyPr>
          <a:lstStyle/>
          <a:p>
            <a:endParaRPr lang="en-GB" dirty="0"/>
          </a:p>
        </p:txBody>
      </p:sp>
      <p:sp>
        <p:nvSpPr>
          <p:cNvPr id="26" name="TextBox 25"/>
          <p:cNvSpPr txBox="1"/>
          <p:nvPr/>
        </p:nvSpPr>
        <p:spPr>
          <a:xfrm>
            <a:off x="2924867" y="6241254"/>
            <a:ext cx="543317" cy="303955"/>
          </a:xfrm>
          <a:prstGeom prst="rect">
            <a:avLst/>
          </a:prstGeom>
          <a:solidFill>
            <a:schemeClr val="bg1"/>
          </a:solidFill>
        </p:spPr>
        <p:txBody>
          <a:bodyPr wrap="none" rtlCol="0">
            <a:spAutoFit/>
          </a:bodyPr>
          <a:lstStyle/>
          <a:p>
            <a:r>
              <a:rPr lang="en-GB" sz="1400" b="1" dirty="0" smtClean="0"/>
              <a:t>2024</a:t>
            </a:r>
            <a:endParaRPr lang="en-GB" sz="1200" b="1" dirty="0"/>
          </a:p>
        </p:txBody>
      </p:sp>
      <p:sp>
        <p:nvSpPr>
          <p:cNvPr id="20" name="TextBox 19"/>
          <p:cNvSpPr txBox="1"/>
          <p:nvPr/>
        </p:nvSpPr>
        <p:spPr>
          <a:xfrm>
            <a:off x="3196526" y="2443397"/>
            <a:ext cx="1657890" cy="338554"/>
          </a:xfrm>
          <a:prstGeom prst="rect">
            <a:avLst/>
          </a:prstGeom>
          <a:noFill/>
        </p:spPr>
        <p:txBody>
          <a:bodyPr wrap="none" rtlCol="0">
            <a:spAutoFit/>
          </a:bodyPr>
          <a:lstStyle/>
          <a:p>
            <a:r>
              <a:rPr lang="en-GB" sz="1600" b="1" dirty="0" smtClean="0"/>
              <a:t>Total recruitment</a:t>
            </a:r>
            <a:endParaRPr lang="en-GB" sz="1600" b="1" dirty="0"/>
          </a:p>
        </p:txBody>
      </p:sp>
      <p:pic>
        <p:nvPicPr>
          <p:cNvPr id="17" name="Picture 16"/>
          <p:cNvPicPr>
            <a:picLocks noChangeAspect="1"/>
          </p:cNvPicPr>
          <p:nvPr/>
        </p:nvPicPr>
        <p:blipFill rotWithShape="1">
          <a:blip r:embed="rId3"/>
          <a:srcRect l="42498" t="7667" b="6012"/>
          <a:stretch/>
        </p:blipFill>
        <p:spPr>
          <a:xfrm>
            <a:off x="8760163" y="1620326"/>
            <a:ext cx="2382138" cy="5108681"/>
          </a:xfrm>
          <a:prstGeom prst="rect">
            <a:avLst/>
          </a:prstGeom>
        </p:spPr>
      </p:pic>
    </p:spTree>
    <p:extLst>
      <p:ext uri="{BB962C8B-B14F-4D97-AF65-F5344CB8AC3E}">
        <p14:creationId xmlns:p14="http://schemas.microsoft.com/office/powerpoint/2010/main" val="3466303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5545" y="1491136"/>
            <a:ext cx="8374508" cy="5341275"/>
          </a:xfrm>
        </p:spPr>
        <p:txBody>
          <a:bodyPr>
            <a:normAutofit/>
          </a:bodyPr>
          <a:lstStyle/>
          <a:p>
            <a:r>
              <a:rPr lang="en-GB" sz="2400" dirty="0" smtClean="0"/>
              <a:t>ASPECT is testing whether aspirin reduces risk of cardiovascular events in hospitalised CAP patients</a:t>
            </a:r>
          </a:p>
          <a:p>
            <a:endParaRPr lang="en-GB" sz="2400" dirty="0"/>
          </a:p>
          <a:p>
            <a:r>
              <a:rPr lang="en-GB" sz="2400" dirty="0" smtClean="0"/>
              <a:t>Patients may be eligible both trials or just one</a:t>
            </a:r>
          </a:p>
          <a:p>
            <a:endParaRPr lang="en-GB" sz="2400" dirty="0"/>
          </a:p>
          <a:p>
            <a:pPr lvl="0"/>
            <a:r>
              <a:rPr lang="en-GB" sz="2400" dirty="0" smtClean="0"/>
              <a:t>Both </a:t>
            </a:r>
            <a:r>
              <a:rPr lang="en-GB" sz="2400" dirty="0"/>
              <a:t>trials can operate in the same sites if there is capacity</a:t>
            </a:r>
          </a:p>
          <a:p>
            <a:pPr lvl="0"/>
            <a:endParaRPr lang="en-GB" sz="2400" dirty="0"/>
          </a:p>
          <a:p>
            <a:pPr lvl="0"/>
            <a:r>
              <a:rPr lang="en-GB" sz="2400" dirty="0"/>
              <a:t>There’s no conflict between trial treatments/procedures, so eligible patients can be recruited into both </a:t>
            </a:r>
            <a:r>
              <a:rPr lang="en-GB" sz="2400" dirty="0" smtClean="0"/>
              <a:t>trials</a:t>
            </a:r>
          </a:p>
          <a:p>
            <a:pPr lvl="0"/>
            <a:endParaRPr lang="en-GB" sz="2400" dirty="0"/>
          </a:p>
          <a:p>
            <a:r>
              <a:rPr lang="en-GB" sz="2400" dirty="0"/>
              <a:t>ASPECT is </a:t>
            </a:r>
            <a:r>
              <a:rPr lang="en-GB" sz="2400" dirty="0" smtClean="0"/>
              <a:t>open </a:t>
            </a:r>
            <a:r>
              <a:rPr lang="en-GB" sz="2400" dirty="0"/>
              <a:t>to new sites – please contact the ASPECT team at </a:t>
            </a:r>
            <a:r>
              <a:rPr lang="en-US" sz="2400" u="sng" dirty="0">
                <a:hlinkClick r:id="rId2"/>
              </a:rPr>
              <a:t>aspect-trial@bristol.ac.uk</a:t>
            </a:r>
            <a:r>
              <a:rPr lang="en-US" sz="2400" dirty="0"/>
              <a:t> if you are interested </a:t>
            </a:r>
            <a:endParaRPr lang="en-GB" sz="2400" dirty="0"/>
          </a:p>
          <a:p>
            <a:pPr lvl="0"/>
            <a:endParaRPr lang="en-GB" sz="2400" dirty="0"/>
          </a:p>
          <a:p>
            <a:endParaRPr lang="en-GB" sz="2400" dirty="0"/>
          </a:p>
        </p:txBody>
      </p:sp>
      <p:pic>
        <p:nvPicPr>
          <p:cNvPr id="4" name="Picture 3" descr="C:\Users\leonp\Downloads\ASPECT-768x2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91" y="268910"/>
            <a:ext cx="2717165" cy="855980"/>
          </a:xfrm>
          <a:prstGeom prst="rect">
            <a:avLst/>
          </a:prstGeom>
          <a:noFill/>
          <a:ln>
            <a:noFill/>
          </a:ln>
        </p:spPr>
      </p:pic>
      <p:pic>
        <p:nvPicPr>
          <p:cNvPr id="7" name="Picture 6"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836"/>
          <a:stretch/>
        </p:blipFill>
        <p:spPr>
          <a:xfrm>
            <a:off x="3736093" y="280064"/>
            <a:ext cx="3507209" cy="844826"/>
          </a:xfrm>
          <a:prstGeom prst="rect">
            <a:avLst/>
          </a:prstGeom>
        </p:spPr>
      </p:pic>
      <p:sp>
        <p:nvSpPr>
          <p:cNvPr id="8" name="Title 4"/>
          <p:cNvSpPr>
            <a:spLocks noGrp="1"/>
          </p:cNvSpPr>
          <p:nvPr>
            <p:ph type="title"/>
          </p:nvPr>
        </p:nvSpPr>
        <p:spPr>
          <a:xfrm>
            <a:off x="3189656" y="153924"/>
            <a:ext cx="909039" cy="1166884"/>
          </a:xfrm>
        </p:spPr>
        <p:txBody>
          <a:bodyPr/>
          <a:lstStyle/>
          <a:p>
            <a:r>
              <a:rPr lang="en-GB" dirty="0" smtClean="0"/>
              <a:t>&amp;</a:t>
            </a:r>
            <a:endParaRPr lang="en-GB" dirty="0"/>
          </a:p>
        </p:txBody>
      </p:sp>
      <p:pic>
        <p:nvPicPr>
          <p:cNvPr id="2" name="Picture 1"/>
          <p:cNvPicPr>
            <a:picLocks noChangeAspect="1"/>
          </p:cNvPicPr>
          <p:nvPr/>
        </p:nvPicPr>
        <p:blipFill>
          <a:blip r:embed="rId5"/>
          <a:stretch>
            <a:fillRect/>
          </a:stretch>
        </p:blipFill>
        <p:spPr>
          <a:xfrm>
            <a:off x="8440053" y="1516725"/>
            <a:ext cx="3490053" cy="4932843"/>
          </a:xfrm>
          <a:prstGeom prst="rect">
            <a:avLst/>
          </a:prstGeom>
          <a:ln>
            <a:solidFill>
              <a:schemeClr val="tx1"/>
            </a:solidFill>
          </a:ln>
        </p:spPr>
      </p:pic>
      <p:sp>
        <p:nvSpPr>
          <p:cNvPr id="3" name="TextBox 2"/>
          <p:cNvSpPr txBox="1"/>
          <p:nvPr/>
        </p:nvSpPr>
        <p:spPr>
          <a:xfrm>
            <a:off x="7243302" y="6550223"/>
            <a:ext cx="5036763" cy="307777"/>
          </a:xfrm>
          <a:prstGeom prst="rect">
            <a:avLst/>
          </a:prstGeom>
          <a:noFill/>
        </p:spPr>
        <p:txBody>
          <a:bodyPr wrap="none" rtlCol="0">
            <a:spAutoFit/>
          </a:bodyPr>
          <a:lstStyle/>
          <a:p>
            <a:r>
              <a:rPr lang="en-GB" sz="1400" dirty="0" smtClean="0"/>
              <a:t>Download from </a:t>
            </a:r>
            <a:r>
              <a:rPr lang="en-GB" sz="1400" dirty="0" smtClean="0">
                <a:hlinkClick r:id="rId6"/>
              </a:rPr>
              <a:t>www.recoverytrial.net/uk/for-site-staff/site-teams</a:t>
            </a:r>
            <a:r>
              <a:rPr lang="en-GB" sz="1400" dirty="0" smtClean="0"/>
              <a:t> </a:t>
            </a:r>
            <a:endParaRPr lang="en-GB" sz="1400" dirty="0"/>
          </a:p>
        </p:txBody>
      </p:sp>
    </p:spTree>
    <p:extLst>
      <p:ext uri="{BB962C8B-B14F-4D97-AF65-F5344CB8AC3E}">
        <p14:creationId xmlns:p14="http://schemas.microsoft.com/office/powerpoint/2010/main" val="152633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en-GB" dirty="0"/>
              <a:t>Trial procedures</a:t>
            </a:r>
          </a:p>
        </p:txBody>
      </p:sp>
    </p:spTree>
    <p:extLst>
      <p:ext uri="{BB962C8B-B14F-4D97-AF65-F5344CB8AC3E}">
        <p14:creationId xmlns:p14="http://schemas.microsoft.com/office/powerpoint/2010/main" val="3322718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Substantial amendment 37</a:t>
            </a:r>
            <a:endParaRPr lang="en-GB" sz="4000" dirty="0"/>
          </a:p>
        </p:txBody>
      </p:sp>
      <p:sp>
        <p:nvSpPr>
          <p:cNvPr id="3" name="Content Placeholder 2"/>
          <p:cNvSpPr>
            <a:spLocks noGrp="1"/>
          </p:cNvSpPr>
          <p:nvPr>
            <p:ph idx="1"/>
          </p:nvPr>
        </p:nvSpPr>
        <p:spPr>
          <a:xfrm>
            <a:off x="307039" y="1798054"/>
            <a:ext cx="11177899" cy="4249064"/>
          </a:xfrm>
        </p:spPr>
        <p:txBody>
          <a:bodyPr>
            <a:normAutofit/>
          </a:bodyPr>
          <a:lstStyle/>
          <a:p>
            <a:r>
              <a:rPr lang="en-GB" sz="2400" dirty="0" smtClean="0"/>
              <a:t>Will be submitted in the coming weeks</a:t>
            </a:r>
          </a:p>
          <a:p>
            <a:endParaRPr lang="en-GB" sz="2400" dirty="0"/>
          </a:p>
          <a:p>
            <a:r>
              <a:rPr lang="en-GB" sz="2400" dirty="0" smtClean="0"/>
              <a:t>No new comparisons or trial procedures</a:t>
            </a:r>
          </a:p>
          <a:p>
            <a:endParaRPr lang="en-GB" sz="2400" dirty="0"/>
          </a:p>
          <a:p>
            <a:r>
              <a:rPr lang="en-GB" sz="2400" dirty="0" smtClean="0"/>
              <a:t>Removes references to COVID-19 from protocol &amp; consent forms, plus many other minor changes</a:t>
            </a:r>
          </a:p>
          <a:p>
            <a:endParaRPr lang="en-GB" sz="2400" dirty="0"/>
          </a:p>
          <a:p>
            <a:r>
              <a:rPr lang="en-GB" sz="2400" dirty="0" smtClean="0"/>
              <a:t>We will email sites with a link to SA37 documents as soon as this is submitted</a:t>
            </a:r>
          </a:p>
          <a:p>
            <a:pPr marL="0" indent="0">
              <a:buNone/>
            </a:pPr>
            <a:endParaRPr lang="en-GB" sz="2400" dirty="0" smtClean="0"/>
          </a:p>
        </p:txBody>
      </p:sp>
    </p:spTree>
    <p:extLst>
      <p:ext uri="{BB962C8B-B14F-4D97-AF65-F5344CB8AC3E}">
        <p14:creationId xmlns:p14="http://schemas.microsoft.com/office/powerpoint/2010/main" val="2170767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Biological </a:t>
            </a:r>
            <a:r>
              <a:rPr lang="en-GB" dirty="0" smtClean="0"/>
              <a:t>sampling</a:t>
            </a:r>
            <a:endParaRPr lang="en-GB" dirty="0"/>
          </a:p>
        </p:txBody>
      </p:sp>
      <p:sp>
        <p:nvSpPr>
          <p:cNvPr id="3" name="Content Placeholder 2"/>
          <p:cNvSpPr>
            <a:spLocks noGrp="1"/>
          </p:cNvSpPr>
          <p:nvPr>
            <p:ph idx="1"/>
          </p:nvPr>
        </p:nvSpPr>
        <p:spPr>
          <a:xfrm>
            <a:off x="302017" y="1566281"/>
            <a:ext cx="11177899" cy="5059947"/>
          </a:xfrm>
        </p:spPr>
        <p:txBody>
          <a:bodyPr>
            <a:normAutofit/>
          </a:bodyPr>
          <a:lstStyle/>
          <a:p>
            <a:r>
              <a:rPr lang="en-GB" dirty="0" smtClean="0"/>
              <a:t>Nose swabs are needed from all patients in the influenza comparisons</a:t>
            </a:r>
          </a:p>
          <a:p>
            <a:pPr lvl="1"/>
            <a:r>
              <a:rPr lang="en-GB" dirty="0" smtClean="0"/>
              <a:t>Nose swab at baseline (day 1) - after consent but before randomisation</a:t>
            </a:r>
          </a:p>
          <a:p>
            <a:pPr lvl="1"/>
            <a:r>
              <a:rPr lang="en-GB" dirty="0" smtClean="0"/>
              <a:t>Nose swab at day 5</a:t>
            </a:r>
          </a:p>
          <a:p>
            <a:pPr lvl="1"/>
            <a:r>
              <a:rPr lang="en-GB" dirty="0" smtClean="0"/>
              <a:t>No blood samples needed</a:t>
            </a:r>
          </a:p>
          <a:p>
            <a:pPr lvl="1"/>
            <a:r>
              <a:rPr lang="en-GB" dirty="0" smtClean="0"/>
              <a:t>Email recovery trial team if you require more swab kits</a:t>
            </a:r>
          </a:p>
          <a:p>
            <a:pPr lvl="1"/>
            <a:endParaRPr lang="en-GB" dirty="0"/>
          </a:p>
          <a:p>
            <a:r>
              <a:rPr lang="en-GB" dirty="0" smtClean="0"/>
              <a:t>No samples needed from participants in the CAP comparison</a:t>
            </a:r>
          </a:p>
          <a:p>
            <a:endParaRPr lang="en-GB" dirty="0"/>
          </a:p>
          <a:p>
            <a:r>
              <a:rPr lang="en-GB" dirty="0"/>
              <a:t>Full instructions are on </a:t>
            </a:r>
            <a:r>
              <a:rPr lang="en-GB" dirty="0" smtClean="0"/>
              <a:t>the </a:t>
            </a:r>
            <a:r>
              <a:rPr lang="en-GB" dirty="0"/>
              <a:t>website (‘For Site Teams’ page)</a:t>
            </a:r>
          </a:p>
          <a:p>
            <a:endParaRPr lang="en-GB" dirty="0"/>
          </a:p>
          <a:p>
            <a:endParaRPr lang="en-GB" dirty="0"/>
          </a:p>
        </p:txBody>
      </p:sp>
    </p:spTree>
    <p:extLst>
      <p:ext uri="{BB962C8B-B14F-4D97-AF65-F5344CB8AC3E}">
        <p14:creationId xmlns:p14="http://schemas.microsoft.com/office/powerpoint/2010/main" val="3622917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21299" y="4589463"/>
            <a:ext cx="10805184" cy="1500187"/>
          </a:xfrm>
        </p:spPr>
        <p:txBody>
          <a:bodyPr>
            <a:normAutofit fontScale="92500"/>
          </a:bodyPr>
          <a:lstStyle/>
          <a:p>
            <a:r>
              <a:rPr lang="en-GB" dirty="0" smtClean="0"/>
              <a:t>Long-term follow-up of COVID-19 comparisons</a:t>
            </a:r>
          </a:p>
          <a:p>
            <a:r>
              <a:rPr lang="en-GB" sz="3500" cap="none" dirty="0" smtClean="0">
                <a:solidFill>
                  <a:schemeClr val="tx1"/>
                </a:solidFill>
              </a:rPr>
              <a:t>Please note: these results are confidential until publication</a:t>
            </a:r>
            <a:endParaRPr lang="en-GB" sz="3500" cap="none" dirty="0">
              <a:solidFill>
                <a:schemeClr val="tx1"/>
              </a:solidFill>
            </a:endParaRPr>
          </a:p>
        </p:txBody>
      </p:sp>
    </p:spTree>
    <p:extLst>
      <p:ext uri="{BB962C8B-B14F-4D97-AF65-F5344CB8AC3E}">
        <p14:creationId xmlns:p14="http://schemas.microsoft.com/office/powerpoint/2010/main" val="3358356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Consent monitoring</a:t>
            </a:r>
          </a:p>
        </p:txBody>
      </p:sp>
      <p:sp>
        <p:nvSpPr>
          <p:cNvPr id="3" name="Content Placeholder 2"/>
          <p:cNvSpPr>
            <a:spLocks noGrp="1"/>
          </p:cNvSpPr>
          <p:nvPr>
            <p:ph idx="1"/>
          </p:nvPr>
        </p:nvSpPr>
        <p:spPr/>
        <p:txBody>
          <a:bodyPr>
            <a:normAutofit lnSpcReduction="10000"/>
          </a:bodyPr>
          <a:lstStyle/>
          <a:p>
            <a:r>
              <a:rPr lang="en-GB" dirty="0" smtClean="0"/>
              <a:t>A scanned copy </a:t>
            </a:r>
            <a:r>
              <a:rPr lang="en-GB" dirty="0"/>
              <a:t>of every consent form </a:t>
            </a:r>
            <a:r>
              <a:rPr lang="en-GB" dirty="0" smtClean="0"/>
              <a:t>should be e-mailed </a:t>
            </a:r>
            <a:r>
              <a:rPr lang="en-GB" dirty="0"/>
              <a:t>to RECOVERY </a:t>
            </a:r>
            <a:r>
              <a:rPr lang="en-GB" dirty="0" smtClean="0"/>
              <a:t>trial within 72 hours</a:t>
            </a:r>
          </a:p>
          <a:p>
            <a:endParaRPr lang="en-GB" dirty="0"/>
          </a:p>
          <a:p>
            <a:r>
              <a:rPr lang="en-GB" dirty="0"/>
              <a:t>Write you name clearly on the form so we can ensure those taking consent have done consent </a:t>
            </a:r>
            <a:r>
              <a:rPr lang="en-GB" dirty="0" smtClean="0"/>
              <a:t>training</a:t>
            </a:r>
          </a:p>
          <a:p>
            <a:endParaRPr lang="en-GB" dirty="0"/>
          </a:p>
          <a:p>
            <a:r>
              <a:rPr lang="en-GB" dirty="0" smtClean="0"/>
              <a:t>This should be to our nhs.net email address, </a:t>
            </a:r>
            <a:r>
              <a:rPr lang="en-GB" dirty="0"/>
              <a:t>which has recently changed </a:t>
            </a:r>
            <a:r>
              <a:rPr lang="en-GB" dirty="0" smtClean="0"/>
              <a:t>(now </a:t>
            </a:r>
            <a:r>
              <a:rPr lang="en-GB" u="sng" dirty="0" smtClean="0">
                <a:hlinkClick r:id="rId2"/>
              </a:rPr>
              <a:t>pcctuoxf.recoverytrial@nhs.net</a:t>
            </a:r>
            <a:r>
              <a:rPr lang="en-GB" dirty="0" smtClean="0"/>
              <a:t>)</a:t>
            </a:r>
          </a:p>
          <a:p>
            <a:endParaRPr lang="en-GB" dirty="0"/>
          </a:p>
          <a:p>
            <a:r>
              <a:rPr lang="en-GB" dirty="0" smtClean="0"/>
              <a:t>See RECOVERY website for instructions (‘For </a:t>
            </a:r>
            <a:r>
              <a:rPr lang="en-GB" dirty="0"/>
              <a:t>S</a:t>
            </a:r>
            <a:r>
              <a:rPr lang="en-GB" dirty="0" smtClean="0"/>
              <a:t>ite Staff&gt;Randomisation’)</a:t>
            </a:r>
          </a:p>
          <a:p>
            <a:endParaRPr lang="en-GB" dirty="0"/>
          </a:p>
        </p:txBody>
      </p:sp>
    </p:spTree>
    <p:extLst>
      <p:ext uri="{BB962C8B-B14F-4D97-AF65-F5344CB8AC3E}">
        <p14:creationId xmlns:p14="http://schemas.microsoft.com/office/powerpoint/2010/main" val="258497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Completeness of follow-up</a:t>
            </a:r>
          </a:p>
        </p:txBody>
      </p:sp>
      <p:sp>
        <p:nvSpPr>
          <p:cNvPr id="5" name="Content Placeholder 4"/>
          <p:cNvSpPr>
            <a:spLocks noGrp="1"/>
          </p:cNvSpPr>
          <p:nvPr>
            <p:ph idx="1"/>
          </p:nvPr>
        </p:nvSpPr>
        <p:spPr/>
        <p:txBody>
          <a:bodyPr>
            <a:normAutofit lnSpcReduction="10000"/>
          </a:bodyPr>
          <a:lstStyle/>
          <a:p>
            <a:r>
              <a:rPr lang="en-GB" sz="2400" dirty="0"/>
              <a:t>Weekly reminders highlighting participants randomised &gt;28 days ago without complete form</a:t>
            </a:r>
          </a:p>
          <a:p>
            <a:endParaRPr lang="en-GB" dirty="0" smtClean="0"/>
          </a:p>
          <a:p>
            <a:endParaRPr lang="en-GB" dirty="0"/>
          </a:p>
          <a:p>
            <a:endParaRPr lang="en-GB" dirty="0"/>
          </a:p>
          <a:p>
            <a:endParaRPr lang="en-GB" dirty="0"/>
          </a:p>
          <a:p>
            <a:endParaRPr lang="en-GB" dirty="0"/>
          </a:p>
          <a:p>
            <a:endParaRPr lang="en-GB" dirty="0"/>
          </a:p>
          <a:p>
            <a:endParaRPr lang="en-GB" dirty="0"/>
          </a:p>
          <a:p>
            <a:r>
              <a:rPr lang="en-GB" sz="2400" dirty="0"/>
              <a:t>Completeness of follow-up </a:t>
            </a:r>
            <a:r>
              <a:rPr lang="en-GB" sz="2400" dirty="0" smtClean="0"/>
              <a:t>has always been </a:t>
            </a:r>
            <a:r>
              <a:rPr lang="en-GB" sz="2400" dirty="0"/>
              <a:t>excellent; please keep this up!</a:t>
            </a:r>
          </a:p>
        </p:txBody>
      </p:sp>
      <p:pic>
        <p:nvPicPr>
          <p:cNvPr id="6" name="Picture 5"/>
          <p:cNvPicPr>
            <a:picLocks noChangeAspect="1"/>
          </p:cNvPicPr>
          <p:nvPr/>
        </p:nvPicPr>
        <p:blipFill>
          <a:blip r:embed="rId2"/>
          <a:stretch>
            <a:fillRect/>
          </a:stretch>
        </p:blipFill>
        <p:spPr>
          <a:xfrm>
            <a:off x="2702703" y="2407783"/>
            <a:ext cx="6591113" cy="2958282"/>
          </a:xfrm>
          <a:prstGeom prst="rect">
            <a:avLst/>
          </a:prstGeom>
        </p:spPr>
      </p:pic>
    </p:spTree>
    <p:extLst>
      <p:ext uri="{BB962C8B-B14F-4D97-AF65-F5344CB8AC3E}">
        <p14:creationId xmlns:p14="http://schemas.microsoft.com/office/powerpoint/2010/main" val="1947440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RECOVERY UK &amp; EU sites</a:t>
            </a:r>
            <a:endParaRPr lang="en-GB" dirty="0"/>
          </a:p>
        </p:txBody>
      </p:sp>
      <p:pic>
        <p:nvPicPr>
          <p:cNvPr id="4" name="Picture 3"/>
          <p:cNvPicPr>
            <a:picLocks noChangeAspect="1"/>
          </p:cNvPicPr>
          <p:nvPr/>
        </p:nvPicPr>
        <p:blipFill rotWithShape="1">
          <a:blip r:embed="rId2"/>
          <a:srcRect l="8186"/>
          <a:stretch/>
        </p:blipFill>
        <p:spPr>
          <a:xfrm>
            <a:off x="161925" y="1416504"/>
            <a:ext cx="6311562" cy="5155746"/>
          </a:xfrm>
          <a:prstGeom prst="rect">
            <a:avLst/>
          </a:prstGeom>
        </p:spPr>
      </p:pic>
      <p:sp>
        <p:nvSpPr>
          <p:cNvPr id="6" name="TextBox 5"/>
          <p:cNvSpPr txBox="1"/>
          <p:nvPr/>
        </p:nvSpPr>
        <p:spPr>
          <a:xfrm>
            <a:off x="6915150" y="1416504"/>
            <a:ext cx="4874395" cy="3139321"/>
          </a:xfrm>
          <a:prstGeom prst="rect">
            <a:avLst/>
          </a:prstGeom>
          <a:noFill/>
        </p:spPr>
        <p:txBody>
          <a:bodyPr wrap="square" rtlCol="0">
            <a:spAutoFit/>
          </a:bodyPr>
          <a:lstStyle/>
          <a:p>
            <a:r>
              <a:rPr lang="en-GB" b="1" dirty="0" smtClean="0"/>
              <a:t>RECOVERY influenza &amp; CAP comparisons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Open at 53 UK sites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Active in 7 EU countries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Opening in 2 more EU countries, with EU 65 sites in total</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~20 existing sites in Nepal, Indonesia, Vietnam, South Africa &amp; Ghana will also be participating</a:t>
            </a:r>
          </a:p>
        </p:txBody>
      </p:sp>
    </p:spTree>
    <p:extLst>
      <p:ext uri="{BB962C8B-B14F-4D97-AF65-F5344CB8AC3E}">
        <p14:creationId xmlns:p14="http://schemas.microsoft.com/office/powerpoint/2010/main" val="2000869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79376"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GB" sz="3200" dirty="0" smtClean="0">
                <a:latin typeface="Arial" panose="020B0604020202020204" pitchFamily="34" charset="0"/>
                <a:cs typeface="Arial" panose="020B0604020202020204" pitchFamily="34" charset="0"/>
              </a:rPr>
              <a:t>In-person collaborators’ meeting</a:t>
            </a:r>
            <a:endParaRPr lang="en-GB" sz="28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79377" y="1838424"/>
            <a:ext cx="7586322" cy="4580078"/>
          </a:xfrm>
        </p:spPr>
        <p:txBody>
          <a:bodyPr>
            <a:normAutofit/>
          </a:bodyPr>
          <a:lstStyle/>
          <a:p>
            <a:r>
              <a:rPr lang="en-GB" sz="2400" dirty="0" smtClean="0"/>
              <a:t>One day meeting in Early October – date TBC soon</a:t>
            </a:r>
          </a:p>
          <a:p>
            <a:endParaRPr lang="en-GB" sz="2400" dirty="0" smtClean="0"/>
          </a:p>
          <a:p>
            <a:r>
              <a:rPr lang="en-GB" sz="2400" dirty="0" smtClean="0"/>
              <a:t>Thanks to those who expressed interest in attending, we will send a reminder to others this week</a:t>
            </a:r>
          </a:p>
          <a:p>
            <a:endParaRPr lang="en-GB" sz="2400" dirty="0" smtClean="0"/>
          </a:p>
          <a:p>
            <a:r>
              <a:rPr lang="en-GB" sz="2400" dirty="0" smtClean="0"/>
              <a:t>Will include:</a:t>
            </a:r>
            <a:endParaRPr lang="en-GB" sz="2400" dirty="0"/>
          </a:p>
          <a:p>
            <a:pPr lvl="1"/>
            <a:r>
              <a:rPr lang="en-GB" sz="2000" dirty="0" smtClean="0"/>
              <a:t>Updates on RECOVERY &amp; global influenza &amp; CAP trials</a:t>
            </a:r>
            <a:endParaRPr lang="en-GB" sz="2000" dirty="0"/>
          </a:p>
          <a:p>
            <a:pPr lvl="1"/>
            <a:r>
              <a:rPr lang="en-GB" sz="2000" dirty="0" smtClean="0"/>
              <a:t>Experience from site teams &amp; planning for Winter 2025/26</a:t>
            </a:r>
          </a:p>
          <a:p>
            <a:pPr lvl="1"/>
            <a:r>
              <a:rPr lang="en-GB" sz="2000" dirty="0" smtClean="0"/>
              <a:t>Planning additional RDN support for influenza comparisons</a:t>
            </a:r>
          </a:p>
          <a:p>
            <a:pPr lvl="1"/>
            <a:r>
              <a:rPr lang="en-GB" sz="2000" dirty="0" smtClean="0"/>
              <a:t>Discussion of future directions for RECOVERY</a:t>
            </a:r>
          </a:p>
          <a:p>
            <a:endParaRPr lang="en-GB" sz="2400" dirty="0"/>
          </a:p>
        </p:txBody>
      </p:sp>
    </p:spTree>
    <p:extLst>
      <p:ext uri="{BB962C8B-B14F-4D97-AF65-F5344CB8AC3E}">
        <p14:creationId xmlns:p14="http://schemas.microsoft.com/office/powerpoint/2010/main" val="4409332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Thank you!</a:t>
            </a:r>
            <a:endParaRPr lang="en-GB" dirty="0"/>
          </a:p>
        </p:txBody>
      </p:sp>
      <p:sp>
        <p:nvSpPr>
          <p:cNvPr id="5" name="Content Placeholder 4"/>
          <p:cNvSpPr>
            <a:spLocks noGrp="1"/>
          </p:cNvSpPr>
          <p:nvPr>
            <p:ph idx="1"/>
          </p:nvPr>
        </p:nvSpPr>
        <p:spPr>
          <a:xfrm>
            <a:off x="507051" y="1864304"/>
            <a:ext cx="8522649" cy="4580078"/>
          </a:xfrm>
        </p:spPr>
        <p:txBody>
          <a:bodyPr>
            <a:normAutofit/>
          </a:bodyPr>
          <a:lstStyle/>
          <a:p>
            <a:r>
              <a:rPr lang="en-GB" sz="2400" dirty="0"/>
              <a:t>The RECOVERY collaboration </a:t>
            </a:r>
            <a:r>
              <a:rPr lang="en-GB" sz="2400" dirty="0" smtClean="0"/>
              <a:t>was a huge </a:t>
            </a:r>
            <a:r>
              <a:rPr lang="en-GB" sz="2400" dirty="0"/>
              <a:t>success in </a:t>
            </a:r>
            <a:r>
              <a:rPr lang="en-GB" sz="2400" dirty="0" smtClean="0"/>
              <a:t>COVID-19, and we hope to produce similar practice-changing evidence for influenza &amp; CAP</a:t>
            </a:r>
          </a:p>
          <a:p>
            <a:endParaRPr lang="en-GB" sz="2400" dirty="0" smtClean="0"/>
          </a:p>
          <a:p>
            <a:r>
              <a:rPr lang="en-GB" sz="2400" dirty="0" smtClean="0"/>
              <a:t>The flu season is unpredictable and usually brief, so it’s essential that teams are prepared to start recruiting as soon as it arrives </a:t>
            </a:r>
          </a:p>
          <a:p>
            <a:pPr marL="0" indent="0">
              <a:buNone/>
            </a:pPr>
            <a:endParaRPr lang="en-GB" sz="2400" dirty="0" smtClean="0"/>
          </a:p>
          <a:p>
            <a:r>
              <a:rPr lang="en-GB" sz="2400" dirty="0" smtClean="0"/>
              <a:t>Please get in touch if you have any questions about the trial</a:t>
            </a:r>
            <a:endParaRPr lang="en-GB" sz="2400" dirty="0"/>
          </a:p>
          <a:p>
            <a:endParaRPr lang="en-GB" sz="2400" dirty="0"/>
          </a:p>
          <a:p>
            <a:r>
              <a:rPr lang="en-GB" sz="2400" dirty="0" smtClean="0"/>
              <a:t>Thank you for being part of the collaboration!</a:t>
            </a:r>
          </a:p>
          <a:p>
            <a:endParaRPr lang="en-GB" sz="2400" dirty="0"/>
          </a:p>
        </p:txBody>
      </p:sp>
      <p:pic>
        <p:nvPicPr>
          <p:cNvPr id="6" name="Picture 5"/>
          <p:cNvPicPr>
            <a:picLocks noChangeAspect="1"/>
          </p:cNvPicPr>
          <p:nvPr/>
        </p:nvPicPr>
        <p:blipFill>
          <a:blip r:embed="rId2"/>
          <a:stretch>
            <a:fillRect/>
          </a:stretch>
        </p:blipFill>
        <p:spPr>
          <a:xfrm>
            <a:off x="9307903" y="1864304"/>
            <a:ext cx="2589603" cy="2594312"/>
          </a:xfrm>
          <a:prstGeom prst="rect">
            <a:avLst/>
          </a:prstGeom>
        </p:spPr>
      </p:pic>
    </p:spTree>
    <p:extLst>
      <p:ext uri="{BB962C8B-B14F-4D97-AF65-F5344CB8AC3E}">
        <p14:creationId xmlns:p14="http://schemas.microsoft.com/office/powerpoint/2010/main" val="3470131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dirty="0" smtClean="0"/>
              <a:t>Recovery – TRIAL update</a:t>
            </a:r>
          </a:p>
        </p:txBody>
      </p:sp>
    </p:spTree>
    <p:extLst>
      <p:ext uri="{BB962C8B-B14F-4D97-AF65-F5344CB8AC3E}">
        <p14:creationId xmlns:p14="http://schemas.microsoft.com/office/powerpoint/2010/main" val="1690392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413078" y="3939475"/>
            <a:ext cx="1559371"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134067" y="4252042"/>
            <a:ext cx="2107244" cy="411112"/>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84053" y="15990"/>
            <a:ext cx="8096250" cy="1325563"/>
          </a:xfrm>
        </p:spPr>
        <p:txBody>
          <a:bodyPr>
            <a:normAutofit/>
          </a:bodyPr>
          <a:lstStyle/>
          <a:p>
            <a:r>
              <a:rPr lang="en-GB" sz="3200" dirty="0" smtClean="0"/>
              <a:t>Current comparisons</a:t>
            </a:r>
            <a:endParaRPr lang="en-GB" sz="3200"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GB" sz="2000" b="1" dirty="0" smtClean="0"/>
              <a:t>HOSPITALISED PATIENTS WITH PNEUMONIA</a:t>
            </a:r>
            <a:endParaRPr lang="en-GB" sz="2000" b="1" dirty="0"/>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dirty="0" smtClean="0"/>
              <a:t>ANALYSIS</a:t>
            </a:r>
            <a:endParaRPr lang="en-GB" sz="2400" b="1" dirty="0"/>
          </a:p>
        </p:txBody>
      </p:sp>
      <p:sp>
        <p:nvSpPr>
          <p:cNvPr id="77" name="Left-Right Arrow 76"/>
          <p:cNvSpPr/>
          <p:nvPr/>
        </p:nvSpPr>
        <p:spPr>
          <a:xfrm rot="1152713" flipV="1">
            <a:off x="5759853" y="4195457"/>
            <a:ext cx="2514305" cy="390636"/>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t>R</a:t>
            </a:r>
            <a:endParaRPr lang="en-GB" b="1" dirty="0"/>
          </a:p>
        </p:txBody>
      </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435439"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smtClean="0">
                  <a:solidFill>
                    <a:schemeClr val="bg1"/>
                  </a:solidFill>
                </a:rPr>
                <a:t>Dexamethasone</a:t>
              </a:r>
              <a:endParaRPr lang="en-GB" sz="1200" b="1" dirty="0">
                <a:solidFill>
                  <a:schemeClr val="bg1"/>
                </a:solidFill>
              </a:endParaRPr>
            </a:p>
          </p:txBody>
        </p:sp>
        <p:sp>
          <p:nvSpPr>
            <p:cNvPr id="89" name="Rounded Rectangle 88">
              <a:extLst>
                <a:ext uri="{FF2B5EF4-FFF2-40B4-BE49-F238E27FC236}">
                  <a16:creationId xmlns:a16="http://schemas.microsoft.com/office/drawing/2014/main" id="{58EC706C-402F-CE45-BC22-6FC4D5FB6E15}"/>
                </a:ext>
              </a:extLst>
            </p:cNvPr>
            <p:cNvSpPr/>
            <p:nvPr/>
          </p:nvSpPr>
          <p:spPr>
            <a:xfrm>
              <a:off x="9897697"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91" name="TextBox 90">
              <a:extLst>
                <a:ext uri="{FF2B5EF4-FFF2-40B4-BE49-F238E27FC236}">
                  <a16:creationId xmlns:a16="http://schemas.microsoft.com/office/drawing/2014/main" id="{10968DC4-6CC1-714A-8E7F-F7B64C0FB3F3}"/>
                </a:ext>
              </a:extLst>
            </p:cNvPr>
            <p:cNvSpPr txBox="1"/>
            <p:nvPr/>
          </p:nvSpPr>
          <p:spPr>
            <a:xfrm>
              <a:off x="9542400" y="2401880"/>
              <a:ext cx="422052" cy="338554"/>
            </a:xfrm>
            <a:prstGeom prst="rect">
              <a:avLst/>
            </a:prstGeom>
            <a:noFill/>
          </p:spPr>
          <p:txBody>
            <a:bodyPr wrap="square" rtlCol="0">
              <a:spAutoFit/>
            </a:bodyPr>
            <a:lstStyle/>
            <a:p>
              <a:r>
                <a:rPr lang="en-GB" sz="1600" b="1" i="1" dirty="0"/>
                <a:t>or</a:t>
              </a:r>
              <a:endParaRPr lang="en-GB"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523220"/>
            </a:xfrm>
            <a:prstGeom prst="rect">
              <a:avLst/>
            </a:prstGeom>
            <a:noFill/>
          </p:spPr>
          <p:txBody>
            <a:bodyPr wrap="square" rtlCol="0">
              <a:spAutoFit/>
            </a:bodyPr>
            <a:lstStyle/>
            <a:p>
              <a:r>
                <a:rPr lang="en-GB" sz="1400" b="1" dirty="0" smtClean="0"/>
                <a:t>Influenza corticosteroid comparison (patients with hypoxia)</a:t>
              </a:r>
              <a:endParaRPr lang="en-GB" sz="1400" b="1" dirty="0"/>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1958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26581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baloxavir</a:t>
              </a:r>
              <a:endParaRPr lang="en-GB" sz="1200" b="1" dirty="0">
                <a:solidFill>
                  <a:schemeClr val="bg1"/>
                </a:solidFill>
              </a:endParaRPr>
            </a:p>
          </p:txBody>
        </p:sp>
        <p:sp>
          <p:nvSpPr>
            <p:cNvPr id="99" name="TextBox 98">
              <a:extLst>
                <a:ext uri="{FF2B5EF4-FFF2-40B4-BE49-F238E27FC236}">
                  <a16:creationId xmlns:a16="http://schemas.microsoft.com/office/drawing/2014/main" id="{1B0C20BD-204C-D74D-879B-296826D9D31F}"/>
                </a:ext>
              </a:extLst>
            </p:cNvPr>
            <p:cNvSpPr txBox="1"/>
            <p:nvPr/>
          </p:nvSpPr>
          <p:spPr>
            <a:xfrm>
              <a:off x="2302847" y="2403526"/>
              <a:ext cx="422052" cy="338554"/>
            </a:xfrm>
            <a:prstGeom prst="rect">
              <a:avLst/>
            </a:prstGeom>
            <a:noFill/>
          </p:spPr>
          <p:txBody>
            <a:bodyPr wrap="square" rtlCol="0">
              <a:spAutoFit/>
            </a:bodyPr>
            <a:lstStyle/>
            <a:p>
              <a:r>
                <a:rPr lang="en-GB" sz="1600" b="1" i="1" dirty="0"/>
                <a:t>or</a:t>
              </a:r>
              <a:endParaRPr lang="en-GB"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55136" y="1746160"/>
              <a:ext cx="2651732" cy="338554"/>
            </a:xfrm>
            <a:prstGeom prst="rect">
              <a:avLst/>
            </a:prstGeom>
            <a:noFill/>
          </p:spPr>
          <p:txBody>
            <a:bodyPr wrap="square" rtlCol="0">
              <a:spAutoFit/>
            </a:bodyPr>
            <a:lstStyle/>
            <a:p>
              <a:r>
                <a:rPr lang="en-GB" sz="1600" b="1" dirty="0" smtClean="0"/>
                <a:t>Baloxavir comparison</a:t>
              </a:r>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4864375" y="2269927"/>
              <a:ext cx="939073"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124367" y="2245807"/>
              <a:ext cx="1389636"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a:t>
              </a:r>
              <a:r>
                <a:rPr lang="en-GB" sz="1200" b="1" dirty="0">
                  <a:solidFill>
                    <a:schemeClr val="bg1"/>
                  </a:solidFill>
                </a:rPr>
                <a:t>n</a:t>
              </a:r>
              <a:r>
                <a:rPr lang="en-GB" sz="1200" b="1" dirty="0" smtClean="0">
                  <a:solidFill>
                    <a:schemeClr val="bg1"/>
                  </a:solidFill>
                </a:rPr>
                <a:t>euraminidase inhibitor</a:t>
              </a:r>
              <a:endParaRPr lang="en-GB" sz="1200" b="1" dirty="0">
                <a:solidFill>
                  <a:schemeClr val="bg1"/>
                </a:solidFill>
              </a:endParaRPr>
            </a:p>
          </p:txBody>
        </p:sp>
        <p:sp>
          <p:nvSpPr>
            <p:cNvPr id="107" name="TextBox 106">
              <a:extLst>
                <a:ext uri="{FF2B5EF4-FFF2-40B4-BE49-F238E27FC236}">
                  <a16:creationId xmlns:a16="http://schemas.microsoft.com/office/drawing/2014/main" id="{4015A8B3-F5AE-4941-A698-D51DA4E46924}"/>
                </a:ext>
              </a:extLst>
            </p:cNvPr>
            <p:cNvSpPr txBox="1"/>
            <p:nvPr/>
          </p:nvSpPr>
          <p:spPr>
            <a:xfrm>
              <a:off x="5782249" y="2418892"/>
              <a:ext cx="422052" cy="338554"/>
            </a:xfrm>
            <a:prstGeom prst="rect">
              <a:avLst/>
            </a:prstGeom>
            <a:noFill/>
          </p:spPr>
          <p:txBody>
            <a:bodyPr wrap="square" rtlCol="0">
              <a:spAutoFit/>
            </a:bodyPr>
            <a:lstStyle/>
            <a:p>
              <a:r>
                <a:rPr lang="en-GB" sz="1600" b="1" i="1" dirty="0"/>
                <a:t>or</a:t>
              </a:r>
              <a:endParaRPr lang="en-GB"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en-GB" sz="1600" b="1" dirty="0" smtClean="0"/>
                <a:t>Oseltamivir comparison</a:t>
              </a:r>
              <a:endParaRPr lang="en-GB"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069190" y="6479804"/>
            <a:ext cx="4236353" cy="369332"/>
          </a:xfrm>
          <a:prstGeom prst="rect">
            <a:avLst/>
          </a:prstGeom>
          <a:noFill/>
        </p:spPr>
        <p:txBody>
          <a:bodyPr wrap="none" rtlCol="0">
            <a:spAutoFit/>
          </a:bodyPr>
          <a:lstStyle/>
          <a:p>
            <a:r>
              <a:rPr lang="en-US" b="1" dirty="0"/>
              <a:t>Patients with confirmed </a:t>
            </a:r>
            <a:r>
              <a:rPr lang="en-US" b="1" dirty="0" smtClean="0"/>
              <a:t>INFLUENZA A or B</a:t>
            </a:r>
            <a:endParaRPr lang="en-US" b="1" dirty="0"/>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33988" y="5097874"/>
            <a:ext cx="649602" cy="703876"/>
          </a:xfrm>
          <a:prstGeom prst="rect">
            <a:avLst/>
          </a:prstGeom>
        </p:spPr>
      </p:pic>
      <p:sp>
        <p:nvSpPr>
          <p:cNvPr id="58" name="Rounded Rectangle 57">
            <a:extLst>
              <a:ext uri="{FF2B5EF4-FFF2-40B4-BE49-F238E27FC236}">
                <a16:creationId xmlns:a16="http://schemas.microsoft.com/office/drawing/2014/main" id="{38B586F1-F3FA-8C47-9702-A236829F5589}"/>
              </a:ext>
            </a:extLst>
          </p:cNvPr>
          <p:cNvSpPr/>
          <p:nvPr/>
        </p:nvSpPr>
        <p:spPr>
          <a:xfrm>
            <a:off x="4291488" y="1539643"/>
            <a:ext cx="3622632" cy="1759965"/>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grpSp>
        <p:nvGrpSpPr>
          <p:cNvPr id="7" name="Group 6"/>
          <p:cNvGrpSpPr/>
          <p:nvPr/>
        </p:nvGrpSpPr>
        <p:grpSpPr>
          <a:xfrm>
            <a:off x="4419221" y="1613245"/>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44496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D</a:t>
                </a:r>
                <a:r>
                  <a:rPr lang="en-GB" sz="1200" b="1" dirty="0" smtClean="0">
                    <a:solidFill>
                      <a:schemeClr val="bg1"/>
                    </a:solidFill>
                  </a:rPr>
                  <a:t>examethasone</a:t>
                </a:r>
                <a:endParaRPr lang="en-GB"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990722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b="1" dirty="0">
                    <a:solidFill>
                      <a:schemeClr val="bg1"/>
                    </a:solidFill>
                  </a:rPr>
                  <a:t>Usual care </a:t>
                </a:r>
                <a:r>
                  <a:rPr lang="en-GB" sz="1200" b="1" dirty="0" smtClean="0">
                    <a:solidFill>
                      <a:schemeClr val="bg1"/>
                    </a:solidFill>
                  </a:rPr>
                  <a:t>without corticosteroids</a:t>
                </a:r>
                <a:endParaRPr lang="en-GB" sz="1200" b="1" dirty="0">
                  <a:solidFill>
                    <a:schemeClr val="bg1"/>
                  </a:solidFill>
                </a:endParaRPr>
              </a:p>
            </p:txBody>
          </p:sp>
          <p:sp>
            <p:nvSpPr>
              <p:cNvPr id="75" name="TextBox 74">
                <a:extLst>
                  <a:ext uri="{FF2B5EF4-FFF2-40B4-BE49-F238E27FC236}">
                    <a16:creationId xmlns:a16="http://schemas.microsoft.com/office/drawing/2014/main" id="{10968DC4-6CC1-714A-8E7F-F7B64C0FB3F3}"/>
                  </a:ext>
                </a:extLst>
              </p:cNvPr>
              <p:cNvSpPr txBox="1"/>
              <p:nvPr/>
            </p:nvSpPr>
            <p:spPr>
              <a:xfrm>
                <a:off x="9551925" y="2435333"/>
                <a:ext cx="422052" cy="338554"/>
              </a:xfrm>
              <a:prstGeom prst="rect">
                <a:avLst/>
              </a:prstGeom>
              <a:noFill/>
            </p:spPr>
            <p:txBody>
              <a:bodyPr wrap="square" rtlCol="0">
                <a:spAutoFit/>
              </a:bodyPr>
              <a:lstStyle/>
              <a:p>
                <a:r>
                  <a:rPr lang="en-GB" sz="1600" b="1" i="1" dirty="0"/>
                  <a:t>or</a:t>
                </a:r>
                <a:endParaRPr lang="en-GB"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en-GB" sz="1400" b="1" dirty="0" smtClean="0"/>
                  <a:t>Community-acquired pneumonia (CAP) corticosteroid comparison</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en-GB" sz="1400" b="1" dirty="0" smtClean="0"/>
              <a:t>Baseline data collected, suitability determined</a:t>
            </a:r>
          </a:p>
          <a:p>
            <a:r>
              <a:rPr lang="en-GB" sz="1400" b="1" dirty="0" smtClean="0"/>
              <a:t>1:1 randomisation in each suitable comparison</a:t>
            </a:r>
            <a:endParaRPr lang="en-GB" sz="1400" b="1" dirty="0"/>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2957065" cy="907941"/>
          </a:xfrm>
          <a:prstGeom prst="rect">
            <a:avLst/>
          </a:prstGeom>
          <a:noFill/>
        </p:spPr>
        <p:txBody>
          <a:bodyPr wrap="square" rtlCol="0">
            <a:spAutoFit/>
          </a:bodyPr>
          <a:lstStyle/>
          <a:p>
            <a:r>
              <a:rPr lang="en-GB" sz="1400" b="1" dirty="0"/>
              <a:t>Outcomes at 28 days </a:t>
            </a:r>
            <a:endParaRPr lang="en-GB" sz="1400" b="1" dirty="0" smtClean="0"/>
          </a:p>
          <a:p>
            <a:pPr marL="285750" indent="-285750">
              <a:buFont typeface="Arial" panose="020B0604020202020204" pitchFamily="34" charset="0"/>
              <a:buChar char="•"/>
            </a:pPr>
            <a:r>
              <a:rPr lang="en-GB" sz="1300" b="1" dirty="0" smtClean="0"/>
              <a:t>Mortality</a:t>
            </a:r>
          </a:p>
          <a:p>
            <a:pPr marL="285750" indent="-285750">
              <a:buFont typeface="Arial" panose="020B0604020202020204" pitchFamily="34" charset="0"/>
              <a:buChar char="•"/>
            </a:pPr>
            <a:r>
              <a:rPr lang="en-GB" sz="1300" b="1" dirty="0" smtClean="0"/>
              <a:t>Time </a:t>
            </a:r>
            <a:r>
              <a:rPr lang="en-GB" sz="1300" b="1" dirty="0"/>
              <a:t>to discharge alive</a:t>
            </a:r>
          </a:p>
          <a:p>
            <a:pPr marL="285750" indent="-285750">
              <a:buFont typeface="Arial" panose="020B0604020202020204" pitchFamily="34" charset="0"/>
              <a:buChar char="•"/>
            </a:pPr>
            <a:r>
              <a:rPr lang="en-GB" sz="1300" b="1" dirty="0"/>
              <a:t>Progression to ventilation or death</a:t>
            </a:r>
          </a:p>
        </p:txBody>
      </p:sp>
      <p:sp>
        <p:nvSpPr>
          <p:cNvPr id="46" name="TextBox 45">
            <a:extLst>
              <a:ext uri="{FF2B5EF4-FFF2-40B4-BE49-F238E27FC236}">
                <a16:creationId xmlns:a16="http://schemas.microsoft.com/office/drawing/2014/main" id="{AD82BCED-226B-0448-B8FC-891B5F6E3209}"/>
              </a:ext>
            </a:extLst>
          </p:cNvPr>
          <p:cNvSpPr txBox="1"/>
          <p:nvPr/>
        </p:nvSpPr>
        <p:spPr>
          <a:xfrm>
            <a:off x="4454193" y="2995010"/>
            <a:ext cx="3404705" cy="338554"/>
          </a:xfrm>
          <a:prstGeom prst="rect">
            <a:avLst/>
          </a:prstGeom>
          <a:noFill/>
        </p:spPr>
        <p:txBody>
          <a:bodyPr wrap="square" rtlCol="0">
            <a:spAutoFit/>
          </a:bodyPr>
          <a:lstStyle/>
          <a:p>
            <a:pPr algn="ctr"/>
            <a:r>
              <a:rPr lang="en-US" sz="1600" b="1" dirty="0"/>
              <a:t>Patients with </a:t>
            </a:r>
            <a:r>
              <a:rPr lang="en-US" sz="1600" b="1" dirty="0" smtClean="0"/>
              <a:t>CAP </a:t>
            </a:r>
          </a:p>
        </p:txBody>
      </p:sp>
    </p:spTree>
    <p:extLst>
      <p:ext uri="{BB962C8B-B14F-4D97-AF65-F5344CB8AC3E}">
        <p14:creationId xmlns:p14="http://schemas.microsoft.com/office/powerpoint/2010/main" val="326793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RECOVERY Eligibility</a:t>
            </a:r>
            <a:endParaRPr lang="en-GB" dirty="0"/>
          </a:p>
        </p:txBody>
      </p:sp>
      <p:sp>
        <p:nvSpPr>
          <p:cNvPr id="6" name="Content Placeholder 5"/>
          <p:cNvSpPr>
            <a:spLocks noGrp="1"/>
          </p:cNvSpPr>
          <p:nvPr>
            <p:ph idx="1"/>
          </p:nvPr>
        </p:nvSpPr>
        <p:spPr>
          <a:xfrm>
            <a:off x="51289" y="2006226"/>
            <a:ext cx="12089421" cy="3867800"/>
          </a:xfrm>
        </p:spPr>
        <p:txBody>
          <a:bodyPr>
            <a:noAutofit/>
          </a:bodyPr>
          <a:lstStyle/>
          <a:p>
            <a:pPr marL="514350" indent="-514350">
              <a:buFont typeface="+mj-lt"/>
              <a:buAutoNum type="arabicPeriod"/>
            </a:pPr>
            <a:r>
              <a:rPr lang="en-GB" sz="2400" dirty="0" smtClean="0"/>
              <a:t>Hospitalised</a:t>
            </a:r>
            <a:endParaRPr lang="en-GB" sz="800" dirty="0" smtClean="0"/>
          </a:p>
          <a:p>
            <a:pPr marL="514350" indent="-514350">
              <a:spcBef>
                <a:spcPts val="1800"/>
              </a:spcBef>
              <a:buFont typeface="+mj-lt"/>
              <a:buAutoNum type="arabicPeriod"/>
            </a:pPr>
            <a:r>
              <a:rPr lang="en-GB" sz="2400" dirty="0"/>
              <a:t>P</a:t>
            </a:r>
            <a:r>
              <a:rPr lang="en-GB" sz="2400" dirty="0" smtClean="0"/>
              <a:t>neumonia syndrome</a:t>
            </a:r>
          </a:p>
          <a:p>
            <a:pPr marL="514350" indent="-514350">
              <a:spcBef>
                <a:spcPts val="1800"/>
              </a:spcBef>
              <a:buFont typeface="+mj-lt"/>
              <a:buAutoNum type="arabicPeriod"/>
            </a:pPr>
            <a:r>
              <a:rPr lang="en-GB" sz="2400" dirty="0" smtClean="0"/>
              <a:t>One </a:t>
            </a:r>
            <a:r>
              <a:rPr lang="en-GB" sz="2400" dirty="0"/>
              <a:t>of the following </a:t>
            </a:r>
            <a:r>
              <a:rPr lang="en-GB" sz="2400" dirty="0" smtClean="0"/>
              <a:t>diagnoses:</a:t>
            </a:r>
          </a:p>
          <a:p>
            <a:pPr marL="914400" lvl="1" indent="-457200">
              <a:buFont typeface="+mj-lt"/>
              <a:buAutoNum type="alphaLcPeriod"/>
            </a:pPr>
            <a:r>
              <a:rPr lang="en-GB" sz="2000" dirty="0" smtClean="0"/>
              <a:t>Confirmed </a:t>
            </a:r>
            <a:r>
              <a:rPr lang="en-GB" sz="2000" dirty="0"/>
              <a:t>influenza A or B </a:t>
            </a:r>
            <a:r>
              <a:rPr lang="en-GB" sz="2000" dirty="0" smtClean="0"/>
              <a:t>infection (including those bacterial co-infection)</a:t>
            </a:r>
          </a:p>
          <a:p>
            <a:pPr marL="914400" lvl="1" indent="-457200">
              <a:buFont typeface="+mj-lt"/>
              <a:buAutoNum type="alphaLcPeriod"/>
            </a:pPr>
            <a:r>
              <a:rPr lang="en-GB" sz="2000" dirty="0" smtClean="0"/>
              <a:t>Community-acquired </a:t>
            </a:r>
            <a:r>
              <a:rPr lang="en-GB" sz="2000" dirty="0"/>
              <a:t>pneumonia with planned </a:t>
            </a:r>
            <a:r>
              <a:rPr lang="en-GB" sz="2000" dirty="0" smtClean="0"/>
              <a:t>antibiotics (without suspected COVID-19/flu/PCP/TB)</a:t>
            </a:r>
            <a:endParaRPr lang="en-GB" sz="800" dirty="0" smtClean="0"/>
          </a:p>
          <a:p>
            <a:pPr marL="457200" indent="-457200">
              <a:spcBef>
                <a:spcPts val="1800"/>
              </a:spcBef>
              <a:buFont typeface="+mj-lt"/>
              <a:buAutoNum type="arabicPeriod"/>
            </a:pPr>
            <a:r>
              <a:rPr lang="en-GB" sz="2400" dirty="0" smtClean="0"/>
              <a:t>No medical history that might put the patient at risk if they were to participate</a:t>
            </a:r>
            <a:endParaRPr lang="en-GB" sz="800" dirty="0" smtClean="0"/>
          </a:p>
          <a:p>
            <a:pPr marL="457200" indent="-457200">
              <a:spcBef>
                <a:spcPts val="1800"/>
              </a:spcBef>
              <a:buFont typeface="+mj-lt"/>
              <a:buAutoNum type="arabicPeriod"/>
            </a:pPr>
            <a:r>
              <a:rPr lang="en-GB" sz="2400" dirty="0" smtClean="0"/>
              <a:t>Attending </a:t>
            </a:r>
            <a:r>
              <a:rPr lang="en-GB" sz="2400" dirty="0"/>
              <a:t>clinician </a:t>
            </a:r>
            <a:r>
              <a:rPr lang="en-GB" sz="2400" dirty="0" smtClean="0"/>
              <a:t>does not believe a specific trial treatment is indicated or contra-indicated</a:t>
            </a:r>
            <a:endParaRPr lang="en-GB" sz="2400" dirty="0"/>
          </a:p>
        </p:txBody>
      </p:sp>
    </p:spTree>
    <p:extLst>
      <p:ext uri="{BB962C8B-B14F-4D97-AF65-F5344CB8AC3E}">
        <p14:creationId xmlns:p14="http://schemas.microsoft.com/office/powerpoint/2010/main" val="1923495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GB" dirty="0" smtClean="0"/>
              <a:t>Influenza comparisons</a:t>
            </a:r>
          </a:p>
        </p:txBody>
      </p:sp>
    </p:spTree>
    <p:extLst>
      <p:ext uri="{BB962C8B-B14F-4D97-AF65-F5344CB8AC3E}">
        <p14:creationId xmlns:p14="http://schemas.microsoft.com/office/powerpoint/2010/main" val="2112943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en-GB" sz="4000" dirty="0" smtClean="0"/>
              <a:t>Influenza</a:t>
            </a:r>
            <a:endParaRPr lang="en-GB" sz="4000" dirty="0"/>
          </a:p>
        </p:txBody>
      </p:sp>
      <p:sp>
        <p:nvSpPr>
          <p:cNvPr id="6" name="Content Placeholder 5"/>
          <p:cNvSpPr>
            <a:spLocks noGrp="1"/>
          </p:cNvSpPr>
          <p:nvPr>
            <p:ph idx="1"/>
          </p:nvPr>
        </p:nvSpPr>
        <p:spPr>
          <a:xfrm>
            <a:off x="169896" y="1473319"/>
            <a:ext cx="7501609" cy="4753862"/>
          </a:xfrm>
        </p:spPr>
        <p:txBody>
          <a:bodyPr>
            <a:normAutofit/>
          </a:bodyPr>
          <a:lstStyle/>
          <a:p>
            <a:r>
              <a:rPr lang="en-GB" sz="2400" dirty="0" smtClean="0"/>
              <a:t>Seasonal influenza estimated to have killed ~350,000 people in 2019</a:t>
            </a:r>
          </a:p>
          <a:p>
            <a:pPr marL="0" indent="0">
              <a:buNone/>
            </a:pPr>
            <a:endParaRPr lang="en-GB" sz="2400" dirty="0"/>
          </a:p>
          <a:p>
            <a:r>
              <a:rPr lang="en-GB" sz="2400" dirty="0" smtClean="0"/>
              <a:t>An influenza pandemic could kill tens of millions</a:t>
            </a:r>
          </a:p>
          <a:p>
            <a:pPr marL="0" indent="0">
              <a:buNone/>
            </a:pPr>
            <a:endParaRPr lang="en-GB" sz="2400" dirty="0" smtClean="0"/>
          </a:p>
          <a:p>
            <a:r>
              <a:rPr lang="en-GB" sz="2400" dirty="0" smtClean="0"/>
              <a:t>Unlike COVID-19, we do not have good (i.e. randomised) evidence to guide treatment</a:t>
            </a:r>
          </a:p>
          <a:p>
            <a:endParaRPr lang="en-GB" sz="2400" dirty="0"/>
          </a:p>
          <a:p>
            <a:endParaRPr lang="en-GB"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1505" y="1473319"/>
            <a:ext cx="4413519" cy="3368312"/>
          </a:xfrm>
          <a:prstGeom prst="rect">
            <a:avLst/>
          </a:prstGeom>
        </p:spPr>
      </p:pic>
    </p:spTree>
    <p:extLst>
      <p:ext uri="{BB962C8B-B14F-4D97-AF65-F5344CB8AC3E}">
        <p14:creationId xmlns:p14="http://schemas.microsoft.com/office/powerpoint/2010/main" val="79447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c455ed32-e2e3-4b3f-818c-2835bb56e4bc"/>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CBE27DB9E29244B4F84600A0F001DE" ma:contentTypeVersion="18" ma:contentTypeDescription="Create a new document." ma:contentTypeScope="" ma:versionID="71353a609b3e89249ad988719dbaa110">
  <xsd:schema xmlns:xsd="http://www.w3.org/2001/XMLSchema" xmlns:xs="http://www.w3.org/2001/XMLSchema" xmlns:p="http://schemas.microsoft.com/office/2006/metadata/properties" xmlns:ns3="cf0dfbcc-b360-4cf7-9bf5-370ba522dbe9" xmlns:ns4="83c9eb58-c16a-4eef-9abf-4aeec758fe01" targetNamespace="http://schemas.microsoft.com/office/2006/metadata/properties" ma:root="true" ma:fieldsID="74f21d5d9d6918104c27ff893f734b83" ns3:_="" ns4:_="">
    <xsd:import namespace="cf0dfbcc-b360-4cf7-9bf5-370ba522dbe9"/>
    <xsd:import namespace="83c9eb58-c16a-4eef-9abf-4aeec758fe0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MediaServiceOCR"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fbcc-b360-4cf7-9bf5-370ba522d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c9eb58-c16a-4eef-9abf-4aeec758fe0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f0dfbcc-b360-4cf7-9bf5-370ba522dbe9" xsi:nil="true"/>
  </documentManagement>
</p:properties>
</file>

<file path=customXml/itemProps1.xml><?xml version="1.0" encoding="utf-8"?>
<ds:datastoreItem xmlns:ds="http://schemas.openxmlformats.org/officeDocument/2006/customXml" ds:itemID="{3E5D9499-0AD5-4890-8D95-3A4AE7D17676}">
  <ds:schemaRefs>
    <ds:schemaRef ds:uri="http://schemas.microsoft.com/sharepoint/v3/contenttype/forms"/>
  </ds:schemaRefs>
</ds:datastoreItem>
</file>

<file path=customXml/itemProps2.xml><?xml version="1.0" encoding="utf-8"?>
<ds:datastoreItem xmlns:ds="http://schemas.openxmlformats.org/officeDocument/2006/customXml" ds:itemID="{569F4D0E-9443-453F-8C95-B66F39DBAC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fbcc-b360-4cf7-9bf5-370ba522dbe9"/>
    <ds:schemaRef ds:uri="83c9eb58-c16a-4eef-9abf-4aeec758f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E8C06E-0423-4EC0-9BC7-4ACD2ED20B20}">
  <ds:schemaRefs>
    <ds:schemaRef ds:uri="http://purl.org/dc/dcmitype/"/>
    <ds:schemaRef ds:uri="http://purl.org/dc/terms/"/>
    <ds:schemaRef ds:uri="http://schemas.microsoft.com/office/2006/metadata/properties"/>
    <ds:schemaRef ds:uri="http://schemas.microsoft.com/office/2006/documentManagement/types"/>
    <ds:schemaRef ds:uri="http://purl.org/dc/elements/1.1/"/>
    <ds:schemaRef ds:uri="83c9eb58-c16a-4eef-9abf-4aeec758fe01"/>
    <ds:schemaRef ds:uri="http://schemas.openxmlformats.org/package/2006/metadata/core-properties"/>
    <ds:schemaRef ds:uri="http://schemas.microsoft.com/office/infopath/2007/PartnerControls"/>
    <ds:schemaRef ds:uri="cf0dfbcc-b360-4cf7-9bf5-370ba522dbe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19895</TotalTime>
  <Words>1860</Words>
  <Application>Microsoft Office PowerPoint</Application>
  <PresentationFormat>Widescreen</PresentationFormat>
  <Paragraphs>298</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The RECOVERY trial</vt:lpstr>
      <vt:lpstr>Agenda</vt:lpstr>
      <vt:lpstr>Introductions</vt:lpstr>
      <vt:lpstr>PowerPoint Presentation</vt:lpstr>
      <vt:lpstr>PowerPoint Presentation</vt:lpstr>
      <vt:lpstr>Current comparisons</vt:lpstr>
      <vt:lpstr>RECOVERY Eligibility</vt:lpstr>
      <vt:lpstr>PowerPoint Presentation</vt:lpstr>
      <vt:lpstr>Influenza</vt:lpstr>
      <vt:lpstr>Influenza </vt:lpstr>
      <vt:lpstr>Influenza </vt:lpstr>
      <vt:lpstr>PowerPoint Presentation</vt:lpstr>
      <vt:lpstr>Baloxavir</vt:lpstr>
      <vt:lpstr>Baloxavir</vt:lpstr>
      <vt:lpstr>Baloxavir - recruitment</vt:lpstr>
      <vt:lpstr>Baloxavir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Community-acquired pneumonia</vt:lpstr>
      <vt:lpstr>CAP in RECOVERY - eligibility</vt:lpstr>
      <vt:lpstr>Corticosteroids for CAP – evidence</vt:lpstr>
      <vt:lpstr>PowerPoint Presentation</vt:lpstr>
      <vt:lpstr>Corticosteroids for CAP - current guidance</vt:lpstr>
      <vt:lpstr>Corticosteroids for CAP</vt:lpstr>
      <vt:lpstr>PowerPoint Presentation</vt:lpstr>
      <vt:lpstr>&amp;</vt:lpstr>
      <vt:lpstr>PowerPoint Presentation</vt:lpstr>
      <vt:lpstr>Substantial amendment 37</vt:lpstr>
      <vt:lpstr>Biological sampling</vt:lpstr>
      <vt:lpstr>Consent monitoring</vt:lpstr>
      <vt:lpstr>Completeness of follow-up</vt:lpstr>
      <vt:lpstr>RECOVERY UK &amp; EU sites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Leon Peto</cp:lastModifiedBy>
  <cp:revision>754</cp:revision>
  <cp:lastPrinted>2020-03-18T19:42:16Z</cp:lastPrinted>
  <dcterms:created xsi:type="dcterms:W3CDTF">2020-03-14T13:47:38Z</dcterms:created>
  <dcterms:modified xsi:type="dcterms:W3CDTF">2025-05-14T10:32:49Z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0x0101008FCBE27DB9E29244B4F84600A0F001DE</vt:lpwstr>
  </property>
</Properties>
</file>