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85" r:id="rId5"/>
    <p:sldId id="404" r:id="rId6"/>
    <p:sldId id="294" r:id="rId7"/>
    <p:sldId id="760" r:id="rId8"/>
    <p:sldId id="722" r:id="rId9"/>
    <p:sldId id="705" r:id="rId10"/>
    <p:sldId id="648" r:id="rId11"/>
    <p:sldId id="2147375683" r:id="rId12"/>
    <p:sldId id="2147375684" r:id="rId13"/>
    <p:sldId id="723" r:id="rId14"/>
    <p:sldId id="2147375707" r:id="rId15"/>
    <p:sldId id="740" r:id="rId16"/>
    <p:sldId id="691" r:id="rId17"/>
    <p:sldId id="756" r:id="rId18"/>
    <p:sldId id="738" r:id="rId19"/>
    <p:sldId id="751" r:id="rId20"/>
    <p:sldId id="2147375696" r:id="rId21"/>
    <p:sldId id="789" r:id="rId22"/>
    <p:sldId id="726" r:id="rId23"/>
    <p:sldId id="2147375695" r:id="rId24"/>
    <p:sldId id="2147375697" r:id="rId25"/>
    <p:sldId id="2147375698" r:id="rId26"/>
    <p:sldId id="658" r:id="rId27"/>
    <p:sldId id="759" r:id="rId28"/>
    <p:sldId id="2147375700" r:id="rId29"/>
    <p:sldId id="2147375699" r:id="rId30"/>
    <p:sldId id="656" r:id="rId31"/>
    <p:sldId id="748" r:id="rId32"/>
    <p:sldId id="749" r:id="rId33"/>
    <p:sldId id="750" r:id="rId34"/>
    <p:sldId id="660" r:id="rId35"/>
    <p:sldId id="733" r:id="rId36"/>
    <p:sldId id="739" r:id="rId37"/>
    <p:sldId id="747" r:id="rId38"/>
    <p:sldId id="752" r:id="rId39"/>
    <p:sldId id="673" r:id="rId40"/>
    <p:sldId id="674" r:id="rId41"/>
    <p:sldId id="753" r:id="rId42"/>
    <p:sldId id="725" r:id="rId43"/>
    <p:sldId id="668" r:id="rId44"/>
    <p:sldId id="686" r:id="rId45"/>
    <p:sldId id="784" r:id="rId46"/>
    <p:sldId id="782" r:id="rId47"/>
    <p:sldId id="790" r:id="rId48"/>
    <p:sldId id="678" r:id="rId49"/>
    <p:sldId id="754" r:id="rId50"/>
    <p:sldId id="580" r:id="rId51"/>
    <p:sldId id="2147375703" r:id="rId52"/>
    <p:sldId id="2147375706" r:id="rId53"/>
    <p:sldId id="590" r:id="rId54"/>
    <p:sldId id="609" r:id="rId55"/>
    <p:sldId id="540" r:id="rId56"/>
    <p:sldId id="724" r:id="rId57"/>
    <p:sldId id="402" r:id="rId58"/>
  </p:sldIdLst>
  <p:sldSz cx="12192000" cy="6858000"/>
  <p:notesSz cx="6881813" cy="9661525"/>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 Peto" initials="LP" lastIdx="0" clrIdx="0">
    <p:extLst>
      <p:ext uri="{19B8F6BF-5375-455C-9EA6-DF929625EA0E}">
        <p15:presenceInfo xmlns:p15="http://schemas.microsoft.com/office/powerpoint/2012/main" userId="S-1-5-21-944046252-2799899743-1142484129-10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a:srgbClr val="D67C9C"/>
    <a:srgbClr val="5B9BD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52" autoAdjust="0"/>
    <p:restoredTop sz="94660"/>
  </p:normalViewPr>
  <p:slideViewPr>
    <p:cSldViewPr snapToGrid="0">
      <p:cViewPr varScale="1">
        <p:scale>
          <a:sx n="150" d="100"/>
          <a:sy n="150" d="100"/>
        </p:scale>
        <p:origin x="108" y="288"/>
      </p:cViewPr>
      <p:guideLst>
        <p:guide orient="horz" pos="2160"/>
        <p:guide pos="3840"/>
      </p:guideLst>
    </p:cSldViewPr>
  </p:slideViewPr>
  <p:notesTextViewPr>
    <p:cViewPr>
      <p:scale>
        <a:sx n="1" d="1"/>
        <a:sy n="1" d="1"/>
      </p:scale>
      <p:origin x="0" y="0"/>
    </p:cViewPr>
  </p:notesTextViewPr>
  <p:sorterViewPr>
    <p:cViewPr>
      <p:scale>
        <a:sx n="100" d="100"/>
        <a:sy n="100" d="100"/>
      </p:scale>
      <p:origin x="0" y="-528"/>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AA14F9D1-C801-4FD0-8747-473A6B8855E6}" type="datetimeFigureOut">
              <a:rPr lang="en-GB" smtClean="0"/>
              <a:t>11/11/2025</a:t>
            </a:fld>
            <a:endParaRPr lang="en-GB" dirty="0"/>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3BB7855A-3E74-419C-92CC-AFF3A29D816C}" type="slidenum">
              <a:rPr lang="en-GB" smtClean="0"/>
              <a:t>‹#›</a:t>
            </a:fld>
            <a:endParaRPr lang="en-GB" dirty="0"/>
          </a:p>
        </p:txBody>
      </p:sp>
    </p:spTree>
    <p:extLst>
      <p:ext uri="{BB962C8B-B14F-4D97-AF65-F5344CB8AC3E}">
        <p14:creationId xmlns:p14="http://schemas.microsoft.com/office/powerpoint/2010/main" val="3143945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C183E3B0-3F8F-4144-9128-8DC37F70D4BB}" type="datetimeFigureOut">
              <a:rPr lang="en-GB" smtClean="0"/>
              <a:t>11/11/2025</a:t>
            </a:fld>
            <a:endParaRPr lang="en-GB" dirty="0"/>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2FF77EF8-089B-45D6-AA64-69C68296A4B9}" type="slidenum">
              <a:rPr lang="en-GB" smtClean="0"/>
              <a:t>‹#›</a:t>
            </a:fld>
            <a:endParaRPr lang="en-GB" dirty="0"/>
          </a:p>
        </p:txBody>
      </p:sp>
    </p:spTree>
    <p:extLst>
      <p:ext uri="{BB962C8B-B14F-4D97-AF65-F5344CB8AC3E}">
        <p14:creationId xmlns:p14="http://schemas.microsoft.com/office/powerpoint/2010/main" val="217036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FFFD2D-E339-48D0-8E51-8C7BC4E3C46A}" type="slidenum">
              <a:rPr lang="en-GB" smtClean="0"/>
              <a:t>8</a:t>
            </a:fld>
            <a:endParaRPr lang="en-GB" dirty="0"/>
          </a:p>
        </p:txBody>
      </p:sp>
    </p:spTree>
    <p:extLst>
      <p:ext uri="{BB962C8B-B14F-4D97-AF65-F5344CB8AC3E}">
        <p14:creationId xmlns:p14="http://schemas.microsoft.com/office/powerpoint/2010/main" val="374165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FFFD2D-E339-48D0-8E51-8C7BC4E3C46A}" type="slidenum">
              <a:rPr lang="en-GB" smtClean="0"/>
              <a:t>9</a:t>
            </a:fld>
            <a:endParaRPr lang="en-GB" dirty="0"/>
          </a:p>
        </p:txBody>
      </p:sp>
    </p:spTree>
    <p:extLst>
      <p:ext uri="{BB962C8B-B14F-4D97-AF65-F5344CB8AC3E}">
        <p14:creationId xmlns:p14="http://schemas.microsoft.com/office/powerpoint/2010/main" val="96460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F77EF8-089B-45D6-AA64-69C68296A4B9}" type="slidenum">
              <a:rPr lang="en-GB" smtClean="0"/>
              <a:t>17</a:t>
            </a:fld>
            <a:endParaRPr lang="en-GB" dirty="0"/>
          </a:p>
        </p:txBody>
      </p:sp>
    </p:spTree>
    <p:extLst>
      <p:ext uri="{BB962C8B-B14F-4D97-AF65-F5344CB8AC3E}">
        <p14:creationId xmlns:p14="http://schemas.microsoft.com/office/powerpoint/2010/main" val="138096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F77EF8-089B-45D6-AA64-69C68296A4B9}" type="slidenum">
              <a:rPr lang="en-GB" smtClean="0"/>
              <a:t>20</a:t>
            </a:fld>
            <a:endParaRPr lang="en-GB" dirty="0"/>
          </a:p>
        </p:txBody>
      </p:sp>
    </p:spTree>
    <p:extLst>
      <p:ext uri="{BB962C8B-B14F-4D97-AF65-F5344CB8AC3E}">
        <p14:creationId xmlns:p14="http://schemas.microsoft.com/office/powerpoint/2010/main" val="117885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11/11/2025</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11/11/2025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11/11/2025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11/11/2025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11/11/2025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11/11/2025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11/11/2025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2836"/>
          <a:stretch/>
        </p:blipFill>
        <p:spPr>
          <a:xfrm>
            <a:off x="9106488" y="323236"/>
            <a:ext cx="2880360" cy="693829"/>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2025-to-2026-season"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2025-to-2026-seaso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gov.uk/government/statistics/national-flu-and-covid-19-surveillance-reports-2025-to-2026-seas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pubmed.ncbi.nlm.nih.gov/3918159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publications/influenza-treatment-and-prophylaxis-using-anti-viral-agents/guidance-on-use-of-antiviral-agents-for-the-treatment-and-prophylaxis-of-seasonal-influenza"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influenza-treatment-and-prophylaxis-using-anti-viral-agents/guidance-on-use-of-antiviral-agents-for-the-treatment-and-prophylaxis-of-seasonal-influenza"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recoverytrial.net/uk/for-site-staf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pcctuoxf.recoverytrial@nhs.ne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84782"/>
            <a:ext cx="9144000" cy="1382643"/>
          </a:xfrm>
        </p:spPr>
        <p:txBody>
          <a:bodyPr>
            <a:normAutofit/>
          </a:bodyPr>
          <a:lstStyle/>
          <a:p>
            <a:r>
              <a:rPr lang="en-GB" b="1" dirty="0">
                <a:solidFill>
                  <a:srgbClr val="9E3159"/>
                </a:solidFill>
                <a:latin typeface="+mn-lt"/>
              </a:rPr>
              <a:t>The RECOVERY trial</a:t>
            </a:r>
          </a:p>
        </p:txBody>
      </p:sp>
      <p:sp>
        <p:nvSpPr>
          <p:cNvPr id="3" name="Subtitle 2"/>
          <p:cNvSpPr>
            <a:spLocks noGrp="1"/>
          </p:cNvSpPr>
          <p:nvPr>
            <p:ph type="subTitle" idx="1"/>
          </p:nvPr>
        </p:nvSpPr>
        <p:spPr>
          <a:xfrm>
            <a:off x="1524000" y="4609755"/>
            <a:ext cx="9144000" cy="1655762"/>
          </a:xfrm>
        </p:spPr>
        <p:txBody>
          <a:bodyPr/>
          <a:lstStyle/>
          <a:p>
            <a:r>
              <a:rPr lang="en-GB" b="1" dirty="0"/>
              <a:t>Collaborators’ Meetings </a:t>
            </a:r>
          </a:p>
          <a:p>
            <a:r>
              <a:rPr lang="en-GB" b="1" dirty="0"/>
              <a:t>10</a:t>
            </a:r>
            <a:r>
              <a:rPr lang="en-GB" b="1" baseline="30000" dirty="0"/>
              <a:t>th</a:t>
            </a:r>
            <a:r>
              <a:rPr lang="en-GB" b="1" dirty="0"/>
              <a:t> and 11</a:t>
            </a:r>
            <a:r>
              <a:rPr lang="en-GB" b="1" baseline="30000" dirty="0"/>
              <a:t>th</a:t>
            </a:r>
            <a:r>
              <a:rPr lang="en-GB" b="1" dirty="0"/>
              <a:t> November 2025</a:t>
            </a:r>
          </a:p>
        </p:txBody>
      </p:sp>
    </p:spTree>
    <p:extLst>
      <p:ext uri="{BB962C8B-B14F-4D97-AF65-F5344CB8AC3E}">
        <p14:creationId xmlns:p14="http://schemas.microsoft.com/office/powerpoint/2010/main" val="96101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dirty="0"/>
              <a:t>Influenza comparisons</a:t>
            </a:r>
          </a:p>
        </p:txBody>
      </p:sp>
    </p:spTree>
    <p:extLst>
      <p:ext uri="{BB962C8B-B14F-4D97-AF65-F5344CB8AC3E}">
        <p14:creationId xmlns:p14="http://schemas.microsoft.com/office/powerpoint/2010/main" val="211294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en-GB" sz="4000" dirty="0"/>
              <a:t>Influenza</a:t>
            </a:r>
          </a:p>
        </p:txBody>
      </p:sp>
      <p:sp>
        <p:nvSpPr>
          <p:cNvPr id="6" name="Content Placeholder 5"/>
          <p:cNvSpPr>
            <a:spLocks noGrp="1"/>
          </p:cNvSpPr>
          <p:nvPr>
            <p:ph idx="1"/>
          </p:nvPr>
        </p:nvSpPr>
        <p:spPr>
          <a:xfrm>
            <a:off x="169896" y="1473319"/>
            <a:ext cx="7501609" cy="4753862"/>
          </a:xfrm>
        </p:spPr>
        <p:txBody>
          <a:bodyPr>
            <a:normAutofit/>
          </a:bodyPr>
          <a:lstStyle/>
          <a:p>
            <a:r>
              <a:rPr lang="en-GB" sz="2400" dirty="0"/>
              <a:t>Seasonal influenza estimated to have killed ~350,000 people in 2019</a:t>
            </a:r>
          </a:p>
          <a:p>
            <a:pPr marL="0" indent="0">
              <a:buNone/>
            </a:pPr>
            <a:endParaRPr lang="en-GB" sz="2400" dirty="0"/>
          </a:p>
          <a:p>
            <a:r>
              <a:rPr lang="en-GB" sz="2400" dirty="0"/>
              <a:t>An influenza pandemic could kill tens of millions</a:t>
            </a:r>
          </a:p>
          <a:p>
            <a:pPr marL="0" indent="0">
              <a:buNone/>
            </a:pPr>
            <a:endParaRPr lang="en-GB" sz="2400" dirty="0"/>
          </a:p>
          <a:p>
            <a:r>
              <a:rPr lang="en-GB" sz="2400" dirty="0"/>
              <a:t>Unlike COVID-19, we do not have good (i.e. randomised) evidence to guide treatment</a:t>
            </a:r>
          </a:p>
          <a:p>
            <a:endParaRPr lang="en-GB" sz="2400" dirty="0"/>
          </a:p>
          <a:p>
            <a:endParaRPr lang="en-GB"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505" y="1473319"/>
            <a:ext cx="4413519" cy="3368312"/>
          </a:xfrm>
          <a:prstGeom prst="rect">
            <a:avLst/>
          </a:prstGeom>
        </p:spPr>
      </p:pic>
    </p:spTree>
    <p:extLst>
      <p:ext uri="{BB962C8B-B14F-4D97-AF65-F5344CB8AC3E}">
        <p14:creationId xmlns:p14="http://schemas.microsoft.com/office/powerpoint/2010/main" val="241239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en-GB" sz="4000" dirty="0"/>
              <a:t>Influenza</a:t>
            </a:r>
          </a:p>
        </p:txBody>
      </p:sp>
      <p:sp>
        <p:nvSpPr>
          <p:cNvPr id="6" name="Content Placeholder 5"/>
          <p:cNvSpPr>
            <a:spLocks noGrp="1"/>
          </p:cNvSpPr>
          <p:nvPr>
            <p:ph idx="1"/>
          </p:nvPr>
        </p:nvSpPr>
        <p:spPr>
          <a:xfrm>
            <a:off x="106098" y="1441420"/>
            <a:ext cx="6664537" cy="5287130"/>
          </a:xfrm>
        </p:spPr>
        <p:txBody>
          <a:bodyPr>
            <a:normAutofit fontScale="92500" lnSpcReduction="10000"/>
          </a:bodyPr>
          <a:lstStyle/>
          <a:p>
            <a:r>
              <a:rPr lang="en-GB" sz="2400" dirty="0"/>
              <a:t>The UK, following Japan, is seeing an unusually early start to the winter flu season</a:t>
            </a:r>
          </a:p>
          <a:p>
            <a:pPr marL="0" indent="0">
              <a:buNone/>
            </a:pPr>
            <a:endParaRPr lang="en-GB" sz="2400" dirty="0"/>
          </a:p>
          <a:p>
            <a:r>
              <a:rPr lang="en-GB" sz="2400" dirty="0"/>
              <a:t>A new strain of influenza A H3N2 is circulating (subclade J.2.4.1, now known as K)</a:t>
            </a:r>
          </a:p>
          <a:p>
            <a:pPr marL="0" indent="0">
              <a:buNone/>
            </a:pPr>
            <a:endParaRPr lang="en-GB" sz="2400" dirty="0"/>
          </a:p>
          <a:p>
            <a:r>
              <a:rPr lang="en-GB" sz="2400" dirty="0"/>
              <a:t>Subclade K has antigenically drifted from previous H3N2 strains, including the current vaccine strain</a:t>
            </a:r>
          </a:p>
          <a:p>
            <a:endParaRPr lang="en-GB" sz="2400" dirty="0"/>
          </a:p>
          <a:p>
            <a:r>
              <a:rPr lang="en-GB" sz="2400" dirty="0"/>
              <a:t>Most current infections are in children and young adults</a:t>
            </a:r>
          </a:p>
          <a:p>
            <a:endParaRPr lang="en-GB" sz="2400" dirty="0"/>
          </a:p>
          <a:p>
            <a:r>
              <a:rPr lang="en-GB" sz="2400" dirty="0"/>
              <a:t>If transmission or severity are high in older adults it could lead to a large wave of hospitalisations and deaths</a:t>
            </a:r>
          </a:p>
          <a:p>
            <a:endParaRPr lang="en-GB" sz="2400" dirty="0"/>
          </a:p>
        </p:txBody>
      </p:sp>
      <p:pic>
        <p:nvPicPr>
          <p:cNvPr id="4" name="Picture 3">
            <a:extLst>
              <a:ext uri="{FF2B5EF4-FFF2-40B4-BE49-F238E27FC236}">
                <a16:creationId xmlns:a16="http://schemas.microsoft.com/office/drawing/2014/main" id="{FA58EA7C-5405-4F48-A3C6-6CEB2F887C4D}"/>
              </a:ext>
            </a:extLst>
          </p:cNvPr>
          <p:cNvPicPr>
            <a:picLocks noChangeAspect="1"/>
          </p:cNvPicPr>
          <p:nvPr/>
        </p:nvPicPr>
        <p:blipFill>
          <a:blip r:embed="rId2"/>
          <a:stretch>
            <a:fillRect/>
          </a:stretch>
        </p:blipFill>
        <p:spPr>
          <a:xfrm>
            <a:off x="6883828" y="1409521"/>
            <a:ext cx="5202074" cy="5350928"/>
          </a:xfrm>
          <a:prstGeom prst="rect">
            <a:avLst/>
          </a:prstGeom>
          <a:ln>
            <a:solidFill>
              <a:schemeClr val="tx1"/>
            </a:solidFill>
          </a:ln>
        </p:spPr>
      </p:pic>
    </p:spTree>
    <p:extLst>
      <p:ext uri="{BB962C8B-B14F-4D97-AF65-F5344CB8AC3E}">
        <p14:creationId xmlns:p14="http://schemas.microsoft.com/office/powerpoint/2010/main" val="79447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Influenza </a:t>
            </a:r>
          </a:p>
        </p:txBody>
      </p:sp>
      <p:sp>
        <p:nvSpPr>
          <p:cNvPr id="3" name="TextBox 2"/>
          <p:cNvSpPr txBox="1"/>
          <p:nvPr/>
        </p:nvSpPr>
        <p:spPr>
          <a:xfrm>
            <a:off x="4195482" y="1947134"/>
            <a:ext cx="968189" cy="398034"/>
          </a:xfrm>
          <a:prstGeom prst="rect">
            <a:avLst/>
          </a:prstGeom>
          <a:solidFill>
            <a:schemeClr val="bg1"/>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8B1C2323-2CBC-4808-8F11-1BAA776A39AA}"/>
              </a:ext>
            </a:extLst>
          </p:cNvPr>
          <p:cNvPicPr>
            <a:picLocks noChangeAspect="1"/>
          </p:cNvPicPr>
          <p:nvPr/>
        </p:nvPicPr>
        <p:blipFill>
          <a:blip r:embed="rId2"/>
          <a:stretch>
            <a:fillRect/>
          </a:stretch>
        </p:blipFill>
        <p:spPr>
          <a:xfrm>
            <a:off x="1787994" y="1813667"/>
            <a:ext cx="7214603" cy="4920623"/>
          </a:xfrm>
          <a:prstGeom prst="rect">
            <a:avLst/>
          </a:prstGeom>
        </p:spPr>
      </p:pic>
      <p:sp>
        <p:nvSpPr>
          <p:cNvPr id="7" name="TextBox 6">
            <a:extLst>
              <a:ext uri="{FF2B5EF4-FFF2-40B4-BE49-F238E27FC236}">
                <a16:creationId xmlns:a16="http://schemas.microsoft.com/office/drawing/2014/main" id="{AD7211E9-A792-4828-9070-7B6A1F179495}"/>
              </a:ext>
            </a:extLst>
          </p:cNvPr>
          <p:cNvSpPr txBox="1"/>
          <p:nvPr/>
        </p:nvSpPr>
        <p:spPr>
          <a:xfrm>
            <a:off x="2831184" y="1248788"/>
            <a:ext cx="6249971" cy="923330"/>
          </a:xfrm>
          <a:prstGeom prst="rect">
            <a:avLst/>
          </a:prstGeom>
          <a:noFill/>
        </p:spPr>
        <p:txBody>
          <a:bodyPr wrap="square" rtlCol="0">
            <a:spAutoFit/>
          </a:bodyPr>
          <a:lstStyle/>
          <a:p>
            <a:r>
              <a:rPr lang="en-GB" b="1" i="0" dirty="0">
                <a:solidFill>
                  <a:srgbClr val="0B0C0C"/>
                </a:solidFill>
                <a:effectLst/>
                <a:latin typeface="GDS Transport"/>
              </a:rPr>
              <a:t>Daily percentage of tests positive for influenza among all reported influenza tests (7-day rolling average), England</a:t>
            </a:r>
          </a:p>
          <a:p>
            <a:endParaRPr lang="en-GB" dirty="0"/>
          </a:p>
        </p:txBody>
      </p:sp>
      <p:sp>
        <p:nvSpPr>
          <p:cNvPr id="9" name="TextBox 8"/>
          <p:cNvSpPr txBox="1"/>
          <p:nvPr/>
        </p:nvSpPr>
        <p:spPr>
          <a:xfrm>
            <a:off x="5650738" y="6622339"/>
            <a:ext cx="6654386" cy="261610"/>
          </a:xfrm>
          <a:prstGeom prst="rect">
            <a:avLst/>
          </a:prstGeom>
          <a:noFill/>
        </p:spPr>
        <p:txBody>
          <a:bodyPr wrap="none" rtlCol="0">
            <a:spAutoFit/>
          </a:bodyPr>
          <a:lstStyle/>
          <a:p>
            <a:r>
              <a:rPr lang="en-GB" sz="1100" dirty="0">
                <a:hlinkClick r:id="rId3"/>
              </a:rPr>
              <a:t>https://www.gov.uk/government/statistics/national-flu-and-covid-19-surveillance-reports-2025-to-2026-season</a:t>
            </a:r>
            <a:r>
              <a:rPr lang="en-GB" sz="1100" dirty="0"/>
              <a:t> </a:t>
            </a:r>
          </a:p>
        </p:txBody>
      </p:sp>
    </p:spTree>
    <p:extLst>
      <p:ext uri="{BB962C8B-B14F-4D97-AF65-F5344CB8AC3E}">
        <p14:creationId xmlns:p14="http://schemas.microsoft.com/office/powerpoint/2010/main" val="30749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Influenza </a:t>
            </a:r>
          </a:p>
        </p:txBody>
      </p:sp>
      <p:sp>
        <p:nvSpPr>
          <p:cNvPr id="3" name="TextBox 2"/>
          <p:cNvSpPr txBox="1"/>
          <p:nvPr/>
        </p:nvSpPr>
        <p:spPr>
          <a:xfrm>
            <a:off x="4195482" y="1947134"/>
            <a:ext cx="968189" cy="398034"/>
          </a:xfrm>
          <a:prstGeom prst="rect">
            <a:avLst/>
          </a:prstGeom>
          <a:solidFill>
            <a:schemeClr val="bg1"/>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9CC2CB44-2F4E-4028-989D-4FBB49262F83}"/>
              </a:ext>
            </a:extLst>
          </p:cNvPr>
          <p:cNvPicPr>
            <a:picLocks noChangeAspect="1"/>
          </p:cNvPicPr>
          <p:nvPr/>
        </p:nvPicPr>
        <p:blipFill>
          <a:blip r:embed="rId2"/>
          <a:stretch>
            <a:fillRect/>
          </a:stretch>
        </p:blipFill>
        <p:spPr>
          <a:xfrm>
            <a:off x="1145260" y="1621475"/>
            <a:ext cx="9073600" cy="5071556"/>
          </a:xfrm>
          <a:prstGeom prst="rect">
            <a:avLst/>
          </a:prstGeom>
        </p:spPr>
      </p:pic>
      <p:sp>
        <p:nvSpPr>
          <p:cNvPr id="8" name="TextBox 7">
            <a:extLst>
              <a:ext uri="{FF2B5EF4-FFF2-40B4-BE49-F238E27FC236}">
                <a16:creationId xmlns:a16="http://schemas.microsoft.com/office/drawing/2014/main" id="{41124F26-B530-4A24-8C20-9BBCEA67A51F}"/>
              </a:ext>
            </a:extLst>
          </p:cNvPr>
          <p:cNvSpPr txBox="1"/>
          <p:nvPr/>
        </p:nvSpPr>
        <p:spPr>
          <a:xfrm>
            <a:off x="5650738" y="6622339"/>
            <a:ext cx="6654386" cy="261610"/>
          </a:xfrm>
          <a:prstGeom prst="rect">
            <a:avLst/>
          </a:prstGeom>
          <a:noFill/>
        </p:spPr>
        <p:txBody>
          <a:bodyPr wrap="none" rtlCol="0">
            <a:spAutoFit/>
          </a:bodyPr>
          <a:lstStyle/>
          <a:p>
            <a:r>
              <a:rPr lang="en-GB" sz="1100" dirty="0">
                <a:hlinkClick r:id="rId3"/>
              </a:rPr>
              <a:t>https://www.gov.uk/government/statistics/national-flu-and-covid-19-surveillance-reports-2025-to-2026-season</a:t>
            </a:r>
            <a:r>
              <a:rPr lang="en-GB" sz="1100" dirty="0"/>
              <a:t> </a:t>
            </a:r>
          </a:p>
        </p:txBody>
      </p:sp>
      <p:sp>
        <p:nvSpPr>
          <p:cNvPr id="12" name="TextBox 11">
            <a:extLst>
              <a:ext uri="{FF2B5EF4-FFF2-40B4-BE49-F238E27FC236}">
                <a16:creationId xmlns:a16="http://schemas.microsoft.com/office/drawing/2014/main" id="{E15F088A-8419-4FDA-BF12-51A8D6E6477C}"/>
              </a:ext>
            </a:extLst>
          </p:cNvPr>
          <p:cNvSpPr txBox="1"/>
          <p:nvPr/>
        </p:nvSpPr>
        <p:spPr>
          <a:xfrm>
            <a:off x="2291618" y="1351870"/>
            <a:ext cx="7067512" cy="369332"/>
          </a:xfrm>
          <a:prstGeom prst="rect">
            <a:avLst/>
          </a:prstGeom>
          <a:noFill/>
        </p:spPr>
        <p:txBody>
          <a:bodyPr wrap="none" rtlCol="0">
            <a:spAutoFit/>
          </a:bodyPr>
          <a:lstStyle/>
          <a:p>
            <a:r>
              <a:rPr kumimoji="0" lang="en-US" altLang="en-US" sz="1800" b="1" i="0" u="none" strike="noStrike" cap="none" normalizeH="0" baseline="0" dirty="0">
                <a:ln>
                  <a:noFill/>
                </a:ln>
                <a:solidFill>
                  <a:srgbClr val="0B0C0C"/>
                </a:solidFill>
                <a:effectLst/>
                <a:latin typeface="GDS Transport"/>
              </a:rPr>
              <a:t>Weekly overall influenza hospital admission rates per 100,000, England</a:t>
            </a:r>
          </a:p>
        </p:txBody>
      </p:sp>
    </p:spTree>
    <p:extLst>
      <p:ext uri="{BB962C8B-B14F-4D97-AF65-F5344CB8AC3E}">
        <p14:creationId xmlns:p14="http://schemas.microsoft.com/office/powerpoint/2010/main" val="269483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Influenza </a:t>
            </a:r>
          </a:p>
        </p:txBody>
      </p:sp>
      <p:sp>
        <p:nvSpPr>
          <p:cNvPr id="3" name="TextBox 2"/>
          <p:cNvSpPr txBox="1"/>
          <p:nvPr/>
        </p:nvSpPr>
        <p:spPr>
          <a:xfrm>
            <a:off x="8970682" y="1947134"/>
            <a:ext cx="968189" cy="398034"/>
          </a:xfrm>
          <a:prstGeom prst="rect">
            <a:avLst/>
          </a:prstGeom>
          <a:solidFill>
            <a:schemeClr val="bg1"/>
          </a:solidFill>
        </p:spPr>
        <p:txBody>
          <a:bodyPr wrap="square" rtlCol="0">
            <a:spAutoFit/>
          </a:bodyPr>
          <a:lstStyle/>
          <a:p>
            <a:endParaRPr lang="en-GB" dirty="0"/>
          </a:p>
        </p:txBody>
      </p:sp>
      <p:grpSp>
        <p:nvGrpSpPr>
          <p:cNvPr id="22" name="Group 21">
            <a:extLst>
              <a:ext uri="{FF2B5EF4-FFF2-40B4-BE49-F238E27FC236}">
                <a16:creationId xmlns:a16="http://schemas.microsoft.com/office/drawing/2014/main" id="{F65AB55E-B664-4942-859C-07FD3B222E02}"/>
              </a:ext>
            </a:extLst>
          </p:cNvPr>
          <p:cNvGrpSpPr>
            <a:grpSpLocks noChangeAspect="1"/>
          </p:cNvGrpSpPr>
          <p:nvPr/>
        </p:nvGrpSpPr>
        <p:grpSpPr>
          <a:xfrm>
            <a:off x="5262281" y="2275867"/>
            <a:ext cx="5598758" cy="2083390"/>
            <a:chOff x="3542574" y="1318215"/>
            <a:chExt cx="6949827" cy="2586145"/>
          </a:xfrm>
        </p:grpSpPr>
        <p:grpSp>
          <p:nvGrpSpPr>
            <p:cNvPr id="17" name="Group 16">
              <a:extLst>
                <a:ext uri="{FF2B5EF4-FFF2-40B4-BE49-F238E27FC236}">
                  <a16:creationId xmlns:a16="http://schemas.microsoft.com/office/drawing/2014/main" id="{AE938AAC-98FB-4EB2-AEE4-6ECC7A880B50}"/>
                </a:ext>
              </a:extLst>
            </p:cNvPr>
            <p:cNvGrpSpPr/>
            <p:nvPr/>
          </p:nvGrpSpPr>
          <p:grpSpPr>
            <a:xfrm>
              <a:off x="4646428" y="1323681"/>
              <a:ext cx="5845973" cy="2580679"/>
              <a:chOff x="4646428" y="1323681"/>
              <a:chExt cx="5845973" cy="2580679"/>
            </a:xfrm>
          </p:grpSpPr>
          <p:pic>
            <p:nvPicPr>
              <p:cNvPr id="11" name="Picture 10">
                <a:extLst>
                  <a:ext uri="{FF2B5EF4-FFF2-40B4-BE49-F238E27FC236}">
                    <a16:creationId xmlns:a16="http://schemas.microsoft.com/office/drawing/2014/main" id="{357B3CE3-46ED-4104-AE35-3BE68234E5FC}"/>
                  </a:ext>
                </a:extLst>
              </p:cNvPr>
              <p:cNvPicPr>
                <a:picLocks noChangeAspect="1"/>
              </p:cNvPicPr>
              <p:nvPr/>
            </p:nvPicPr>
            <p:blipFill rotWithShape="1">
              <a:blip r:embed="rId2"/>
              <a:srcRect l="37262" b="69538"/>
              <a:stretch/>
            </p:blipFill>
            <p:spPr>
              <a:xfrm>
                <a:off x="4976037" y="1323681"/>
                <a:ext cx="5516364" cy="1282671"/>
              </a:xfrm>
              <a:prstGeom prst="rect">
                <a:avLst/>
              </a:prstGeom>
            </p:spPr>
          </p:pic>
          <p:pic>
            <p:nvPicPr>
              <p:cNvPr id="12" name="Picture 11">
                <a:extLst>
                  <a:ext uri="{FF2B5EF4-FFF2-40B4-BE49-F238E27FC236}">
                    <a16:creationId xmlns:a16="http://schemas.microsoft.com/office/drawing/2014/main" id="{3041BFA7-43B9-49C4-B8D9-9DFCE16DE8DF}"/>
                  </a:ext>
                </a:extLst>
              </p:cNvPr>
              <p:cNvPicPr>
                <a:picLocks noChangeAspect="1"/>
              </p:cNvPicPr>
              <p:nvPr/>
            </p:nvPicPr>
            <p:blipFill rotWithShape="1">
              <a:blip r:embed="rId2"/>
              <a:srcRect l="37262" t="41457" b="42492"/>
              <a:stretch/>
            </p:blipFill>
            <p:spPr>
              <a:xfrm>
                <a:off x="4976035" y="2518572"/>
                <a:ext cx="5516365" cy="675855"/>
              </a:xfrm>
              <a:prstGeom prst="rect">
                <a:avLst/>
              </a:prstGeom>
            </p:spPr>
          </p:pic>
          <p:pic>
            <p:nvPicPr>
              <p:cNvPr id="13" name="Picture 12">
                <a:extLst>
                  <a:ext uri="{FF2B5EF4-FFF2-40B4-BE49-F238E27FC236}">
                    <a16:creationId xmlns:a16="http://schemas.microsoft.com/office/drawing/2014/main" id="{77E7AF50-4E6B-4EDA-9F83-FD3A50E09F6F}"/>
                  </a:ext>
                </a:extLst>
              </p:cNvPr>
              <p:cNvPicPr>
                <a:picLocks noChangeAspect="1"/>
              </p:cNvPicPr>
              <p:nvPr/>
            </p:nvPicPr>
            <p:blipFill rotWithShape="1">
              <a:blip r:embed="rId2"/>
              <a:srcRect l="33514" t="68500" b="12185"/>
              <a:stretch/>
            </p:blipFill>
            <p:spPr>
              <a:xfrm>
                <a:off x="4646428" y="3091072"/>
                <a:ext cx="5845973" cy="813288"/>
              </a:xfrm>
              <a:prstGeom prst="rect">
                <a:avLst/>
              </a:prstGeom>
            </p:spPr>
          </p:pic>
        </p:grpSp>
        <p:grpSp>
          <p:nvGrpSpPr>
            <p:cNvPr id="18" name="Group 17">
              <a:extLst>
                <a:ext uri="{FF2B5EF4-FFF2-40B4-BE49-F238E27FC236}">
                  <a16:creationId xmlns:a16="http://schemas.microsoft.com/office/drawing/2014/main" id="{43877A95-6866-4ED5-857F-3BB97CB31FED}"/>
                </a:ext>
              </a:extLst>
            </p:cNvPr>
            <p:cNvGrpSpPr/>
            <p:nvPr/>
          </p:nvGrpSpPr>
          <p:grpSpPr>
            <a:xfrm>
              <a:off x="3542574" y="1318215"/>
              <a:ext cx="1465359" cy="2443246"/>
              <a:chOff x="1699599" y="1323681"/>
              <a:chExt cx="1465359" cy="2443246"/>
            </a:xfrm>
          </p:grpSpPr>
          <p:pic>
            <p:nvPicPr>
              <p:cNvPr id="19" name="Picture 18">
                <a:extLst>
                  <a:ext uri="{FF2B5EF4-FFF2-40B4-BE49-F238E27FC236}">
                    <a16:creationId xmlns:a16="http://schemas.microsoft.com/office/drawing/2014/main" id="{23B15A78-524A-4535-B699-B1F797308FD8}"/>
                  </a:ext>
                </a:extLst>
              </p:cNvPr>
              <p:cNvPicPr>
                <a:picLocks noChangeAspect="1"/>
              </p:cNvPicPr>
              <p:nvPr/>
            </p:nvPicPr>
            <p:blipFill rotWithShape="1">
              <a:blip r:embed="rId2"/>
              <a:srcRect r="83335" b="69538"/>
              <a:stretch/>
            </p:blipFill>
            <p:spPr>
              <a:xfrm>
                <a:off x="1699599" y="1323681"/>
                <a:ext cx="1465359" cy="1282671"/>
              </a:xfrm>
              <a:prstGeom prst="rect">
                <a:avLst/>
              </a:prstGeom>
            </p:spPr>
          </p:pic>
          <p:pic>
            <p:nvPicPr>
              <p:cNvPr id="20" name="Picture 19">
                <a:extLst>
                  <a:ext uri="{FF2B5EF4-FFF2-40B4-BE49-F238E27FC236}">
                    <a16:creationId xmlns:a16="http://schemas.microsoft.com/office/drawing/2014/main" id="{2FD36A72-75D6-4063-9A46-0F991865F4ED}"/>
                  </a:ext>
                </a:extLst>
              </p:cNvPr>
              <p:cNvPicPr>
                <a:picLocks noChangeAspect="1"/>
              </p:cNvPicPr>
              <p:nvPr/>
            </p:nvPicPr>
            <p:blipFill rotWithShape="1">
              <a:blip r:embed="rId2"/>
              <a:srcRect t="41457" r="83335" b="40579"/>
              <a:stretch/>
            </p:blipFill>
            <p:spPr>
              <a:xfrm>
                <a:off x="1699599" y="2518572"/>
                <a:ext cx="1465359" cy="756423"/>
              </a:xfrm>
              <a:prstGeom prst="rect">
                <a:avLst/>
              </a:prstGeom>
            </p:spPr>
          </p:pic>
          <p:pic>
            <p:nvPicPr>
              <p:cNvPr id="21" name="Picture 20">
                <a:extLst>
                  <a:ext uri="{FF2B5EF4-FFF2-40B4-BE49-F238E27FC236}">
                    <a16:creationId xmlns:a16="http://schemas.microsoft.com/office/drawing/2014/main" id="{60465A36-8C3E-4DD9-A293-3C3D770A3DE9}"/>
                  </a:ext>
                </a:extLst>
              </p:cNvPr>
              <p:cNvPicPr>
                <a:picLocks noChangeAspect="1"/>
              </p:cNvPicPr>
              <p:nvPr/>
            </p:nvPicPr>
            <p:blipFill rotWithShape="1">
              <a:blip r:embed="rId2"/>
              <a:srcRect t="68501" r="83335" b="15448"/>
              <a:stretch/>
            </p:blipFill>
            <p:spPr>
              <a:xfrm>
                <a:off x="1699599" y="3091072"/>
                <a:ext cx="1465359" cy="675855"/>
              </a:xfrm>
              <a:prstGeom prst="rect">
                <a:avLst/>
              </a:prstGeom>
            </p:spPr>
          </p:pic>
        </p:grpSp>
      </p:grpSp>
      <p:grpSp>
        <p:nvGrpSpPr>
          <p:cNvPr id="29" name="Group 28">
            <a:extLst>
              <a:ext uri="{FF2B5EF4-FFF2-40B4-BE49-F238E27FC236}">
                <a16:creationId xmlns:a16="http://schemas.microsoft.com/office/drawing/2014/main" id="{B7447F2A-2291-42D0-B188-66753C3395B3}"/>
              </a:ext>
            </a:extLst>
          </p:cNvPr>
          <p:cNvGrpSpPr>
            <a:grpSpLocks noChangeAspect="1"/>
          </p:cNvGrpSpPr>
          <p:nvPr/>
        </p:nvGrpSpPr>
        <p:grpSpPr>
          <a:xfrm>
            <a:off x="5222240" y="4634921"/>
            <a:ext cx="5760720" cy="2084606"/>
            <a:chOff x="3152628" y="4683258"/>
            <a:chExt cx="6844659" cy="2476846"/>
          </a:xfrm>
        </p:grpSpPr>
        <p:grpSp>
          <p:nvGrpSpPr>
            <p:cNvPr id="25" name="Group 24">
              <a:extLst>
                <a:ext uri="{FF2B5EF4-FFF2-40B4-BE49-F238E27FC236}">
                  <a16:creationId xmlns:a16="http://schemas.microsoft.com/office/drawing/2014/main" id="{27CFAFDE-AC87-45B9-8F0E-759A221FD85C}"/>
                </a:ext>
              </a:extLst>
            </p:cNvPr>
            <p:cNvGrpSpPr/>
            <p:nvPr/>
          </p:nvGrpSpPr>
          <p:grpSpPr>
            <a:xfrm>
              <a:off x="3152628" y="4683258"/>
              <a:ext cx="4955330" cy="2476846"/>
              <a:chOff x="3122148" y="4601978"/>
              <a:chExt cx="4955330" cy="2476846"/>
            </a:xfrm>
          </p:grpSpPr>
          <p:pic>
            <p:nvPicPr>
              <p:cNvPr id="26" name="Picture 25">
                <a:extLst>
                  <a:ext uri="{FF2B5EF4-FFF2-40B4-BE49-F238E27FC236}">
                    <a16:creationId xmlns:a16="http://schemas.microsoft.com/office/drawing/2014/main" id="{CBBC7722-27E6-4E2B-BB33-D6984DC543C0}"/>
                  </a:ext>
                </a:extLst>
              </p:cNvPr>
              <p:cNvPicPr>
                <a:picLocks noChangeAspect="1"/>
              </p:cNvPicPr>
              <p:nvPr/>
            </p:nvPicPr>
            <p:blipFill rotWithShape="1">
              <a:blip r:embed="rId3"/>
              <a:srcRect r="64979"/>
              <a:stretch/>
            </p:blipFill>
            <p:spPr>
              <a:xfrm>
                <a:off x="3122148" y="4601978"/>
                <a:ext cx="3066001" cy="2476846"/>
              </a:xfrm>
              <a:prstGeom prst="rect">
                <a:avLst/>
              </a:prstGeom>
            </p:spPr>
          </p:pic>
          <p:pic>
            <p:nvPicPr>
              <p:cNvPr id="27" name="Picture 26">
                <a:extLst>
                  <a:ext uri="{FF2B5EF4-FFF2-40B4-BE49-F238E27FC236}">
                    <a16:creationId xmlns:a16="http://schemas.microsoft.com/office/drawing/2014/main" id="{BD09CE88-138A-4229-8E18-15F305E6061E}"/>
                  </a:ext>
                </a:extLst>
              </p:cNvPr>
              <p:cNvPicPr>
                <a:picLocks noChangeAspect="1"/>
              </p:cNvPicPr>
              <p:nvPr/>
            </p:nvPicPr>
            <p:blipFill rotWithShape="1">
              <a:blip r:embed="rId3"/>
              <a:srcRect l="51377" r="27042"/>
              <a:stretch/>
            </p:blipFill>
            <p:spPr>
              <a:xfrm>
                <a:off x="6188149" y="4601978"/>
                <a:ext cx="1889329" cy="2476846"/>
              </a:xfrm>
              <a:prstGeom prst="rect">
                <a:avLst/>
              </a:prstGeom>
            </p:spPr>
          </p:pic>
        </p:grpSp>
        <p:pic>
          <p:nvPicPr>
            <p:cNvPr id="28" name="Picture 27">
              <a:extLst>
                <a:ext uri="{FF2B5EF4-FFF2-40B4-BE49-F238E27FC236}">
                  <a16:creationId xmlns:a16="http://schemas.microsoft.com/office/drawing/2014/main" id="{9B25CD61-67FB-4305-994A-F876B96B0D60}"/>
                </a:ext>
              </a:extLst>
            </p:cNvPr>
            <p:cNvPicPr>
              <a:picLocks noChangeAspect="1"/>
            </p:cNvPicPr>
            <p:nvPr/>
          </p:nvPicPr>
          <p:blipFill rotWithShape="1">
            <a:blip r:embed="rId3"/>
            <a:srcRect l="78420"/>
            <a:stretch/>
          </p:blipFill>
          <p:spPr>
            <a:xfrm>
              <a:off x="8107958" y="4683258"/>
              <a:ext cx="1889329" cy="2476846"/>
            </a:xfrm>
            <a:prstGeom prst="rect">
              <a:avLst/>
            </a:prstGeom>
          </p:spPr>
        </p:pic>
      </p:grpSp>
      <p:sp>
        <p:nvSpPr>
          <p:cNvPr id="30" name="TextBox 29">
            <a:extLst>
              <a:ext uri="{FF2B5EF4-FFF2-40B4-BE49-F238E27FC236}">
                <a16:creationId xmlns:a16="http://schemas.microsoft.com/office/drawing/2014/main" id="{A38514B6-9863-420C-A473-610211FFF630}"/>
              </a:ext>
            </a:extLst>
          </p:cNvPr>
          <p:cNvSpPr txBox="1"/>
          <p:nvPr/>
        </p:nvSpPr>
        <p:spPr>
          <a:xfrm>
            <a:off x="5201919" y="2020834"/>
            <a:ext cx="1737360" cy="338554"/>
          </a:xfrm>
          <a:prstGeom prst="rect">
            <a:avLst/>
          </a:prstGeom>
          <a:noFill/>
        </p:spPr>
        <p:txBody>
          <a:bodyPr wrap="square" rtlCol="0">
            <a:spAutoFit/>
          </a:bodyPr>
          <a:lstStyle/>
          <a:p>
            <a:r>
              <a:rPr lang="en-GB" sz="1600" b="1" dirty="0"/>
              <a:t>OSELTAMIVIR</a:t>
            </a:r>
            <a:endParaRPr lang="en-GB" b="1" dirty="0"/>
          </a:p>
        </p:txBody>
      </p:sp>
      <p:sp>
        <p:nvSpPr>
          <p:cNvPr id="32" name="TextBox 31">
            <a:extLst>
              <a:ext uri="{FF2B5EF4-FFF2-40B4-BE49-F238E27FC236}">
                <a16:creationId xmlns:a16="http://schemas.microsoft.com/office/drawing/2014/main" id="{B1096E2E-4E4F-4CA7-A395-E7CF5E3898E3}"/>
              </a:ext>
            </a:extLst>
          </p:cNvPr>
          <p:cNvSpPr txBox="1"/>
          <p:nvPr/>
        </p:nvSpPr>
        <p:spPr>
          <a:xfrm>
            <a:off x="5201919" y="4344895"/>
            <a:ext cx="1473200" cy="338554"/>
          </a:xfrm>
          <a:prstGeom prst="rect">
            <a:avLst/>
          </a:prstGeom>
          <a:noFill/>
        </p:spPr>
        <p:txBody>
          <a:bodyPr wrap="square" rtlCol="0">
            <a:spAutoFit/>
          </a:bodyPr>
          <a:lstStyle/>
          <a:p>
            <a:r>
              <a:rPr lang="en-GB" sz="1600" b="1" dirty="0"/>
              <a:t>BALOXAVIR</a:t>
            </a:r>
          </a:p>
        </p:txBody>
      </p:sp>
      <p:sp>
        <p:nvSpPr>
          <p:cNvPr id="33" name="Content Placeholder 5">
            <a:extLst>
              <a:ext uri="{FF2B5EF4-FFF2-40B4-BE49-F238E27FC236}">
                <a16:creationId xmlns:a16="http://schemas.microsoft.com/office/drawing/2014/main" id="{4662D3CD-6FAB-4F6F-AF88-72CAA0CA845F}"/>
              </a:ext>
            </a:extLst>
          </p:cNvPr>
          <p:cNvSpPr>
            <a:spLocks noGrp="1"/>
          </p:cNvSpPr>
          <p:nvPr>
            <p:ph idx="1"/>
          </p:nvPr>
        </p:nvSpPr>
        <p:spPr>
          <a:xfrm>
            <a:off x="184906" y="2007559"/>
            <a:ext cx="5133853" cy="1616740"/>
          </a:xfrm>
        </p:spPr>
        <p:txBody>
          <a:bodyPr>
            <a:normAutofit/>
          </a:bodyPr>
          <a:lstStyle/>
          <a:p>
            <a:r>
              <a:rPr lang="en-GB" sz="2400" dirty="0"/>
              <a:t>Rates of antiviral resistance to neuraminidase inhibitors (NAIs) and baloxavir remain low</a:t>
            </a:r>
          </a:p>
          <a:p>
            <a:endParaRPr lang="en-GB" sz="2400" dirty="0"/>
          </a:p>
        </p:txBody>
      </p:sp>
      <p:sp>
        <p:nvSpPr>
          <p:cNvPr id="34" name="TextBox 33">
            <a:extLst>
              <a:ext uri="{FF2B5EF4-FFF2-40B4-BE49-F238E27FC236}">
                <a16:creationId xmlns:a16="http://schemas.microsoft.com/office/drawing/2014/main" id="{645B75F6-B81C-4CA4-9383-0C9A43AFCE43}"/>
              </a:ext>
            </a:extLst>
          </p:cNvPr>
          <p:cNvSpPr txBox="1"/>
          <p:nvPr/>
        </p:nvSpPr>
        <p:spPr>
          <a:xfrm>
            <a:off x="5650738" y="6612179"/>
            <a:ext cx="6654386" cy="261610"/>
          </a:xfrm>
          <a:prstGeom prst="rect">
            <a:avLst/>
          </a:prstGeom>
          <a:noFill/>
        </p:spPr>
        <p:txBody>
          <a:bodyPr wrap="none" rtlCol="0">
            <a:spAutoFit/>
          </a:bodyPr>
          <a:lstStyle/>
          <a:p>
            <a:r>
              <a:rPr lang="en-GB" sz="1100" dirty="0">
                <a:hlinkClick r:id="rId4"/>
              </a:rPr>
              <a:t>https://www.gov.uk/government/statistics/national-flu-and-covid-19-surveillance-reports-2025-to-2026-season</a:t>
            </a:r>
            <a:r>
              <a:rPr lang="en-GB" sz="1100" dirty="0"/>
              <a:t> </a:t>
            </a:r>
          </a:p>
        </p:txBody>
      </p:sp>
      <p:sp>
        <p:nvSpPr>
          <p:cNvPr id="35" name="Content Placeholder 5">
            <a:extLst>
              <a:ext uri="{FF2B5EF4-FFF2-40B4-BE49-F238E27FC236}">
                <a16:creationId xmlns:a16="http://schemas.microsoft.com/office/drawing/2014/main" id="{CDB68383-8C5B-46C2-8BB1-E73851178B01}"/>
              </a:ext>
            </a:extLst>
          </p:cNvPr>
          <p:cNvSpPr txBox="1">
            <a:spLocks/>
          </p:cNvSpPr>
          <p:nvPr/>
        </p:nvSpPr>
        <p:spPr>
          <a:xfrm>
            <a:off x="5938519" y="1339800"/>
            <a:ext cx="4852828" cy="7452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t>Antiviral susceptibility in recent UK influenza samples (genome sequencing)</a:t>
            </a:r>
          </a:p>
        </p:txBody>
      </p:sp>
    </p:spTree>
    <p:extLst>
      <p:ext uri="{BB962C8B-B14F-4D97-AF65-F5344CB8AC3E}">
        <p14:creationId xmlns:p14="http://schemas.microsoft.com/office/powerpoint/2010/main" val="2350662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dirty="0"/>
              <a:t>Influenza antivirals</a:t>
            </a:r>
          </a:p>
        </p:txBody>
      </p:sp>
    </p:spTree>
    <p:extLst>
      <p:ext uri="{BB962C8B-B14F-4D97-AF65-F5344CB8AC3E}">
        <p14:creationId xmlns:p14="http://schemas.microsoft.com/office/powerpoint/2010/main" val="92541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96B65-3A94-4BBE-8129-87C20CE012FD}"/>
              </a:ext>
            </a:extLst>
          </p:cNvPr>
          <p:cNvSpPr>
            <a:spLocks noGrp="1"/>
          </p:cNvSpPr>
          <p:nvPr>
            <p:ph idx="1"/>
          </p:nvPr>
        </p:nvSpPr>
        <p:spPr>
          <a:xfrm>
            <a:off x="475920" y="1521469"/>
            <a:ext cx="11177899" cy="4580078"/>
          </a:xfrm>
        </p:spPr>
        <p:txBody>
          <a:bodyPr/>
          <a:lstStyle/>
          <a:p>
            <a:r>
              <a:rPr lang="en-GB" sz="2400" dirty="0"/>
              <a:t>Oseltamivir and baloxavir have been shown to reduce the duration of uncomplicated influenza symptoms by ~1 day, if started within 48 hours of symptom onset</a:t>
            </a:r>
          </a:p>
          <a:p>
            <a:r>
              <a:rPr lang="en-GB" sz="2400" dirty="0"/>
              <a:t>Neither has been properly tested in randomised trials in hospitalised patients, or those with a longer duration of symptoms</a:t>
            </a:r>
          </a:p>
          <a:p>
            <a:endParaRPr lang="en-US" dirty="0"/>
          </a:p>
        </p:txBody>
      </p:sp>
      <p:grpSp>
        <p:nvGrpSpPr>
          <p:cNvPr id="4" name="Group 3">
            <a:extLst>
              <a:ext uri="{FF2B5EF4-FFF2-40B4-BE49-F238E27FC236}">
                <a16:creationId xmlns:a16="http://schemas.microsoft.com/office/drawing/2014/main" id="{727F3E9C-3B8E-4514-8D88-D94774B180AF}"/>
              </a:ext>
            </a:extLst>
          </p:cNvPr>
          <p:cNvGrpSpPr>
            <a:grpSpLocks noChangeAspect="1"/>
          </p:cNvGrpSpPr>
          <p:nvPr/>
        </p:nvGrpSpPr>
        <p:grpSpPr>
          <a:xfrm>
            <a:off x="449337" y="3483864"/>
            <a:ext cx="8722051" cy="3428486"/>
            <a:chOff x="914400" y="2310504"/>
            <a:chExt cx="8735786" cy="3433885"/>
          </a:xfrm>
        </p:grpSpPr>
        <p:grpSp>
          <p:nvGrpSpPr>
            <p:cNvPr id="5" name="Group 4">
              <a:extLst>
                <a:ext uri="{FF2B5EF4-FFF2-40B4-BE49-F238E27FC236}">
                  <a16:creationId xmlns:a16="http://schemas.microsoft.com/office/drawing/2014/main" id="{7092BA97-4782-4B31-8949-16CD6C104E49}"/>
                </a:ext>
              </a:extLst>
            </p:cNvPr>
            <p:cNvGrpSpPr/>
            <p:nvPr/>
          </p:nvGrpSpPr>
          <p:grpSpPr>
            <a:xfrm>
              <a:off x="914400" y="2317012"/>
              <a:ext cx="8735786" cy="3427377"/>
              <a:chOff x="914400" y="3525339"/>
              <a:chExt cx="8404167" cy="3186786"/>
            </a:xfrm>
          </p:grpSpPr>
          <p:pic>
            <p:nvPicPr>
              <p:cNvPr id="11" name="Picture 10" descr="Chart, line chart&#10;&#10;Description automatically generated">
                <a:extLst>
                  <a:ext uri="{FF2B5EF4-FFF2-40B4-BE49-F238E27FC236}">
                    <a16:creationId xmlns:a16="http://schemas.microsoft.com/office/drawing/2014/main" id="{F5E7C21D-40F1-47AF-B61F-44BB72AD46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12" name="TextBox 11">
                <a:extLst>
                  <a:ext uri="{FF2B5EF4-FFF2-40B4-BE49-F238E27FC236}">
                    <a16:creationId xmlns:a16="http://schemas.microsoft.com/office/drawing/2014/main" id="{FB49C50E-C6E3-4414-B640-BB347E8EA083}"/>
                  </a:ext>
                </a:extLst>
              </p:cNvPr>
              <p:cNvSpPr txBox="1"/>
              <p:nvPr/>
            </p:nvSpPr>
            <p:spPr>
              <a:xfrm>
                <a:off x="4364068" y="6425953"/>
                <a:ext cx="2455167" cy="2861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Time since start of treatment (h)</a:t>
                </a:r>
              </a:p>
            </p:txBody>
          </p:sp>
        </p:grpSp>
        <p:cxnSp>
          <p:nvCxnSpPr>
            <p:cNvPr id="6" name="Straight Connector 5">
              <a:extLst>
                <a:ext uri="{FF2B5EF4-FFF2-40B4-BE49-F238E27FC236}">
                  <a16:creationId xmlns:a16="http://schemas.microsoft.com/office/drawing/2014/main" id="{7FA5804C-1F87-48C1-9E45-AFED2605FD04}"/>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3F2B2A0-6A33-42C4-9936-727EFC90A6BD}"/>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D42A4C-ECCE-4157-BCFE-F43D055F014D}"/>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8766D4-D718-4F67-A461-F3219A18C7A2}"/>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Baloxavir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Placebo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Oseltamivir</a:t>
              </a:r>
            </a:p>
          </p:txBody>
        </p:sp>
        <p:sp>
          <p:nvSpPr>
            <p:cNvPr id="10" name="TextBox 9">
              <a:extLst>
                <a:ext uri="{FF2B5EF4-FFF2-40B4-BE49-F238E27FC236}">
                  <a16:creationId xmlns:a16="http://schemas.microsoft.com/office/drawing/2014/main" id="{8766E570-3D4E-4EB1-B616-FCC1A613FA26}"/>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with no symptom improvement</a:t>
              </a:r>
            </a:p>
          </p:txBody>
        </p:sp>
      </p:grpSp>
      <p:sp>
        <p:nvSpPr>
          <p:cNvPr id="13" name="TextBox 12">
            <a:extLst>
              <a:ext uri="{FF2B5EF4-FFF2-40B4-BE49-F238E27FC236}">
                <a16:creationId xmlns:a16="http://schemas.microsoft.com/office/drawing/2014/main" id="{ADC754C0-F070-4D10-A39A-31C4D0AA21B5}"/>
              </a:ext>
            </a:extLst>
          </p:cNvPr>
          <p:cNvSpPr txBox="1"/>
          <p:nvPr/>
        </p:nvSpPr>
        <p:spPr>
          <a:xfrm>
            <a:off x="9324221" y="6396335"/>
            <a:ext cx="3220306" cy="461665"/>
          </a:xfrm>
          <a:prstGeom prst="rect">
            <a:avLst/>
          </a:prstGeom>
          <a:noFill/>
        </p:spPr>
        <p:txBody>
          <a:bodyPr wrap="square" rtlCol="0">
            <a:spAutoFit/>
          </a:bodyPr>
          <a:lstStyle/>
          <a:p>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Ison MG et al. Lancet Infect Dis. 2020 Oct;20(10):1204-1214. PMID32526195</a:t>
            </a:r>
          </a:p>
        </p:txBody>
      </p:sp>
      <p:sp>
        <p:nvSpPr>
          <p:cNvPr id="14" name="TextBox 13">
            <a:extLst>
              <a:ext uri="{FF2B5EF4-FFF2-40B4-BE49-F238E27FC236}">
                <a16:creationId xmlns:a16="http://schemas.microsoft.com/office/drawing/2014/main" id="{B437CF65-D123-42EB-B77D-67AF1E1187B8}"/>
              </a:ext>
            </a:extLst>
          </p:cNvPr>
          <p:cNvSpPr txBox="1"/>
          <p:nvPr/>
        </p:nvSpPr>
        <p:spPr>
          <a:xfrm>
            <a:off x="1992409" y="3259723"/>
            <a:ext cx="72055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Effect of antivirals on influenza symptoms in uncomplicated infection (outpatients)</a:t>
            </a:r>
          </a:p>
        </p:txBody>
      </p:sp>
      <p:sp>
        <p:nvSpPr>
          <p:cNvPr id="17" name="Title 4">
            <a:extLst>
              <a:ext uri="{FF2B5EF4-FFF2-40B4-BE49-F238E27FC236}">
                <a16:creationId xmlns:a16="http://schemas.microsoft.com/office/drawing/2014/main" id="{7BED7FD5-393D-4F65-B442-1B95D52257CA}"/>
              </a:ext>
            </a:extLst>
          </p:cNvPr>
          <p:cNvSpPr txBox="1">
            <a:spLocks/>
          </p:cNvSpPr>
          <p:nvPr/>
        </p:nvSpPr>
        <p:spPr>
          <a:xfrm>
            <a:off x="461682"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4000" dirty="0"/>
              <a:t>Antivirals in early infection</a:t>
            </a:r>
          </a:p>
        </p:txBody>
      </p:sp>
    </p:spTree>
    <p:extLst>
      <p:ext uri="{BB962C8B-B14F-4D97-AF65-F5344CB8AC3E}">
        <p14:creationId xmlns:p14="http://schemas.microsoft.com/office/powerpoint/2010/main" val="3008613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4"/>
            <a:ext cx="11408688" cy="4792636"/>
          </a:xfrm>
        </p:spPr>
        <p:txBody>
          <a:bodyPr>
            <a:normAutofit/>
          </a:bodyPr>
          <a:lstStyle/>
          <a:p>
            <a:pPr marL="0" indent="0">
              <a:buNone/>
            </a:pPr>
            <a:endParaRPr lang="en-GB" sz="2400" dirty="0"/>
          </a:p>
          <a:p>
            <a:r>
              <a:rPr lang="en-GB" sz="2400" dirty="0"/>
              <a:t>Some observational studies suggest a benefit of NAIs in hospitalised patients, but others don’t, and evidence from randomised trials is lacking.</a:t>
            </a:r>
            <a:endParaRPr lang="en-GB" sz="2400" baseline="30000" dirty="0"/>
          </a:p>
          <a:p>
            <a:endParaRPr lang="en-GB" sz="2400" baseline="30000" dirty="0"/>
          </a:p>
          <a:p>
            <a:r>
              <a:rPr lang="en-GB" sz="2400" dirty="0"/>
              <a:t>Observational studies are prone to biases that cannot be reliably avoided</a:t>
            </a:r>
          </a:p>
          <a:p>
            <a:endParaRPr lang="en-GB" sz="2400" baseline="30000" dirty="0"/>
          </a:p>
          <a:p>
            <a:r>
              <a:rPr lang="en-GB" sz="2400" dirty="0"/>
              <a:t>Observational data were used to support COVID-19 treatments (e.g. hydroxychloroquine, convalescent plasma) that were later found to be of no benefit, or even harmful, in large randomised trials</a:t>
            </a:r>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a:t>Oseltamivir in hospitalised patients</a:t>
            </a:r>
          </a:p>
        </p:txBody>
      </p:sp>
    </p:spTree>
    <p:extLst>
      <p:ext uri="{BB962C8B-B14F-4D97-AF65-F5344CB8AC3E}">
        <p14:creationId xmlns:p14="http://schemas.microsoft.com/office/powerpoint/2010/main" val="359861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5638" y="3092303"/>
            <a:ext cx="6605036" cy="369332"/>
          </a:xfrm>
          <a:prstGeom prst="rect">
            <a:avLst/>
          </a:prstGeom>
        </p:spPr>
        <p:txBody>
          <a:bodyPr wrap="square">
            <a:spAutoFit/>
          </a:bodyPr>
          <a:lstStyle/>
          <a:p>
            <a:endParaRPr lang="en-GB" b="1" i="1" dirty="0"/>
          </a:p>
        </p:txBody>
      </p:sp>
      <p:pic>
        <p:nvPicPr>
          <p:cNvPr id="4" name="Picture 3"/>
          <p:cNvPicPr>
            <a:picLocks noChangeAspect="1"/>
          </p:cNvPicPr>
          <p:nvPr/>
        </p:nvPicPr>
        <p:blipFill>
          <a:blip r:embed="rId2"/>
          <a:stretch>
            <a:fillRect/>
          </a:stretch>
        </p:blipFill>
        <p:spPr>
          <a:xfrm>
            <a:off x="1893599" y="1857572"/>
            <a:ext cx="8533249" cy="2021970"/>
          </a:xfrm>
          <a:prstGeom prst="rect">
            <a:avLst/>
          </a:prstGeom>
          <a:ln>
            <a:solidFill>
              <a:schemeClr val="tx1"/>
            </a:solidFill>
          </a:ln>
        </p:spPr>
      </p:pic>
      <p:pic>
        <p:nvPicPr>
          <p:cNvPr id="11" name="Picture 10"/>
          <p:cNvPicPr>
            <a:picLocks noChangeAspect="1"/>
          </p:cNvPicPr>
          <p:nvPr/>
        </p:nvPicPr>
        <p:blipFill>
          <a:blip r:embed="rId3"/>
          <a:stretch>
            <a:fillRect/>
          </a:stretch>
        </p:blipFill>
        <p:spPr>
          <a:xfrm>
            <a:off x="1893598" y="4262656"/>
            <a:ext cx="8533250" cy="867420"/>
          </a:xfrm>
          <a:prstGeom prst="rect">
            <a:avLst/>
          </a:prstGeom>
          <a:ln>
            <a:solidFill>
              <a:schemeClr val="tx1"/>
            </a:solidFill>
          </a:ln>
        </p:spPr>
      </p:pic>
      <p:sp>
        <p:nvSpPr>
          <p:cNvPr id="12" name="TextBox 11"/>
          <p:cNvSpPr txBox="1"/>
          <p:nvPr/>
        </p:nvSpPr>
        <p:spPr>
          <a:xfrm>
            <a:off x="7637755" y="6550223"/>
            <a:ext cx="4554245" cy="307777"/>
          </a:xfrm>
          <a:prstGeom prst="rect">
            <a:avLst/>
          </a:prstGeom>
          <a:noFill/>
        </p:spPr>
        <p:txBody>
          <a:bodyPr wrap="square" rtlCol="0">
            <a:spAutoFit/>
          </a:bodyPr>
          <a:lstStyle/>
          <a:p>
            <a:r>
              <a:rPr lang="en-GB" sz="1400" dirty="0">
                <a:hlinkClick r:id="rId4"/>
              </a:rPr>
              <a:t>Lancet. 2024 Aug 24;404(10454):753-763. PMID: 39181595</a:t>
            </a:r>
            <a:endParaRPr lang="en-GB" sz="1400" dirty="0"/>
          </a:p>
        </p:txBody>
      </p:sp>
      <p:sp>
        <p:nvSpPr>
          <p:cNvPr id="14"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a:t>Oseltamivir</a:t>
            </a:r>
          </a:p>
        </p:txBody>
      </p:sp>
    </p:spTree>
    <p:extLst>
      <p:ext uri="{BB962C8B-B14F-4D97-AF65-F5344CB8AC3E}">
        <p14:creationId xmlns:p14="http://schemas.microsoft.com/office/powerpoint/2010/main" val="109131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a:xfrm>
            <a:off x="268941" y="1441524"/>
            <a:ext cx="12080837" cy="5416475"/>
          </a:xfrm>
        </p:spPr>
        <p:txBody>
          <a:bodyPr>
            <a:normAutofit/>
          </a:bodyPr>
          <a:lstStyle/>
          <a:p>
            <a:pPr marL="514350" indent="-514350">
              <a:buFont typeface="+mj-lt"/>
              <a:buAutoNum type="arabicPeriod"/>
            </a:pPr>
            <a:r>
              <a:rPr lang="en-GB" sz="2400" dirty="0"/>
              <a:t>Influenza</a:t>
            </a:r>
            <a:endParaRPr lang="en-GB" dirty="0"/>
          </a:p>
          <a:p>
            <a:pPr lvl="1"/>
            <a:r>
              <a:rPr lang="en-GB" sz="2000" dirty="0"/>
              <a:t>Current epidemiology</a:t>
            </a:r>
          </a:p>
          <a:p>
            <a:pPr lvl="1"/>
            <a:r>
              <a:rPr lang="en-GB" sz="2000" dirty="0"/>
              <a:t>UKHSA guidelines</a:t>
            </a:r>
          </a:p>
          <a:p>
            <a:pPr lvl="1"/>
            <a:r>
              <a:rPr lang="en-GB" sz="2000" dirty="0"/>
              <a:t>Oseltamivir</a:t>
            </a:r>
          </a:p>
          <a:p>
            <a:pPr lvl="1"/>
            <a:r>
              <a:rPr lang="en-GB" sz="2000" dirty="0"/>
              <a:t>Baloxavir</a:t>
            </a:r>
          </a:p>
          <a:p>
            <a:pPr lvl="1"/>
            <a:r>
              <a:rPr lang="en-GB" sz="2000" dirty="0"/>
              <a:t>Dexamethasone</a:t>
            </a:r>
          </a:p>
          <a:p>
            <a:pPr marL="514350" indent="-514350">
              <a:buFont typeface="+mj-lt"/>
              <a:buAutoNum type="arabicPeriod"/>
            </a:pPr>
            <a:r>
              <a:rPr lang="en-GB" sz="2400" dirty="0"/>
              <a:t>Community-acquired pneumonia</a:t>
            </a:r>
          </a:p>
          <a:p>
            <a:pPr lvl="1"/>
            <a:r>
              <a:rPr lang="en-GB" sz="2000" dirty="0"/>
              <a:t>NICE guidelines </a:t>
            </a:r>
          </a:p>
          <a:p>
            <a:pPr lvl="1"/>
            <a:r>
              <a:rPr lang="en-GB" sz="2000" dirty="0"/>
              <a:t>Dexamethasone</a:t>
            </a:r>
          </a:p>
          <a:p>
            <a:pPr marL="514350" indent="-514350">
              <a:buFont typeface="+mj-lt"/>
              <a:buAutoNum type="arabicPeriod"/>
            </a:pPr>
            <a:r>
              <a:rPr lang="en-GB" sz="2400" dirty="0"/>
              <a:t>Trial procedures</a:t>
            </a:r>
          </a:p>
          <a:p>
            <a:pPr marL="514350" indent="-514350">
              <a:buFont typeface="+mj-lt"/>
              <a:buAutoNum type="arabicPeriod"/>
            </a:pPr>
            <a:r>
              <a:rPr lang="en-GB" sz="2400" dirty="0"/>
              <a:t>Q&amp;A</a:t>
            </a:r>
          </a:p>
          <a:p>
            <a:pPr marL="0" indent="0">
              <a:buNone/>
            </a:pPr>
            <a:endParaRPr lang="en-GB" sz="1050" dirty="0"/>
          </a:p>
          <a:p>
            <a:pPr marL="0" indent="0">
              <a:buNone/>
            </a:pPr>
            <a:r>
              <a:rPr lang="en-GB" sz="2400" dirty="0"/>
              <a:t>Monday &amp; Tuesday meetings cover the same material (no paediatric/obstetric updates)</a:t>
            </a:r>
          </a:p>
        </p:txBody>
      </p:sp>
    </p:spTree>
    <p:extLst>
      <p:ext uri="{BB962C8B-B14F-4D97-AF65-F5344CB8AC3E}">
        <p14:creationId xmlns:p14="http://schemas.microsoft.com/office/powerpoint/2010/main" val="1063094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D591FC-7B7E-4D25-80B0-23AB4B4DBED2}"/>
              </a:ext>
            </a:extLst>
          </p:cNvPr>
          <p:cNvPicPr>
            <a:picLocks noChangeAspect="1"/>
          </p:cNvPicPr>
          <p:nvPr/>
        </p:nvPicPr>
        <p:blipFill>
          <a:blip r:embed="rId3"/>
          <a:stretch>
            <a:fillRect/>
          </a:stretch>
        </p:blipFill>
        <p:spPr>
          <a:xfrm>
            <a:off x="848759" y="3272888"/>
            <a:ext cx="7475773" cy="3106814"/>
          </a:xfrm>
          <a:prstGeom prst="rect">
            <a:avLst/>
          </a:prstGeom>
        </p:spPr>
      </p:pic>
      <p:sp>
        <p:nvSpPr>
          <p:cNvPr id="3" name="Content Placeholder 2">
            <a:extLst>
              <a:ext uri="{FF2B5EF4-FFF2-40B4-BE49-F238E27FC236}">
                <a16:creationId xmlns:a16="http://schemas.microsoft.com/office/drawing/2014/main" id="{B4596B65-3A94-4BBE-8129-87C20CE012FD}"/>
              </a:ext>
            </a:extLst>
          </p:cNvPr>
          <p:cNvSpPr>
            <a:spLocks noGrp="1"/>
          </p:cNvSpPr>
          <p:nvPr>
            <p:ph idx="1"/>
          </p:nvPr>
        </p:nvSpPr>
        <p:spPr>
          <a:xfrm>
            <a:off x="347731" y="1404655"/>
            <a:ext cx="11334370" cy="4528467"/>
          </a:xfrm>
        </p:spPr>
        <p:txBody>
          <a:bodyPr>
            <a:normAutofit/>
          </a:bodyPr>
          <a:lstStyle/>
          <a:p>
            <a:r>
              <a:rPr lang="en-GB" sz="2200" dirty="0"/>
              <a:t>Randomised evidence in hospitalised patients is limited to the FLAGSTONE trial in 366 patients, comparing baloxavir plus oseltamivir with oseltamivir monotherapy.</a:t>
            </a:r>
          </a:p>
          <a:p>
            <a:r>
              <a:rPr lang="en-GB" sz="2200" dirty="0"/>
              <a:t>There was no significant reduction in time to clinical improvement, but was underpowered to rule out important benefits</a:t>
            </a:r>
          </a:p>
        </p:txBody>
      </p:sp>
      <p:sp>
        <p:nvSpPr>
          <p:cNvPr id="13" name="TextBox 12">
            <a:extLst>
              <a:ext uri="{FF2B5EF4-FFF2-40B4-BE49-F238E27FC236}">
                <a16:creationId xmlns:a16="http://schemas.microsoft.com/office/drawing/2014/main" id="{ADC754C0-F070-4D10-A39A-31C4D0AA21B5}"/>
              </a:ext>
            </a:extLst>
          </p:cNvPr>
          <p:cNvSpPr txBox="1"/>
          <p:nvPr/>
        </p:nvSpPr>
        <p:spPr>
          <a:xfrm>
            <a:off x="8706894" y="5933122"/>
            <a:ext cx="3485106" cy="646331"/>
          </a:xfrm>
          <a:prstGeom prst="rect">
            <a:avLst/>
          </a:prstGeom>
          <a:noFill/>
        </p:spPr>
        <p:txBody>
          <a:bodyPr wrap="square" rtlCol="0">
            <a:spAutoFit/>
          </a:bodyPr>
          <a:lstStyle/>
          <a:p>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Kumar, Deepali et al. Lancet Infect Dis. </a:t>
            </a:r>
            <a:r>
              <a:rPr lang="en-US" sz="1200" b="0" i="0" dirty="0">
                <a:solidFill>
                  <a:srgbClr val="212121"/>
                </a:solidFill>
                <a:effectLst/>
                <a:latin typeface="BlinkMacSystemFont"/>
              </a:rPr>
              <a:t>2022 May;22(5):718-730. doi: 10.1016/S1473-3099(21)00469-2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4">
            <a:extLst>
              <a:ext uri="{FF2B5EF4-FFF2-40B4-BE49-F238E27FC236}">
                <a16:creationId xmlns:a16="http://schemas.microsoft.com/office/drawing/2014/main" id="{A15C2450-4156-4982-92F6-A08A0185AA9C}"/>
              </a:ext>
            </a:extLst>
          </p:cNvPr>
          <p:cNvSpPr txBox="1">
            <a:spLocks/>
          </p:cNvSpPr>
          <p:nvPr/>
        </p:nvSpPr>
        <p:spPr>
          <a:xfrm>
            <a:off x="461682"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4000" dirty="0"/>
              <a:t>Baloxavir in hospitalised patients</a:t>
            </a:r>
          </a:p>
        </p:txBody>
      </p:sp>
    </p:spTree>
    <p:extLst>
      <p:ext uri="{BB962C8B-B14F-4D97-AF65-F5344CB8AC3E}">
        <p14:creationId xmlns:p14="http://schemas.microsoft.com/office/powerpoint/2010/main" val="2523867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0200" y="14741"/>
            <a:ext cx="10515600" cy="1325563"/>
          </a:xfrm>
        </p:spPr>
        <p:txBody>
          <a:bodyPr/>
          <a:lstStyle/>
          <a:p>
            <a:r>
              <a:rPr lang="en-GB" dirty="0"/>
              <a:t>UK clinical guidelines</a:t>
            </a:r>
          </a:p>
        </p:txBody>
      </p:sp>
      <p:sp>
        <p:nvSpPr>
          <p:cNvPr id="4" name="Content Placeholder 3">
            <a:extLst>
              <a:ext uri="{FF2B5EF4-FFF2-40B4-BE49-F238E27FC236}">
                <a16:creationId xmlns:a16="http://schemas.microsoft.com/office/drawing/2014/main" id="{4F11F4F8-5FB6-442F-BEB7-9D91BDCDF2F8}"/>
              </a:ext>
            </a:extLst>
          </p:cNvPr>
          <p:cNvSpPr>
            <a:spLocks noGrp="1"/>
          </p:cNvSpPr>
          <p:nvPr>
            <p:ph idx="1"/>
          </p:nvPr>
        </p:nvSpPr>
        <p:spPr>
          <a:xfrm>
            <a:off x="146881" y="1550745"/>
            <a:ext cx="6606719" cy="4580078"/>
          </a:xfrm>
        </p:spPr>
        <p:txBody>
          <a:bodyPr>
            <a:normAutofit/>
          </a:bodyPr>
          <a:lstStyle/>
          <a:p>
            <a:r>
              <a:rPr lang="en-GB" sz="2000" dirty="0"/>
              <a:t>UKHSA influenza antiviral guidelines updated last week</a:t>
            </a:r>
          </a:p>
          <a:p>
            <a:r>
              <a:rPr lang="en-GB" sz="2000" dirty="0"/>
              <a:t>These continue to recommend antiviral treatment for patients with severe influenza (i.e. requiring hospitalisation)</a:t>
            </a:r>
          </a:p>
          <a:p>
            <a:r>
              <a:rPr lang="en-GB" sz="2000" dirty="0"/>
              <a:t>UKHSA guidance is usually replicated in local guidelines</a:t>
            </a:r>
          </a:p>
          <a:p>
            <a:endParaRPr lang="en-GB" sz="2000" dirty="0"/>
          </a:p>
          <a:p>
            <a:endParaRPr lang="en-GB" sz="2000" dirty="0"/>
          </a:p>
        </p:txBody>
      </p:sp>
      <p:pic>
        <p:nvPicPr>
          <p:cNvPr id="7" name="Picture 6">
            <a:extLst>
              <a:ext uri="{FF2B5EF4-FFF2-40B4-BE49-F238E27FC236}">
                <a16:creationId xmlns:a16="http://schemas.microsoft.com/office/drawing/2014/main" id="{98B06176-2F08-44F6-8DC7-E414403EEECE}"/>
              </a:ext>
            </a:extLst>
          </p:cNvPr>
          <p:cNvPicPr>
            <a:picLocks noChangeAspect="1"/>
          </p:cNvPicPr>
          <p:nvPr/>
        </p:nvPicPr>
        <p:blipFill>
          <a:blip r:embed="rId2"/>
          <a:stretch>
            <a:fillRect/>
          </a:stretch>
        </p:blipFill>
        <p:spPr>
          <a:xfrm>
            <a:off x="6714080" y="1454788"/>
            <a:ext cx="5409194" cy="3361052"/>
          </a:xfrm>
          <a:prstGeom prst="rect">
            <a:avLst/>
          </a:prstGeom>
          <a:ln>
            <a:solidFill>
              <a:schemeClr val="tx1"/>
            </a:solidFill>
          </a:ln>
        </p:spPr>
      </p:pic>
      <p:sp>
        <p:nvSpPr>
          <p:cNvPr id="8" name="TextBox 7">
            <a:extLst>
              <a:ext uri="{FF2B5EF4-FFF2-40B4-BE49-F238E27FC236}">
                <a16:creationId xmlns:a16="http://schemas.microsoft.com/office/drawing/2014/main" id="{408B4080-CA07-4FD8-8DCC-A964B24FD434}"/>
              </a:ext>
            </a:extLst>
          </p:cNvPr>
          <p:cNvSpPr txBox="1"/>
          <p:nvPr/>
        </p:nvSpPr>
        <p:spPr>
          <a:xfrm>
            <a:off x="1635760" y="6597038"/>
            <a:ext cx="10689145" cy="246221"/>
          </a:xfrm>
          <a:prstGeom prst="rect">
            <a:avLst/>
          </a:prstGeom>
          <a:noFill/>
        </p:spPr>
        <p:txBody>
          <a:bodyPr wrap="none" rtlCol="0">
            <a:spAutoFit/>
          </a:bodyPr>
          <a:lstStyle/>
          <a:p>
            <a:r>
              <a:rPr lang="en-GB" sz="1000" dirty="0">
                <a:hlinkClick r:id="rId3"/>
              </a:rPr>
              <a:t>https://www.gov.uk/government/publications/influenza-treatment-and-prophylaxis-using-anti-viral-agents/guidance-on-use-of-antiviral-agents-for-the-treatment-and-prophylaxis-of-seasonal-influenza</a:t>
            </a:r>
            <a:r>
              <a:rPr lang="en-GB" sz="1000" dirty="0"/>
              <a:t> </a:t>
            </a:r>
          </a:p>
        </p:txBody>
      </p:sp>
      <p:grpSp>
        <p:nvGrpSpPr>
          <p:cNvPr id="11" name="Group 10">
            <a:extLst>
              <a:ext uri="{FF2B5EF4-FFF2-40B4-BE49-F238E27FC236}">
                <a16:creationId xmlns:a16="http://schemas.microsoft.com/office/drawing/2014/main" id="{F323225E-E228-4470-9DE5-624A38ACED67}"/>
              </a:ext>
            </a:extLst>
          </p:cNvPr>
          <p:cNvGrpSpPr/>
          <p:nvPr/>
        </p:nvGrpSpPr>
        <p:grpSpPr>
          <a:xfrm>
            <a:off x="314053" y="3698063"/>
            <a:ext cx="6211647" cy="2424600"/>
            <a:chOff x="314053" y="3698063"/>
            <a:chExt cx="6211647" cy="2424600"/>
          </a:xfrm>
        </p:grpSpPr>
        <p:pic>
          <p:nvPicPr>
            <p:cNvPr id="6" name="Picture 5">
              <a:extLst>
                <a:ext uri="{FF2B5EF4-FFF2-40B4-BE49-F238E27FC236}">
                  <a16:creationId xmlns:a16="http://schemas.microsoft.com/office/drawing/2014/main" id="{0DC92C3B-345E-4A6B-83A3-3E3BB82C335E}"/>
                </a:ext>
              </a:extLst>
            </p:cNvPr>
            <p:cNvPicPr>
              <a:picLocks noChangeAspect="1"/>
            </p:cNvPicPr>
            <p:nvPr/>
          </p:nvPicPr>
          <p:blipFill>
            <a:blip r:embed="rId4"/>
            <a:stretch>
              <a:fillRect/>
            </a:stretch>
          </p:blipFill>
          <p:spPr>
            <a:xfrm>
              <a:off x="314053" y="3698063"/>
              <a:ext cx="6211647" cy="2424600"/>
            </a:xfrm>
            <a:prstGeom prst="rect">
              <a:avLst/>
            </a:prstGeom>
            <a:ln>
              <a:solidFill>
                <a:schemeClr val="tx1"/>
              </a:solidFill>
            </a:ln>
          </p:spPr>
        </p:pic>
        <p:sp>
          <p:nvSpPr>
            <p:cNvPr id="10" name="TextBox 9">
              <a:extLst>
                <a:ext uri="{FF2B5EF4-FFF2-40B4-BE49-F238E27FC236}">
                  <a16:creationId xmlns:a16="http://schemas.microsoft.com/office/drawing/2014/main" id="{06CB8928-A020-4A71-A74C-844DDA22A9DD}"/>
                </a:ext>
              </a:extLst>
            </p:cNvPr>
            <p:cNvSpPr txBox="1"/>
            <p:nvPr/>
          </p:nvSpPr>
          <p:spPr>
            <a:xfrm>
              <a:off x="5140800" y="5907219"/>
              <a:ext cx="1144800" cy="215444"/>
            </a:xfrm>
            <a:prstGeom prst="rect">
              <a:avLst/>
            </a:prstGeom>
            <a:solidFill>
              <a:schemeClr val="bg1"/>
            </a:solidFill>
          </p:spPr>
          <p:txBody>
            <a:bodyPr wrap="square" tIns="0" bIns="0" rtlCol="0">
              <a:spAutoFit/>
            </a:bodyPr>
            <a:lstStyle/>
            <a:p>
              <a:endParaRPr lang="en-GB" sz="1400" dirty="0"/>
            </a:p>
          </p:txBody>
        </p:sp>
      </p:grpSp>
    </p:spTree>
    <p:extLst>
      <p:ext uri="{BB962C8B-B14F-4D97-AF65-F5344CB8AC3E}">
        <p14:creationId xmlns:p14="http://schemas.microsoft.com/office/powerpoint/2010/main" val="208711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11F4F8-5FB6-442F-BEB7-9D91BDCDF2F8}"/>
              </a:ext>
            </a:extLst>
          </p:cNvPr>
          <p:cNvSpPr>
            <a:spLocks noGrp="1"/>
          </p:cNvSpPr>
          <p:nvPr>
            <p:ph idx="1"/>
          </p:nvPr>
        </p:nvSpPr>
        <p:spPr>
          <a:xfrm>
            <a:off x="204481" y="1543545"/>
            <a:ext cx="6089639" cy="4580078"/>
          </a:xfrm>
        </p:spPr>
        <p:txBody>
          <a:bodyPr>
            <a:normAutofit/>
          </a:bodyPr>
          <a:lstStyle/>
          <a:p>
            <a:r>
              <a:rPr lang="en-GB" sz="2000" dirty="0"/>
              <a:t>The guidelines also support recruitment into randomised trials:</a:t>
            </a:r>
          </a:p>
        </p:txBody>
      </p:sp>
      <p:pic>
        <p:nvPicPr>
          <p:cNvPr id="7" name="Picture 6">
            <a:extLst>
              <a:ext uri="{FF2B5EF4-FFF2-40B4-BE49-F238E27FC236}">
                <a16:creationId xmlns:a16="http://schemas.microsoft.com/office/drawing/2014/main" id="{98B06176-2F08-44F6-8DC7-E414403EEECE}"/>
              </a:ext>
            </a:extLst>
          </p:cNvPr>
          <p:cNvPicPr>
            <a:picLocks noChangeAspect="1"/>
          </p:cNvPicPr>
          <p:nvPr/>
        </p:nvPicPr>
        <p:blipFill>
          <a:blip r:embed="rId2"/>
          <a:stretch>
            <a:fillRect/>
          </a:stretch>
        </p:blipFill>
        <p:spPr>
          <a:xfrm>
            <a:off x="6714080" y="1454788"/>
            <a:ext cx="5409194" cy="3361052"/>
          </a:xfrm>
          <a:prstGeom prst="rect">
            <a:avLst/>
          </a:prstGeom>
          <a:ln>
            <a:solidFill>
              <a:schemeClr val="tx1"/>
            </a:solidFill>
          </a:ln>
        </p:spPr>
      </p:pic>
      <p:sp>
        <p:nvSpPr>
          <p:cNvPr id="8" name="TextBox 7">
            <a:extLst>
              <a:ext uri="{FF2B5EF4-FFF2-40B4-BE49-F238E27FC236}">
                <a16:creationId xmlns:a16="http://schemas.microsoft.com/office/drawing/2014/main" id="{408B4080-CA07-4FD8-8DCC-A964B24FD434}"/>
              </a:ext>
            </a:extLst>
          </p:cNvPr>
          <p:cNvSpPr txBox="1"/>
          <p:nvPr/>
        </p:nvSpPr>
        <p:spPr>
          <a:xfrm>
            <a:off x="1635760" y="6597038"/>
            <a:ext cx="10689145" cy="246221"/>
          </a:xfrm>
          <a:prstGeom prst="rect">
            <a:avLst/>
          </a:prstGeom>
          <a:noFill/>
        </p:spPr>
        <p:txBody>
          <a:bodyPr wrap="none" rtlCol="0">
            <a:spAutoFit/>
          </a:bodyPr>
          <a:lstStyle/>
          <a:p>
            <a:r>
              <a:rPr lang="en-GB" sz="1000" dirty="0">
                <a:hlinkClick r:id="rId3"/>
              </a:rPr>
              <a:t>https://www.gov.uk/government/publications/influenza-treatment-and-prophylaxis-using-anti-viral-agents/guidance-on-use-of-antiviral-agents-for-the-treatment-and-prophylaxis-of-seasonal-influenza</a:t>
            </a:r>
            <a:r>
              <a:rPr lang="en-GB" sz="1000" dirty="0"/>
              <a:t> </a:t>
            </a:r>
          </a:p>
        </p:txBody>
      </p:sp>
      <p:sp>
        <p:nvSpPr>
          <p:cNvPr id="2" name="TextBox 1">
            <a:extLst>
              <a:ext uri="{FF2B5EF4-FFF2-40B4-BE49-F238E27FC236}">
                <a16:creationId xmlns:a16="http://schemas.microsoft.com/office/drawing/2014/main" id="{91D3F9B9-03F3-471E-96C0-64EC18CD3F0C}"/>
              </a:ext>
            </a:extLst>
          </p:cNvPr>
          <p:cNvSpPr txBox="1"/>
          <p:nvPr/>
        </p:nvSpPr>
        <p:spPr>
          <a:xfrm>
            <a:off x="492420" y="2305800"/>
            <a:ext cx="5603580" cy="1323439"/>
          </a:xfrm>
          <a:prstGeom prst="rect">
            <a:avLst/>
          </a:prstGeom>
          <a:noFill/>
        </p:spPr>
        <p:txBody>
          <a:bodyPr wrap="square" rtlCol="0">
            <a:spAutoFit/>
          </a:bodyPr>
          <a:lstStyle/>
          <a:p>
            <a:r>
              <a:rPr lang="en-GB" sz="1600" i="1" dirty="0">
                <a:solidFill>
                  <a:srgbClr val="0B0C0C"/>
                </a:solidFill>
                <a:effectLst/>
                <a:latin typeface="GDS Transport"/>
              </a:rPr>
              <a:t>“There remains a need to strengthen the evidence base for the relative effectiveness of different approaches to managing influenza. Considering patients for ethically approved randomised controlled trials will strengthen the knowledge base and is a decision for clinicians and their consenting patients.”</a:t>
            </a:r>
            <a:endParaRPr lang="en-GB" sz="2400" i="1" dirty="0"/>
          </a:p>
        </p:txBody>
      </p:sp>
      <p:sp>
        <p:nvSpPr>
          <p:cNvPr id="9" name="Title 4">
            <a:extLst>
              <a:ext uri="{FF2B5EF4-FFF2-40B4-BE49-F238E27FC236}">
                <a16:creationId xmlns:a16="http://schemas.microsoft.com/office/drawing/2014/main" id="{1A4C1191-A43B-4724-9C5E-0F5215738B77}"/>
              </a:ext>
            </a:extLst>
          </p:cNvPr>
          <p:cNvSpPr txBox="1">
            <a:spLocks/>
          </p:cNvSpPr>
          <p:nvPr/>
        </p:nvSpPr>
        <p:spPr>
          <a:xfrm>
            <a:off x="550200" y="147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dirty="0"/>
              <a:t>UK influenza treatment trials</a:t>
            </a:r>
          </a:p>
        </p:txBody>
      </p:sp>
    </p:spTree>
    <p:extLst>
      <p:ext uri="{BB962C8B-B14F-4D97-AF65-F5344CB8AC3E}">
        <p14:creationId xmlns:p14="http://schemas.microsoft.com/office/powerpoint/2010/main" val="3271569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5" y="1667848"/>
            <a:ext cx="6697663" cy="3957558"/>
          </a:xfrm>
        </p:spPr>
        <p:txBody>
          <a:bodyPr>
            <a:normAutofit/>
          </a:bodyPr>
          <a:lstStyle/>
          <a:p>
            <a:r>
              <a:rPr lang="en-GB" sz="2000" dirty="0"/>
              <a:t>The DHSC supports influenza trials that include a no antiviral arm</a:t>
            </a:r>
            <a:endParaRPr lang="en-GB" sz="2400" dirty="0"/>
          </a:p>
          <a:p>
            <a:endParaRPr lang="en-GB" sz="2400" dirty="0"/>
          </a:p>
          <a:p>
            <a:endParaRPr lang="en-GB" sz="2400" dirty="0"/>
          </a:p>
          <a:p>
            <a:endParaRPr lang="en-GB" sz="2400" dirty="0"/>
          </a:p>
          <a:p>
            <a:endParaRPr lang="en-GB" sz="2400" dirty="0"/>
          </a:p>
        </p:txBody>
      </p:sp>
      <p:sp>
        <p:nvSpPr>
          <p:cNvPr id="6" name="Rectangle 5"/>
          <p:cNvSpPr/>
          <p:nvPr/>
        </p:nvSpPr>
        <p:spPr>
          <a:xfrm>
            <a:off x="266698" y="2798576"/>
            <a:ext cx="6605036" cy="3139321"/>
          </a:xfrm>
          <a:prstGeom prst="rect">
            <a:avLst/>
          </a:prstGeom>
        </p:spPr>
        <p:txBody>
          <a:bodyPr wrap="square">
            <a:spAutoFit/>
          </a:bodyPr>
          <a:lstStyle/>
          <a:p>
            <a:r>
              <a:rPr lang="en-GB" i="1" dirty="0"/>
              <a:t>“</a:t>
            </a:r>
            <a:r>
              <a:rPr lang="en-GB" i="1" dirty="0">
                <a:solidFill>
                  <a:srgbClr val="000000"/>
                </a:solidFill>
                <a:effectLst/>
                <a:latin typeface="Calibri" panose="020F0502020204030204" pitchFamily="34" charset="0"/>
              </a:rPr>
              <a:t>[…] there remains both clinical and collective uncertainty (equipoise) about the role of antiviral and steroid treatments for most patients hospitalised with influenza. </a:t>
            </a:r>
          </a:p>
          <a:p>
            <a:endParaRPr lang="en-GB" i="1" dirty="0">
              <a:solidFill>
                <a:srgbClr val="000000"/>
              </a:solidFill>
              <a:latin typeface="Calibri" panose="020F0502020204030204" pitchFamily="34" charset="0"/>
            </a:endParaRPr>
          </a:p>
          <a:p>
            <a:r>
              <a:rPr lang="en-GB" i="1" dirty="0">
                <a:solidFill>
                  <a:srgbClr val="000000"/>
                </a:solidFill>
                <a:effectLst/>
                <a:latin typeface="Calibri" panose="020F0502020204030204" pitchFamily="34" charset="0"/>
              </a:rPr>
              <a:t>[…] Whilst it is appropriate for those not taking part in national trials to continue to follow existing national guidance, the trials will strengthen the evidence base that underpins that guidance.</a:t>
            </a:r>
            <a:r>
              <a:rPr lang="en-GB" i="1" dirty="0"/>
              <a:t>”</a:t>
            </a:r>
          </a:p>
          <a:p>
            <a:endParaRPr lang="en-GB" i="1" dirty="0"/>
          </a:p>
          <a:p>
            <a:r>
              <a:rPr lang="en-GB" sz="1800" b="1" dirty="0"/>
              <a:t>2023 CMO letter for hospitals and clinicians taking part in trials of influenza treatments</a:t>
            </a:r>
            <a:endParaRPr lang="en-GB" sz="2000" b="1" dirty="0"/>
          </a:p>
          <a:p>
            <a:endParaRPr lang="en-GB" i="1" dirty="0"/>
          </a:p>
        </p:txBody>
      </p:sp>
      <p:pic>
        <p:nvPicPr>
          <p:cNvPr id="11" name="Picture 10">
            <a:extLst>
              <a:ext uri="{FF2B5EF4-FFF2-40B4-BE49-F238E27FC236}">
                <a16:creationId xmlns:a16="http://schemas.microsoft.com/office/drawing/2014/main" id="{7E50361F-A02C-40A4-9710-35D2846D85A7}"/>
              </a:ext>
            </a:extLst>
          </p:cNvPr>
          <p:cNvPicPr>
            <a:picLocks noChangeAspect="1"/>
          </p:cNvPicPr>
          <p:nvPr/>
        </p:nvPicPr>
        <p:blipFill>
          <a:blip r:embed="rId2"/>
          <a:stretch>
            <a:fillRect/>
          </a:stretch>
        </p:blipFill>
        <p:spPr>
          <a:xfrm>
            <a:off x="9227821" y="2730162"/>
            <a:ext cx="2878912" cy="4098044"/>
          </a:xfrm>
          <a:prstGeom prst="rect">
            <a:avLst/>
          </a:prstGeom>
          <a:ln>
            <a:solidFill>
              <a:schemeClr val="tx1"/>
            </a:solidFill>
          </a:ln>
        </p:spPr>
      </p:pic>
      <p:pic>
        <p:nvPicPr>
          <p:cNvPr id="4" name="Picture 3">
            <a:extLst>
              <a:ext uri="{FF2B5EF4-FFF2-40B4-BE49-F238E27FC236}">
                <a16:creationId xmlns:a16="http://schemas.microsoft.com/office/drawing/2014/main" id="{D420BA0F-E057-4FAC-94A7-D58AFD5FCEE5}"/>
              </a:ext>
            </a:extLst>
          </p:cNvPr>
          <p:cNvPicPr>
            <a:picLocks noChangeAspect="1"/>
          </p:cNvPicPr>
          <p:nvPr/>
        </p:nvPicPr>
        <p:blipFill>
          <a:blip r:embed="rId3"/>
          <a:stretch>
            <a:fillRect/>
          </a:stretch>
        </p:blipFill>
        <p:spPr>
          <a:xfrm>
            <a:off x="7010674" y="1465433"/>
            <a:ext cx="3162022" cy="4489191"/>
          </a:xfrm>
          <a:prstGeom prst="rect">
            <a:avLst/>
          </a:prstGeom>
          <a:ln>
            <a:solidFill>
              <a:schemeClr val="tx1"/>
            </a:solidFill>
          </a:ln>
        </p:spPr>
      </p:pic>
      <p:sp>
        <p:nvSpPr>
          <p:cNvPr id="14" name="Title 4">
            <a:extLst>
              <a:ext uri="{FF2B5EF4-FFF2-40B4-BE49-F238E27FC236}">
                <a16:creationId xmlns:a16="http://schemas.microsoft.com/office/drawing/2014/main" id="{A1683F75-F08E-4362-8C7D-1F0A6465AAD7}"/>
              </a:ext>
            </a:extLst>
          </p:cNvPr>
          <p:cNvSpPr txBox="1">
            <a:spLocks/>
          </p:cNvSpPr>
          <p:nvPr/>
        </p:nvSpPr>
        <p:spPr>
          <a:xfrm>
            <a:off x="550200" y="147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dirty="0"/>
              <a:t>UK influenza treatment trials</a:t>
            </a:r>
          </a:p>
        </p:txBody>
      </p:sp>
    </p:spTree>
    <p:extLst>
      <p:ext uri="{BB962C8B-B14F-4D97-AF65-F5344CB8AC3E}">
        <p14:creationId xmlns:p14="http://schemas.microsoft.com/office/powerpoint/2010/main" val="1962195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b="5616"/>
          <a:stretch/>
        </p:blipFill>
        <p:spPr>
          <a:xfrm>
            <a:off x="9128165" y="2968722"/>
            <a:ext cx="2976987" cy="3805458"/>
          </a:xfrm>
          <a:prstGeom prst="rect">
            <a:avLst/>
          </a:prstGeom>
          <a:ln>
            <a:solidFill>
              <a:schemeClr val="tx1"/>
            </a:solidFill>
          </a:ln>
        </p:spPr>
      </p:pic>
      <p:sp>
        <p:nvSpPr>
          <p:cNvPr id="3" name="Content Placeholder 2"/>
          <p:cNvSpPr>
            <a:spLocks noGrp="1"/>
          </p:cNvSpPr>
          <p:nvPr>
            <p:ph idx="1"/>
          </p:nvPr>
        </p:nvSpPr>
        <p:spPr>
          <a:xfrm>
            <a:off x="220385" y="1667848"/>
            <a:ext cx="6975543" cy="3957558"/>
          </a:xfrm>
        </p:spPr>
        <p:txBody>
          <a:bodyPr>
            <a:normAutofit/>
          </a:bodyPr>
          <a:lstStyle/>
          <a:p>
            <a:pPr marL="0" indent="0">
              <a:buNone/>
            </a:pPr>
            <a:endParaRPr lang="en-GB" sz="2400" dirty="0"/>
          </a:p>
          <a:p>
            <a:endParaRPr lang="en-GB" sz="2400" dirty="0"/>
          </a:p>
          <a:p>
            <a:endParaRPr lang="en-GB" sz="2400" dirty="0"/>
          </a:p>
          <a:p>
            <a:endParaRPr lang="en-GB" sz="2400" dirty="0"/>
          </a:p>
        </p:txBody>
      </p:sp>
      <p:sp>
        <p:nvSpPr>
          <p:cNvPr id="6" name="Rectangle 5"/>
          <p:cNvSpPr/>
          <p:nvPr/>
        </p:nvSpPr>
        <p:spPr>
          <a:xfrm>
            <a:off x="220385" y="1773832"/>
            <a:ext cx="6605036" cy="3139321"/>
          </a:xfrm>
          <a:prstGeom prst="rect">
            <a:avLst/>
          </a:prstGeom>
        </p:spPr>
        <p:txBody>
          <a:bodyPr wrap="square">
            <a:spAutoFit/>
          </a:bodyPr>
          <a:lstStyle/>
          <a:p>
            <a:r>
              <a:rPr lang="en-GB" i="1" dirty="0"/>
              <a:t>“[…] we want to emphasise why, specifically for those hospitals and clinicians undertaking national trials it is entirely in keeping with good clinical practice and our guidance to randomise.”</a:t>
            </a:r>
          </a:p>
          <a:p>
            <a:endParaRPr lang="en-GB" i="1" dirty="0"/>
          </a:p>
          <a:p>
            <a:r>
              <a:rPr lang="en-GB" i="1" dirty="0"/>
              <a:t>We therefore ask that every effort is made to enrol patients admitted to hospital with influenza into the REMAP-CAP or RECOVERY trial. It provides the option to evaluate new antivirals (baloxavir), as well as existing treatments (oseltamivir) where there is uncertainty, and the option of new treatments (steroids)”</a:t>
            </a:r>
          </a:p>
          <a:p>
            <a:endParaRPr lang="en-GB" i="1" dirty="0"/>
          </a:p>
          <a:p>
            <a:r>
              <a:rPr lang="en-GB" sz="1800" b="1" dirty="0"/>
              <a:t>2024 letter from DHSC Chief Scientific Advisor</a:t>
            </a:r>
          </a:p>
        </p:txBody>
      </p:sp>
      <p:pic>
        <p:nvPicPr>
          <p:cNvPr id="7" name="Picture 6"/>
          <p:cNvPicPr>
            <a:picLocks noChangeAspect="1"/>
          </p:cNvPicPr>
          <p:nvPr/>
        </p:nvPicPr>
        <p:blipFill>
          <a:blip r:embed="rId3"/>
          <a:stretch>
            <a:fillRect/>
          </a:stretch>
        </p:blipFill>
        <p:spPr>
          <a:xfrm>
            <a:off x="7875833" y="1452497"/>
            <a:ext cx="2911707" cy="3953005"/>
          </a:xfrm>
          <a:prstGeom prst="rect">
            <a:avLst/>
          </a:prstGeom>
          <a:ln>
            <a:solidFill>
              <a:schemeClr val="tx1"/>
            </a:solidFill>
          </a:ln>
        </p:spPr>
      </p:pic>
      <p:sp>
        <p:nvSpPr>
          <p:cNvPr id="11" name="Title 4">
            <a:extLst>
              <a:ext uri="{FF2B5EF4-FFF2-40B4-BE49-F238E27FC236}">
                <a16:creationId xmlns:a16="http://schemas.microsoft.com/office/drawing/2014/main" id="{4569CF99-E4D6-4574-A369-F91F8C29C862}"/>
              </a:ext>
            </a:extLst>
          </p:cNvPr>
          <p:cNvSpPr txBox="1">
            <a:spLocks/>
          </p:cNvSpPr>
          <p:nvPr/>
        </p:nvSpPr>
        <p:spPr>
          <a:xfrm>
            <a:off x="550200" y="147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dirty="0"/>
              <a:t>UK influenza treatment trials</a:t>
            </a:r>
          </a:p>
        </p:txBody>
      </p:sp>
    </p:spTree>
    <p:extLst>
      <p:ext uri="{BB962C8B-B14F-4D97-AF65-F5344CB8AC3E}">
        <p14:creationId xmlns:p14="http://schemas.microsoft.com/office/powerpoint/2010/main" val="183142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b="5616"/>
          <a:stretch/>
        </p:blipFill>
        <p:spPr>
          <a:xfrm>
            <a:off x="9128165" y="2968722"/>
            <a:ext cx="2976987" cy="3805458"/>
          </a:xfrm>
          <a:prstGeom prst="rect">
            <a:avLst/>
          </a:prstGeom>
          <a:ln>
            <a:solidFill>
              <a:schemeClr val="tx1"/>
            </a:solidFill>
          </a:ln>
        </p:spPr>
      </p:pic>
      <p:sp>
        <p:nvSpPr>
          <p:cNvPr id="3" name="Content Placeholder 2"/>
          <p:cNvSpPr>
            <a:spLocks noGrp="1"/>
          </p:cNvSpPr>
          <p:nvPr>
            <p:ph idx="1"/>
          </p:nvPr>
        </p:nvSpPr>
        <p:spPr>
          <a:xfrm>
            <a:off x="220385" y="1667848"/>
            <a:ext cx="6975543" cy="3957558"/>
          </a:xfrm>
        </p:spPr>
        <p:txBody>
          <a:bodyPr>
            <a:normAutofit/>
          </a:bodyPr>
          <a:lstStyle/>
          <a:p>
            <a:pPr marL="0" indent="0">
              <a:buNone/>
            </a:pPr>
            <a:endParaRPr lang="en-GB" sz="2400" dirty="0"/>
          </a:p>
          <a:p>
            <a:endParaRPr lang="en-GB" sz="2400" dirty="0"/>
          </a:p>
          <a:p>
            <a:endParaRPr lang="en-GB" sz="2400" dirty="0"/>
          </a:p>
          <a:p>
            <a:endParaRPr lang="en-GB" sz="2400" dirty="0"/>
          </a:p>
        </p:txBody>
      </p:sp>
      <p:sp>
        <p:nvSpPr>
          <p:cNvPr id="8" name="TextBox 7"/>
          <p:cNvSpPr txBox="1"/>
          <p:nvPr/>
        </p:nvSpPr>
        <p:spPr>
          <a:xfrm>
            <a:off x="148385" y="1588607"/>
            <a:ext cx="7354015" cy="3785652"/>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availability of NAIs in routine care complicates recruitment to the oseltamivir comparison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Local discussion with relevant clinicians may be needed to agree which types of patients (if any) can be approached about the oseltamivir comparison, e.g.</a:t>
            </a:r>
          </a:p>
          <a:p>
            <a:pPr marL="800100" lvl="1" indent="-342900">
              <a:buFont typeface="Arial" panose="020B0604020202020204" pitchFamily="34" charset="0"/>
              <a:buChar char="•"/>
            </a:pPr>
            <a:r>
              <a:rPr lang="en-GB" sz="2000" dirty="0"/>
              <a:t>Early (&lt;48h) vs late (&gt;48h)symptoms </a:t>
            </a:r>
          </a:p>
          <a:p>
            <a:pPr marL="800100" lvl="1" indent="-342900">
              <a:buFont typeface="Arial" panose="020B0604020202020204" pitchFamily="34" charset="0"/>
              <a:buChar char="•"/>
            </a:pPr>
            <a:r>
              <a:rPr lang="en-GB" sz="2000" dirty="0"/>
              <a:t>ICU vs non-ICU</a:t>
            </a:r>
          </a:p>
          <a:p>
            <a:pPr marL="800100" lvl="1" indent="-342900">
              <a:buFont typeface="Arial" panose="020B0604020202020204" pitchFamily="34" charset="0"/>
              <a:buChar char="•"/>
            </a:pPr>
            <a:r>
              <a:rPr lang="en-GB" sz="2000" dirty="0"/>
              <a:t>Immunosuppressed vs not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Patients treated with routine care NAI can still join baloxavir and corticosteroid comparisons </a:t>
            </a:r>
          </a:p>
        </p:txBody>
      </p:sp>
      <p:pic>
        <p:nvPicPr>
          <p:cNvPr id="7" name="Picture 6"/>
          <p:cNvPicPr>
            <a:picLocks noChangeAspect="1"/>
          </p:cNvPicPr>
          <p:nvPr/>
        </p:nvPicPr>
        <p:blipFill>
          <a:blip r:embed="rId3"/>
          <a:stretch>
            <a:fillRect/>
          </a:stretch>
        </p:blipFill>
        <p:spPr>
          <a:xfrm>
            <a:off x="7875833" y="1452497"/>
            <a:ext cx="2911707" cy="3953005"/>
          </a:xfrm>
          <a:prstGeom prst="rect">
            <a:avLst/>
          </a:prstGeom>
          <a:ln>
            <a:solidFill>
              <a:schemeClr val="tx1"/>
            </a:solidFill>
          </a:ln>
        </p:spPr>
      </p:pic>
      <p:sp>
        <p:nvSpPr>
          <p:cNvPr id="11" name="Title 4">
            <a:extLst>
              <a:ext uri="{FF2B5EF4-FFF2-40B4-BE49-F238E27FC236}">
                <a16:creationId xmlns:a16="http://schemas.microsoft.com/office/drawing/2014/main" id="{4569CF99-E4D6-4574-A369-F91F8C29C862}"/>
              </a:ext>
            </a:extLst>
          </p:cNvPr>
          <p:cNvSpPr txBox="1">
            <a:spLocks/>
          </p:cNvSpPr>
          <p:nvPr/>
        </p:nvSpPr>
        <p:spPr>
          <a:xfrm>
            <a:off x="550200" y="147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dirty="0"/>
              <a:t>UK influenza treatment trials</a:t>
            </a:r>
          </a:p>
        </p:txBody>
      </p:sp>
    </p:spTree>
    <p:extLst>
      <p:ext uri="{BB962C8B-B14F-4D97-AF65-F5344CB8AC3E}">
        <p14:creationId xmlns:p14="http://schemas.microsoft.com/office/powerpoint/2010/main" val="108590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dirty="0"/>
              <a:t>Oseltamivir comparison</a:t>
            </a:r>
          </a:p>
        </p:txBody>
      </p:sp>
    </p:spTree>
    <p:extLst>
      <p:ext uri="{BB962C8B-B14F-4D97-AF65-F5344CB8AC3E}">
        <p14:creationId xmlns:p14="http://schemas.microsoft.com/office/powerpoint/2010/main" val="987504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809264"/>
            <a:ext cx="7669040" cy="2546851"/>
          </a:xfrm>
        </p:spPr>
        <p:txBody>
          <a:bodyPr>
            <a:noAutofit/>
          </a:bodyPr>
          <a:lstStyle/>
          <a:p>
            <a:r>
              <a:rPr lang="en-GB" sz="2400" dirty="0"/>
              <a:t>Patients with recent or planned use of an NAI for current infection are ineligible (oseltamivir or zanamivir)</a:t>
            </a:r>
          </a:p>
          <a:p>
            <a:pPr marL="0" indent="0">
              <a:buNone/>
            </a:pPr>
            <a:endParaRPr lang="en-GB" sz="2400" dirty="0"/>
          </a:p>
          <a:p>
            <a:r>
              <a:rPr lang="en-GB" sz="2400" dirty="0"/>
              <a:t>Patients treated for bacterial co-infection are eligible if clinical team think influenza is contributing to lung disease</a:t>
            </a:r>
          </a:p>
          <a:p>
            <a:endParaRPr lang="en-GB" sz="2400" dirty="0"/>
          </a:p>
          <a:p>
            <a:endParaRPr lang="en-GB" sz="2400" dirty="0"/>
          </a:p>
          <a:p>
            <a:endParaRPr lang="en-GB"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2771" y="1809264"/>
            <a:ext cx="3472543" cy="2020388"/>
          </a:xfrm>
          <a:prstGeom prst="rect">
            <a:avLst/>
          </a:prstGeom>
        </p:spPr>
      </p:pic>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a:t>Oseltamivir</a:t>
            </a:r>
          </a:p>
        </p:txBody>
      </p:sp>
    </p:spTree>
    <p:extLst>
      <p:ext uri="{BB962C8B-B14F-4D97-AF65-F5344CB8AC3E}">
        <p14:creationId xmlns:p14="http://schemas.microsoft.com/office/powerpoint/2010/main" val="1654963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a:t>Oseltamivir – recruitment </a:t>
            </a:r>
          </a:p>
        </p:txBody>
      </p:sp>
      <p:sp>
        <p:nvSpPr>
          <p:cNvPr id="15" name="TextBox 14"/>
          <p:cNvSpPr txBox="1"/>
          <p:nvPr/>
        </p:nvSpPr>
        <p:spPr>
          <a:xfrm>
            <a:off x="1062764" y="1492394"/>
            <a:ext cx="6284093" cy="369332"/>
          </a:xfrm>
          <a:prstGeom prst="rect">
            <a:avLst/>
          </a:prstGeom>
          <a:noFill/>
        </p:spPr>
        <p:txBody>
          <a:bodyPr wrap="none" rtlCol="0">
            <a:spAutoFit/>
          </a:bodyPr>
          <a:lstStyle/>
          <a:p>
            <a:r>
              <a:rPr lang="en-GB" dirty="0"/>
              <a:t>240 participant recruited to oseltamivir comparison from 98 sites</a:t>
            </a:r>
          </a:p>
        </p:txBody>
      </p:sp>
      <p:pic>
        <p:nvPicPr>
          <p:cNvPr id="17" name="Picture 16"/>
          <p:cNvPicPr/>
          <p:nvPr/>
        </p:nvPicPr>
        <p:blipFill rotWithShape="1">
          <a:blip r:embed="rId2"/>
          <a:srcRect l="47252" t="5611" b="2954"/>
          <a:stretch/>
        </p:blipFill>
        <p:spPr>
          <a:xfrm>
            <a:off x="8708230" y="1517184"/>
            <a:ext cx="1718469" cy="5340816"/>
          </a:xfrm>
          <a:prstGeom prst="rect">
            <a:avLst/>
          </a:prstGeom>
        </p:spPr>
      </p:pic>
      <p:sp>
        <p:nvSpPr>
          <p:cNvPr id="18" name="TextBox 17"/>
          <p:cNvSpPr txBox="1"/>
          <p:nvPr/>
        </p:nvSpPr>
        <p:spPr>
          <a:xfrm>
            <a:off x="8674100" y="1291024"/>
            <a:ext cx="1841658" cy="338554"/>
          </a:xfrm>
          <a:prstGeom prst="rect">
            <a:avLst/>
          </a:prstGeom>
          <a:noFill/>
        </p:spPr>
        <p:txBody>
          <a:bodyPr wrap="none" rtlCol="0">
            <a:spAutoFit/>
          </a:bodyPr>
          <a:lstStyle/>
          <a:p>
            <a:r>
              <a:rPr lang="en-GB" sz="1600" b="1" dirty="0"/>
              <a:t>Recruitment by site</a:t>
            </a:r>
          </a:p>
        </p:txBody>
      </p:sp>
      <p:sp>
        <p:nvSpPr>
          <p:cNvPr id="20" name="TextBox 19"/>
          <p:cNvSpPr txBox="1"/>
          <p:nvPr/>
        </p:nvSpPr>
        <p:spPr>
          <a:xfrm>
            <a:off x="3191683" y="2062065"/>
            <a:ext cx="1657890" cy="338554"/>
          </a:xfrm>
          <a:prstGeom prst="rect">
            <a:avLst/>
          </a:prstGeom>
          <a:noFill/>
        </p:spPr>
        <p:txBody>
          <a:bodyPr wrap="none" rtlCol="0">
            <a:spAutoFit/>
          </a:bodyPr>
          <a:lstStyle/>
          <a:p>
            <a:r>
              <a:rPr lang="en-GB" sz="1600" b="1" dirty="0"/>
              <a:t>Total recruitment</a:t>
            </a:r>
          </a:p>
        </p:txBody>
      </p:sp>
      <p:grpSp>
        <p:nvGrpSpPr>
          <p:cNvPr id="22" name="Group 21">
            <a:extLst>
              <a:ext uri="{FF2B5EF4-FFF2-40B4-BE49-F238E27FC236}">
                <a16:creationId xmlns:a16="http://schemas.microsoft.com/office/drawing/2014/main" id="{33E92523-7588-4678-8887-4A6F7537F232}"/>
              </a:ext>
            </a:extLst>
          </p:cNvPr>
          <p:cNvGrpSpPr>
            <a:grpSpLocks noChangeAspect="1"/>
          </p:cNvGrpSpPr>
          <p:nvPr/>
        </p:nvGrpSpPr>
        <p:grpSpPr>
          <a:xfrm>
            <a:off x="934628" y="2567815"/>
            <a:ext cx="5183379" cy="4080635"/>
            <a:chOff x="1144179" y="2335281"/>
            <a:chExt cx="5391148" cy="4244202"/>
          </a:xfrm>
        </p:grpSpPr>
        <p:grpSp>
          <p:nvGrpSpPr>
            <p:cNvPr id="7" name="Group 6">
              <a:extLst>
                <a:ext uri="{FF2B5EF4-FFF2-40B4-BE49-F238E27FC236}">
                  <a16:creationId xmlns:a16="http://schemas.microsoft.com/office/drawing/2014/main" id="{51CE8DDB-46B6-4550-ACDB-6FB141119B2E}"/>
                </a:ext>
              </a:extLst>
            </p:cNvPr>
            <p:cNvGrpSpPr/>
            <p:nvPr/>
          </p:nvGrpSpPr>
          <p:grpSpPr>
            <a:xfrm>
              <a:off x="1144179" y="2335281"/>
              <a:ext cx="5391148" cy="4244202"/>
              <a:chOff x="3696847" y="904501"/>
              <a:chExt cx="7376639" cy="5353797"/>
            </a:xfrm>
          </p:grpSpPr>
          <p:pic>
            <p:nvPicPr>
              <p:cNvPr id="3" name="Picture 2">
                <a:extLst>
                  <a:ext uri="{FF2B5EF4-FFF2-40B4-BE49-F238E27FC236}">
                    <a16:creationId xmlns:a16="http://schemas.microsoft.com/office/drawing/2014/main" id="{496ACCC3-A017-4110-AAE0-6A3B345B7B0F}"/>
                  </a:ext>
                </a:extLst>
              </p:cNvPr>
              <p:cNvPicPr>
                <a:picLocks noChangeAspect="1"/>
              </p:cNvPicPr>
              <p:nvPr/>
            </p:nvPicPr>
            <p:blipFill rotWithShape="1">
              <a:blip r:embed="rId3"/>
              <a:srcRect r="93850"/>
              <a:stretch/>
            </p:blipFill>
            <p:spPr>
              <a:xfrm>
                <a:off x="3696847" y="904501"/>
                <a:ext cx="593526" cy="5353797"/>
              </a:xfrm>
              <a:prstGeom prst="rect">
                <a:avLst/>
              </a:prstGeom>
            </p:spPr>
          </p:pic>
          <p:pic>
            <p:nvPicPr>
              <p:cNvPr id="19" name="Picture 18">
                <a:extLst>
                  <a:ext uri="{FF2B5EF4-FFF2-40B4-BE49-F238E27FC236}">
                    <a16:creationId xmlns:a16="http://schemas.microsoft.com/office/drawing/2014/main" id="{0E19F55E-3A53-4C45-8704-B04C575B7BF2}"/>
                  </a:ext>
                </a:extLst>
              </p:cNvPr>
              <p:cNvPicPr>
                <a:picLocks noChangeAspect="1"/>
              </p:cNvPicPr>
              <p:nvPr/>
            </p:nvPicPr>
            <p:blipFill rotWithShape="1">
              <a:blip r:embed="rId3"/>
              <a:srcRect l="29549" t="1540"/>
              <a:stretch/>
            </p:blipFill>
            <p:spPr>
              <a:xfrm>
                <a:off x="4274820" y="986921"/>
                <a:ext cx="6798666" cy="5271377"/>
              </a:xfrm>
              <a:prstGeom prst="rect">
                <a:avLst/>
              </a:prstGeom>
            </p:spPr>
          </p:pic>
        </p:grpSp>
        <p:sp>
          <p:nvSpPr>
            <p:cNvPr id="16" name="Rectangle 15">
              <a:extLst>
                <a:ext uri="{FF2B5EF4-FFF2-40B4-BE49-F238E27FC236}">
                  <a16:creationId xmlns:a16="http://schemas.microsoft.com/office/drawing/2014/main" id="{45D41AAD-D99E-444D-941A-7CD4789100AE}"/>
                </a:ext>
              </a:extLst>
            </p:cNvPr>
            <p:cNvSpPr/>
            <p:nvPr/>
          </p:nvSpPr>
          <p:spPr>
            <a:xfrm>
              <a:off x="2264352" y="2461260"/>
              <a:ext cx="1903787" cy="21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996022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123" y="1546032"/>
            <a:ext cx="8181957" cy="2546851"/>
          </a:xfrm>
        </p:spPr>
        <p:txBody>
          <a:bodyPr>
            <a:noAutofit/>
          </a:bodyPr>
          <a:lstStyle/>
          <a:p>
            <a:endParaRPr lang="en-GB" sz="2400" dirty="0"/>
          </a:p>
          <a:p>
            <a:r>
              <a:rPr lang="en-GB" sz="2400" dirty="0"/>
              <a:t>Trial oseltamivir is from NHS stock, which should simplify recruitment</a:t>
            </a:r>
            <a:endParaRPr lang="en-GB" sz="2000" dirty="0"/>
          </a:p>
          <a:p>
            <a:endParaRPr lang="en-GB" sz="2400" dirty="0"/>
          </a:p>
          <a:p>
            <a:r>
              <a:rPr lang="en-GB" sz="2400" dirty="0"/>
              <a:t>Please monitor ‘drop-in’ NAI treatment in patients allocated usual care without NAI</a:t>
            </a:r>
          </a:p>
          <a:p>
            <a:endParaRPr lang="en-GB" sz="2400" dirty="0"/>
          </a:p>
          <a:p>
            <a:r>
              <a:rPr lang="en-GB" sz="2400" dirty="0"/>
              <a:t>Ensure trial participation &amp; treatment allocation is clearly documented in notes &amp; handed over between clinical teams</a:t>
            </a:r>
          </a:p>
          <a:p>
            <a:endParaRPr lang="en-GB"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081" y="1723000"/>
            <a:ext cx="3472543" cy="2020388"/>
          </a:xfrm>
          <a:prstGeom prst="rect">
            <a:avLst/>
          </a:prstGeom>
        </p:spPr>
      </p:pic>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a:t>Oseltamivir</a:t>
            </a:r>
          </a:p>
        </p:txBody>
      </p:sp>
    </p:spTree>
    <p:extLst>
      <p:ext uri="{BB962C8B-B14F-4D97-AF65-F5344CB8AC3E}">
        <p14:creationId xmlns:p14="http://schemas.microsoft.com/office/powerpoint/2010/main" val="382262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Q&amp;A</a:t>
            </a:r>
          </a:p>
        </p:txBody>
      </p:sp>
      <p:sp>
        <p:nvSpPr>
          <p:cNvPr id="3" name="Content Placeholder 2"/>
          <p:cNvSpPr>
            <a:spLocks noGrp="1"/>
          </p:cNvSpPr>
          <p:nvPr>
            <p:ph idx="1"/>
          </p:nvPr>
        </p:nvSpPr>
        <p:spPr>
          <a:xfrm>
            <a:off x="507050" y="1658396"/>
            <a:ext cx="9447833" cy="4580078"/>
          </a:xfrm>
        </p:spPr>
        <p:txBody>
          <a:bodyPr>
            <a:normAutofit/>
          </a:bodyPr>
          <a:lstStyle/>
          <a:p>
            <a:r>
              <a:rPr lang="en-GB" sz="2400" dirty="0"/>
              <a:t>If you have questions please enter them into the “Q&amp;A”</a:t>
            </a:r>
          </a:p>
          <a:p>
            <a:endParaRPr lang="en-GB" sz="2400" dirty="0"/>
          </a:p>
          <a:p>
            <a:r>
              <a:rPr lang="en-GB" sz="2400" dirty="0"/>
              <a:t>Questions may be answered directly or to the whole group</a:t>
            </a:r>
          </a:p>
          <a:p>
            <a:endParaRPr lang="en-GB" sz="2400" dirty="0"/>
          </a:p>
          <a:p>
            <a:r>
              <a:rPr lang="en-GB" sz="2400" dirty="0"/>
              <a:t>Information about the trial is on our website </a:t>
            </a:r>
            <a:r>
              <a:rPr lang="en-GB" sz="2400" dirty="0">
                <a:hlinkClick r:id="rId2"/>
              </a:rPr>
              <a:t>https://www.recoverytrial.net/uk/for-site-staff</a:t>
            </a:r>
            <a:r>
              <a:rPr lang="en-GB" sz="2400" dirty="0"/>
              <a:t> </a:t>
            </a:r>
          </a:p>
          <a:p>
            <a:endParaRPr lang="en-GB" sz="2400" dirty="0"/>
          </a:p>
          <a:p>
            <a:r>
              <a:rPr lang="en-GB" sz="2400" dirty="0"/>
              <a:t>Slides &amp; recording will be uploaded to the UK Site Teams page </a:t>
            </a:r>
          </a:p>
        </p:txBody>
      </p:sp>
    </p:spTree>
    <p:extLst>
      <p:ext uri="{BB962C8B-B14F-4D97-AF65-F5344CB8AC3E}">
        <p14:creationId xmlns:p14="http://schemas.microsoft.com/office/powerpoint/2010/main" val="673660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dirty="0"/>
              <a:t>BALOXAVIR</a:t>
            </a:r>
          </a:p>
        </p:txBody>
      </p:sp>
    </p:spTree>
    <p:extLst>
      <p:ext uri="{BB962C8B-B14F-4D97-AF65-F5344CB8AC3E}">
        <p14:creationId xmlns:p14="http://schemas.microsoft.com/office/powerpoint/2010/main" val="3766385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565967" cy="1325563"/>
          </a:xfrm>
        </p:spPr>
        <p:txBody>
          <a:bodyPr/>
          <a:lstStyle/>
          <a:p>
            <a:r>
              <a:rPr lang="en-GB" dirty="0"/>
              <a:t>Baloxavir</a:t>
            </a:r>
          </a:p>
        </p:txBody>
      </p:sp>
      <p:sp>
        <p:nvSpPr>
          <p:cNvPr id="3" name="Content Placeholder 2"/>
          <p:cNvSpPr>
            <a:spLocks noGrp="1"/>
          </p:cNvSpPr>
          <p:nvPr>
            <p:ph idx="1"/>
          </p:nvPr>
        </p:nvSpPr>
        <p:spPr>
          <a:xfrm>
            <a:off x="209081" y="1585311"/>
            <a:ext cx="8790919" cy="3021414"/>
          </a:xfrm>
        </p:spPr>
        <p:txBody>
          <a:bodyPr>
            <a:noAutofit/>
          </a:bodyPr>
          <a:lstStyle/>
          <a:p>
            <a:r>
              <a:rPr lang="en-GB" sz="2400" dirty="0"/>
              <a:t>Newer antiviral class (cap-dependent endonuclease inhibitor, CENi)</a:t>
            </a:r>
          </a:p>
          <a:p>
            <a:pPr marL="0" indent="0">
              <a:buNone/>
            </a:pPr>
            <a:endParaRPr lang="en-GB" sz="2400" dirty="0"/>
          </a:p>
          <a:p>
            <a:r>
              <a:rPr lang="en-GB" sz="2400" dirty="0"/>
              <a:t>Reduces viral load more rapidly than NAI, but resistance mutations may arise more commonly on treatment</a:t>
            </a:r>
          </a:p>
        </p:txBody>
      </p:sp>
      <p:sp>
        <p:nvSpPr>
          <p:cNvPr id="5" name="Content Placeholder 2"/>
          <p:cNvSpPr txBox="1">
            <a:spLocks/>
          </p:cNvSpPr>
          <p:nvPr/>
        </p:nvSpPr>
        <p:spPr>
          <a:xfrm>
            <a:off x="209081" y="3096018"/>
            <a:ext cx="7340660" cy="2671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r>
              <a:rPr lang="en-GB" sz="2400" dirty="0"/>
              <a:t>Mechanism of action differs from NAIs, so combination may be better than either alone</a:t>
            </a:r>
          </a:p>
          <a:p>
            <a:pPr marL="0" indent="0">
              <a:buNone/>
            </a:pPr>
            <a:endParaRPr lang="en-GB"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918" y="1489355"/>
            <a:ext cx="3973285" cy="3496491"/>
          </a:xfrm>
          <a:prstGeom prst="rect">
            <a:avLst/>
          </a:prstGeom>
        </p:spPr>
      </p:pic>
    </p:spTree>
    <p:extLst>
      <p:ext uri="{BB962C8B-B14F-4D97-AF65-F5344CB8AC3E}">
        <p14:creationId xmlns:p14="http://schemas.microsoft.com/office/powerpoint/2010/main" val="2509809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809264"/>
            <a:ext cx="7669040" cy="2546851"/>
          </a:xfrm>
        </p:spPr>
        <p:txBody>
          <a:bodyPr>
            <a:noAutofit/>
          </a:bodyPr>
          <a:lstStyle/>
          <a:p>
            <a:r>
              <a:rPr lang="en-GB" sz="2400" dirty="0"/>
              <a:t>Patients with recent or planned use of an baloxavir for current infection are ineligible</a:t>
            </a:r>
          </a:p>
          <a:p>
            <a:pPr marL="0" indent="0">
              <a:buNone/>
            </a:pPr>
            <a:endParaRPr lang="en-GB" sz="2400" dirty="0"/>
          </a:p>
          <a:p>
            <a:r>
              <a:rPr lang="en-GB" sz="2400" dirty="0"/>
              <a:t>Patients treated for bacterial co-infection are eligible if clinical team think influenza is contributing to lung disease</a:t>
            </a:r>
          </a:p>
          <a:p>
            <a:endParaRPr lang="en-GB" sz="2400" dirty="0"/>
          </a:p>
          <a:p>
            <a:r>
              <a:rPr lang="en-GB" sz="2400" dirty="0"/>
              <a:t>Long half-life so two doses only – please ensure that 2</a:t>
            </a:r>
            <a:r>
              <a:rPr lang="en-GB" sz="2400" baseline="30000" dirty="0"/>
              <a:t>nd</a:t>
            </a:r>
            <a:r>
              <a:rPr lang="en-GB" sz="2400" dirty="0"/>
              <a:t> dose is available when patient is discharged</a:t>
            </a:r>
            <a:endParaRPr lang="en-GB" sz="2000" dirty="0"/>
          </a:p>
          <a:p>
            <a:endParaRPr lang="en-GB" sz="2400" dirty="0"/>
          </a:p>
        </p:txBody>
      </p:sp>
      <p:sp>
        <p:nvSpPr>
          <p:cNvPr id="5" name="Title 1"/>
          <p:cNvSpPr>
            <a:spLocks noGrp="1"/>
          </p:cNvSpPr>
          <p:nvPr>
            <p:ph type="title"/>
          </p:nvPr>
        </p:nvSpPr>
        <p:spPr>
          <a:xfrm>
            <a:off x="838200" y="14741"/>
            <a:ext cx="7565967" cy="1325563"/>
          </a:xfrm>
        </p:spPr>
        <p:txBody>
          <a:bodyPr/>
          <a:lstStyle/>
          <a:p>
            <a:r>
              <a:rPr lang="en-GB" dirty="0"/>
              <a:t>Baloxavir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318" y="1489355"/>
            <a:ext cx="3973285" cy="3496491"/>
          </a:xfrm>
          <a:prstGeom prst="rect">
            <a:avLst/>
          </a:prstGeom>
        </p:spPr>
      </p:pic>
    </p:spTree>
    <p:extLst>
      <p:ext uri="{BB962C8B-B14F-4D97-AF65-F5344CB8AC3E}">
        <p14:creationId xmlns:p14="http://schemas.microsoft.com/office/powerpoint/2010/main" val="3973226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139E29D-AC8E-4DDE-9719-2C4E04678D3B}"/>
              </a:ext>
            </a:extLst>
          </p:cNvPr>
          <p:cNvGrpSpPr>
            <a:grpSpLocks noChangeAspect="1"/>
          </p:cNvGrpSpPr>
          <p:nvPr/>
        </p:nvGrpSpPr>
        <p:grpSpPr>
          <a:xfrm>
            <a:off x="395574" y="1801088"/>
            <a:ext cx="6610026" cy="5112907"/>
            <a:chOff x="1837371" y="2432294"/>
            <a:chExt cx="4412576" cy="3413162"/>
          </a:xfrm>
        </p:grpSpPr>
        <p:pic>
          <p:nvPicPr>
            <p:cNvPr id="16" name="Picture 15">
              <a:extLst>
                <a:ext uri="{FF2B5EF4-FFF2-40B4-BE49-F238E27FC236}">
                  <a16:creationId xmlns:a16="http://schemas.microsoft.com/office/drawing/2014/main" id="{D281129A-7A2A-4B01-8149-E900A2AC3B70}"/>
                </a:ext>
              </a:extLst>
            </p:cNvPr>
            <p:cNvPicPr/>
            <p:nvPr/>
          </p:nvPicPr>
          <p:blipFill rotWithShape="1">
            <a:blip r:embed="rId2"/>
            <a:srcRect r="88628"/>
            <a:stretch/>
          </p:blipFill>
          <p:spPr>
            <a:xfrm>
              <a:off x="1837371" y="2432294"/>
              <a:ext cx="646788" cy="3411855"/>
            </a:xfrm>
            <a:prstGeom prst="rect">
              <a:avLst/>
            </a:prstGeom>
          </p:spPr>
        </p:pic>
        <p:pic>
          <p:nvPicPr>
            <p:cNvPr id="17" name="Picture 16">
              <a:extLst>
                <a:ext uri="{FF2B5EF4-FFF2-40B4-BE49-F238E27FC236}">
                  <a16:creationId xmlns:a16="http://schemas.microsoft.com/office/drawing/2014/main" id="{938F6767-DD5C-4BFE-81FE-3957C1CE0D6E}"/>
                </a:ext>
              </a:extLst>
            </p:cNvPr>
            <p:cNvPicPr/>
            <p:nvPr/>
          </p:nvPicPr>
          <p:blipFill rotWithShape="1">
            <a:blip r:embed="rId2"/>
            <a:srcRect l="33522" t="13402"/>
            <a:stretch/>
          </p:blipFill>
          <p:spPr>
            <a:xfrm>
              <a:off x="2468880" y="2890837"/>
              <a:ext cx="3781067" cy="2954619"/>
            </a:xfrm>
            <a:prstGeom prst="rect">
              <a:avLst/>
            </a:prstGeom>
          </p:spPr>
        </p:pic>
      </p:grpSp>
      <p:sp>
        <p:nvSpPr>
          <p:cNvPr id="24" name="TextBox 23">
            <a:extLst>
              <a:ext uri="{FF2B5EF4-FFF2-40B4-BE49-F238E27FC236}">
                <a16:creationId xmlns:a16="http://schemas.microsoft.com/office/drawing/2014/main" id="{41000C30-B807-4941-A682-9D1680FDB730}"/>
              </a:ext>
            </a:extLst>
          </p:cNvPr>
          <p:cNvSpPr txBox="1"/>
          <p:nvPr/>
        </p:nvSpPr>
        <p:spPr>
          <a:xfrm>
            <a:off x="4885462" y="6457545"/>
            <a:ext cx="2082372" cy="392951"/>
          </a:xfrm>
          <a:prstGeom prst="rect">
            <a:avLst/>
          </a:prstGeom>
          <a:solidFill>
            <a:schemeClr val="bg1"/>
          </a:solidFill>
        </p:spPr>
        <p:txBody>
          <a:bodyPr wrap="square" rtlCol="0">
            <a:spAutoFit/>
          </a:bodyPr>
          <a:lstStyle/>
          <a:p>
            <a:endParaRPr lang="en-GB" dirty="0"/>
          </a:p>
        </p:txBody>
      </p:sp>
      <p:sp>
        <p:nvSpPr>
          <p:cNvPr id="5" name="Title 1"/>
          <p:cNvSpPr>
            <a:spLocks noGrp="1"/>
          </p:cNvSpPr>
          <p:nvPr>
            <p:ph type="title"/>
          </p:nvPr>
        </p:nvSpPr>
        <p:spPr>
          <a:xfrm>
            <a:off x="838200" y="14741"/>
            <a:ext cx="7565967" cy="1325563"/>
          </a:xfrm>
        </p:spPr>
        <p:txBody>
          <a:bodyPr/>
          <a:lstStyle/>
          <a:p>
            <a:r>
              <a:rPr lang="en-GB" dirty="0"/>
              <a:t>Baloxavir - recruitment</a:t>
            </a:r>
          </a:p>
        </p:txBody>
      </p:sp>
      <p:sp>
        <p:nvSpPr>
          <p:cNvPr id="7" name="TextBox 6"/>
          <p:cNvSpPr txBox="1"/>
          <p:nvPr/>
        </p:nvSpPr>
        <p:spPr>
          <a:xfrm>
            <a:off x="1364123" y="6457084"/>
            <a:ext cx="543317" cy="303955"/>
          </a:xfrm>
          <a:prstGeom prst="rect">
            <a:avLst/>
          </a:prstGeom>
          <a:noFill/>
        </p:spPr>
        <p:txBody>
          <a:bodyPr wrap="none" rtlCol="0">
            <a:spAutoFit/>
          </a:bodyPr>
          <a:lstStyle/>
          <a:p>
            <a:r>
              <a:rPr lang="en-GB" sz="1400" b="1" dirty="0"/>
              <a:t>2023</a:t>
            </a:r>
          </a:p>
        </p:txBody>
      </p:sp>
      <p:sp>
        <p:nvSpPr>
          <p:cNvPr id="12" name="TextBox 11"/>
          <p:cNvSpPr txBox="1"/>
          <p:nvPr/>
        </p:nvSpPr>
        <p:spPr>
          <a:xfrm>
            <a:off x="5624186" y="6470761"/>
            <a:ext cx="543317" cy="303955"/>
          </a:xfrm>
          <a:prstGeom prst="rect">
            <a:avLst/>
          </a:prstGeom>
          <a:noFill/>
        </p:spPr>
        <p:txBody>
          <a:bodyPr wrap="none" rtlCol="0">
            <a:spAutoFit/>
          </a:bodyPr>
          <a:lstStyle/>
          <a:p>
            <a:r>
              <a:rPr lang="en-GB" sz="1400" b="1" dirty="0"/>
              <a:t>2025</a:t>
            </a:r>
          </a:p>
        </p:txBody>
      </p:sp>
      <p:sp>
        <p:nvSpPr>
          <p:cNvPr id="21" name="TextBox 20"/>
          <p:cNvSpPr txBox="1"/>
          <p:nvPr/>
        </p:nvSpPr>
        <p:spPr>
          <a:xfrm>
            <a:off x="1996890" y="1868079"/>
            <a:ext cx="2082372" cy="392951"/>
          </a:xfrm>
          <a:prstGeom prst="rect">
            <a:avLst/>
          </a:prstGeom>
          <a:solidFill>
            <a:schemeClr val="bg1"/>
          </a:solidFill>
        </p:spPr>
        <p:txBody>
          <a:bodyPr wrap="square" rtlCol="0">
            <a:spAutoFit/>
          </a:bodyPr>
          <a:lstStyle/>
          <a:p>
            <a:endParaRPr lang="en-GB" dirty="0"/>
          </a:p>
        </p:txBody>
      </p:sp>
      <p:sp>
        <p:nvSpPr>
          <p:cNvPr id="22" name="TextBox 21"/>
          <p:cNvSpPr txBox="1"/>
          <p:nvPr/>
        </p:nvSpPr>
        <p:spPr>
          <a:xfrm>
            <a:off x="1907101" y="2352636"/>
            <a:ext cx="2082372" cy="392951"/>
          </a:xfrm>
          <a:prstGeom prst="rect">
            <a:avLst/>
          </a:prstGeom>
          <a:solidFill>
            <a:schemeClr val="bg1"/>
          </a:solidFill>
        </p:spPr>
        <p:txBody>
          <a:bodyPr wrap="square" rtlCol="0">
            <a:spAutoFit/>
          </a:bodyPr>
          <a:lstStyle/>
          <a:p>
            <a:endParaRPr lang="en-GB" dirty="0"/>
          </a:p>
        </p:txBody>
      </p:sp>
      <p:sp>
        <p:nvSpPr>
          <p:cNvPr id="23" name="TextBox 22"/>
          <p:cNvSpPr txBox="1"/>
          <p:nvPr/>
        </p:nvSpPr>
        <p:spPr>
          <a:xfrm>
            <a:off x="2436125" y="6467161"/>
            <a:ext cx="2082372" cy="392951"/>
          </a:xfrm>
          <a:prstGeom prst="rect">
            <a:avLst/>
          </a:prstGeom>
          <a:solidFill>
            <a:schemeClr val="bg1"/>
          </a:solidFill>
        </p:spPr>
        <p:txBody>
          <a:bodyPr wrap="square" rtlCol="0">
            <a:spAutoFit/>
          </a:bodyPr>
          <a:lstStyle/>
          <a:p>
            <a:endParaRPr lang="en-GB" dirty="0"/>
          </a:p>
        </p:txBody>
      </p:sp>
      <p:sp>
        <p:nvSpPr>
          <p:cNvPr id="11" name="TextBox 10"/>
          <p:cNvSpPr txBox="1"/>
          <p:nvPr/>
        </p:nvSpPr>
        <p:spPr>
          <a:xfrm>
            <a:off x="3069760" y="6470761"/>
            <a:ext cx="543317" cy="303955"/>
          </a:xfrm>
          <a:prstGeom prst="rect">
            <a:avLst/>
          </a:prstGeom>
          <a:solidFill>
            <a:schemeClr val="bg1"/>
          </a:solidFill>
        </p:spPr>
        <p:txBody>
          <a:bodyPr wrap="none" rtlCol="0">
            <a:spAutoFit/>
          </a:bodyPr>
          <a:lstStyle/>
          <a:p>
            <a:r>
              <a:rPr lang="en-GB" sz="1400" b="1" dirty="0"/>
              <a:t>2024</a:t>
            </a:r>
            <a:endParaRPr lang="en-GB" sz="1200" b="1" dirty="0"/>
          </a:p>
        </p:txBody>
      </p:sp>
      <p:sp>
        <p:nvSpPr>
          <p:cNvPr id="26" name="TextBox 25"/>
          <p:cNvSpPr txBox="1"/>
          <p:nvPr/>
        </p:nvSpPr>
        <p:spPr>
          <a:xfrm>
            <a:off x="3191683" y="1936259"/>
            <a:ext cx="1657890" cy="338554"/>
          </a:xfrm>
          <a:prstGeom prst="rect">
            <a:avLst/>
          </a:prstGeom>
          <a:noFill/>
        </p:spPr>
        <p:txBody>
          <a:bodyPr wrap="none" rtlCol="0">
            <a:spAutoFit/>
          </a:bodyPr>
          <a:lstStyle/>
          <a:p>
            <a:r>
              <a:rPr lang="en-GB" sz="1600" b="1" dirty="0"/>
              <a:t>Total recruitment</a:t>
            </a:r>
          </a:p>
        </p:txBody>
      </p:sp>
      <p:sp>
        <p:nvSpPr>
          <p:cNvPr id="27" name="TextBox 26"/>
          <p:cNvSpPr txBox="1"/>
          <p:nvPr/>
        </p:nvSpPr>
        <p:spPr>
          <a:xfrm>
            <a:off x="838200" y="1478576"/>
            <a:ext cx="6086859" cy="369332"/>
          </a:xfrm>
          <a:prstGeom prst="rect">
            <a:avLst/>
          </a:prstGeom>
          <a:noFill/>
        </p:spPr>
        <p:txBody>
          <a:bodyPr wrap="none" rtlCol="0">
            <a:spAutoFit/>
          </a:bodyPr>
          <a:lstStyle/>
          <a:p>
            <a:r>
              <a:rPr lang="en-GB" dirty="0"/>
              <a:t>809 participant recruited to baloxavir comparison from 58 sites</a:t>
            </a:r>
          </a:p>
        </p:txBody>
      </p:sp>
      <p:pic>
        <p:nvPicPr>
          <p:cNvPr id="6" name="Picture 5">
            <a:extLst>
              <a:ext uri="{FF2B5EF4-FFF2-40B4-BE49-F238E27FC236}">
                <a16:creationId xmlns:a16="http://schemas.microsoft.com/office/drawing/2014/main" id="{4C5BC8BF-3C0A-40F0-AA5F-1559A904260D}"/>
              </a:ext>
            </a:extLst>
          </p:cNvPr>
          <p:cNvPicPr>
            <a:picLocks noChangeAspect="1"/>
          </p:cNvPicPr>
          <p:nvPr/>
        </p:nvPicPr>
        <p:blipFill>
          <a:blip r:embed="rId3"/>
          <a:stretch>
            <a:fillRect/>
          </a:stretch>
        </p:blipFill>
        <p:spPr>
          <a:xfrm>
            <a:off x="8877062" y="1504125"/>
            <a:ext cx="2137588" cy="5297501"/>
          </a:xfrm>
          <a:prstGeom prst="rect">
            <a:avLst/>
          </a:prstGeom>
        </p:spPr>
      </p:pic>
      <p:sp>
        <p:nvSpPr>
          <p:cNvPr id="25" name="TextBox 24"/>
          <p:cNvSpPr txBox="1"/>
          <p:nvPr/>
        </p:nvSpPr>
        <p:spPr>
          <a:xfrm>
            <a:off x="8996227" y="1361904"/>
            <a:ext cx="1841658" cy="338554"/>
          </a:xfrm>
          <a:prstGeom prst="rect">
            <a:avLst/>
          </a:prstGeom>
          <a:solidFill>
            <a:schemeClr val="bg1"/>
          </a:solidFill>
        </p:spPr>
        <p:txBody>
          <a:bodyPr wrap="none" rtlCol="0">
            <a:spAutoFit/>
          </a:bodyPr>
          <a:lstStyle/>
          <a:p>
            <a:r>
              <a:rPr lang="en-GB" sz="1600" b="1" dirty="0"/>
              <a:t>Recruitment by site</a:t>
            </a:r>
          </a:p>
        </p:txBody>
      </p:sp>
    </p:spTree>
    <p:extLst>
      <p:ext uri="{BB962C8B-B14F-4D97-AF65-F5344CB8AC3E}">
        <p14:creationId xmlns:p14="http://schemas.microsoft.com/office/powerpoint/2010/main" val="575891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30" y="1390164"/>
            <a:ext cx="7939369" cy="2546851"/>
          </a:xfrm>
        </p:spPr>
        <p:txBody>
          <a:bodyPr>
            <a:noAutofit/>
          </a:bodyPr>
          <a:lstStyle/>
          <a:p>
            <a:r>
              <a:rPr lang="en-GB" sz="2400" dirty="0"/>
              <a:t>Change of baloxavir supply last winter – new supply has clinical trial labelling</a:t>
            </a:r>
          </a:p>
          <a:p>
            <a:endParaRPr lang="en-GB" sz="2400" dirty="0"/>
          </a:p>
          <a:p>
            <a:r>
              <a:rPr lang="en-GB" sz="2400" dirty="0"/>
              <a:t>No new accountability or monitoring requirements once in pharmacy – treat like other licensed medications if possible</a:t>
            </a:r>
          </a:p>
          <a:p>
            <a:endParaRPr lang="en-GB" sz="2400" dirty="0"/>
          </a:p>
          <a:p>
            <a:r>
              <a:rPr lang="en-GB" sz="2400" dirty="0"/>
              <a:t>Aim to start treatment within 6h of randomisation</a:t>
            </a:r>
          </a:p>
          <a:p>
            <a:endParaRPr lang="en-GB" sz="2400" dirty="0"/>
          </a:p>
          <a:p>
            <a:r>
              <a:rPr lang="en-GB" sz="2400" dirty="0"/>
              <a:t>Ensure that allocation in baloxavir comparison does not affect use of routine care antivirals (e.g. prescription of oseltamivir only if patient allocated usual care)</a:t>
            </a:r>
          </a:p>
        </p:txBody>
      </p:sp>
      <p:sp>
        <p:nvSpPr>
          <p:cNvPr id="5" name="Title 1"/>
          <p:cNvSpPr>
            <a:spLocks noGrp="1"/>
          </p:cNvSpPr>
          <p:nvPr>
            <p:ph type="title"/>
          </p:nvPr>
        </p:nvSpPr>
        <p:spPr>
          <a:xfrm>
            <a:off x="838200" y="14741"/>
            <a:ext cx="7565967" cy="1325563"/>
          </a:xfrm>
        </p:spPr>
        <p:txBody>
          <a:bodyPr/>
          <a:lstStyle/>
          <a:p>
            <a:r>
              <a:rPr lang="en-GB" dirty="0"/>
              <a:t>Baloxavir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072" y="1497613"/>
            <a:ext cx="3389678" cy="25409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072" y="4195910"/>
            <a:ext cx="3389678" cy="2540987"/>
          </a:xfrm>
          <a:prstGeom prst="rect">
            <a:avLst/>
          </a:prstGeom>
        </p:spPr>
      </p:pic>
    </p:spTree>
    <p:extLst>
      <p:ext uri="{BB962C8B-B14F-4D97-AF65-F5344CB8AC3E}">
        <p14:creationId xmlns:p14="http://schemas.microsoft.com/office/powerpoint/2010/main" val="1404974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dirty="0"/>
              <a:t>Corticosteroids for influenza</a:t>
            </a:r>
          </a:p>
        </p:txBody>
      </p:sp>
    </p:spTree>
    <p:extLst>
      <p:ext uri="{BB962C8B-B14F-4D97-AF65-F5344CB8AC3E}">
        <p14:creationId xmlns:p14="http://schemas.microsoft.com/office/powerpoint/2010/main" val="2508276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201" y="1596885"/>
            <a:ext cx="7899965" cy="4580078"/>
          </a:xfrm>
        </p:spPr>
        <p:txBody>
          <a:bodyPr>
            <a:normAutofit/>
          </a:bodyPr>
          <a:lstStyle/>
          <a:p>
            <a:r>
              <a:rPr lang="en-GB" sz="2400" dirty="0"/>
              <a:t>Corticosteroids reduce risk of death by ~1/5 in hypoxic patients with COVID-19 pneumonia</a:t>
            </a:r>
          </a:p>
          <a:p>
            <a:endParaRPr lang="en-GB" sz="2400" dirty="0"/>
          </a:p>
          <a:p>
            <a:r>
              <a:rPr lang="en-GB" sz="2400" dirty="0"/>
              <a:t>Previously proposed as a treatment for influenza pneumonia but never properly tested</a:t>
            </a:r>
          </a:p>
          <a:p>
            <a:endParaRPr lang="en-GB" sz="2400" dirty="0"/>
          </a:p>
          <a:p>
            <a:r>
              <a:rPr lang="en-GB" sz="2400" dirty="0"/>
              <a:t>Reducing immune-mediated lung damage may improve survival in severe flu as it does in COVID-19</a:t>
            </a:r>
          </a:p>
          <a:p>
            <a:endParaRPr lang="en-GB" sz="2400" dirty="0"/>
          </a:p>
          <a:p>
            <a:endParaRPr lang="en-GB" sz="2400" dirty="0"/>
          </a:p>
          <a:p>
            <a:endParaRPr lang="en-GB"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a:t>Corticosteroids (influenza)</a:t>
            </a:r>
          </a:p>
        </p:txBody>
      </p:sp>
      <p:sp>
        <p:nvSpPr>
          <p:cNvPr id="2" name="TextBox 1">
            <a:extLst>
              <a:ext uri="{FF2B5EF4-FFF2-40B4-BE49-F238E27FC236}">
                <a16:creationId xmlns:a16="http://schemas.microsoft.com/office/drawing/2014/main" id="{F8CC4932-3FC7-4AD6-8A54-72FC4E8A49AE}"/>
              </a:ext>
            </a:extLst>
          </p:cNvPr>
          <p:cNvSpPr txBox="1"/>
          <p:nvPr/>
        </p:nvSpPr>
        <p:spPr>
          <a:xfrm>
            <a:off x="504201" y="5076000"/>
            <a:ext cx="8330199" cy="1200329"/>
          </a:xfrm>
          <a:prstGeom prst="rect">
            <a:avLst/>
          </a:prstGeom>
          <a:noFill/>
        </p:spPr>
        <p:txBody>
          <a:bodyPr wrap="square" rtlCol="0">
            <a:spAutoFit/>
          </a:bodyPr>
          <a:lstStyle/>
          <a:p>
            <a:r>
              <a:rPr lang="en-GB" b="0" i="1" dirty="0">
                <a:solidFill>
                  <a:srgbClr val="0B0C0C"/>
                </a:solidFill>
                <a:effectLst/>
              </a:rPr>
              <a:t>“Adjunctive corticosteroid therapy has been associated with an increased risk of mortality in observational studies, however there is a strong possibility of confounding by indication in these studies and further evidence from clinical trials is needed”</a:t>
            </a:r>
          </a:p>
          <a:p>
            <a:r>
              <a:rPr lang="en-GB" b="1" dirty="0">
                <a:solidFill>
                  <a:srgbClr val="0B0C0C"/>
                </a:solidFill>
              </a:rPr>
              <a:t>2025 UKHSA influenza treatment guidelines</a:t>
            </a:r>
            <a:endParaRPr lang="en-GB" b="1" dirty="0"/>
          </a:p>
        </p:txBody>
      </p:sp>
    </p:spTree>
    <p:extLst>
      <p:ext uri="{BB962C8B-B14F-4D97-AF65-F5344CB8AC3E}">
        <p14:creationId xmlns:p14="http://schemas.microsoft.com/office/powerpoint/2010/main" val="3339917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36" y="1858142"/>
            <a:ext cx="7551778" cy="4580078"/>
          </a:xfrm>
        </p:spPr>
        <p:txBody>
          <a:bodyPr>
            <a:normAutofit/>
          </a:bodyPr>
          <a:lstStyle/>
          <a:p>
            <a:r>
              <a:rPr lang="en-GB" sz="2400" dirty="0"/>
              <a:t>Open to patients with influenza pneumonia </a:t>
            </a:r>
            <a:r>
              <a:rPr lang="en-GB" sz="2400" b="1" i="1" dirty="0"/>
              <a:t>plus hypoxia</a:t>
            </a:r>
            <a:r>
              <a:rPr lang="en-GB" sz="2400" b="1" dirty="0"/>
              <a:t> </a:t>
            </a:r>
            <a:r>
              <a:rPr lang="en-GB" sz="2400" dirty="0"/>
              <a:t>(supplemental oxygen or SpO2 &lt;92% on air)</a:t>
            </a:r>
          </a:p>
          <a:p>
            <a:endParaRPr lang="en-GB" sz="2400" dirty="0"/>
          </a:p>
          <a:p>
            <a:r>
              <a:rPr lang="en-GB" sz="2400" dirty="0"/>
              <a:t>Contraindicated if current or planned use of systemic corticosteroids, or if coinfected with SARS-CoV-2</a:t>
            </a:r>
          </a:p>
          <a:p>
            <a:endParaRPr lang="en-GB" sz="2400" dirty="0"/>
          </a:p>
          <a:p>
            <a:r>
              <a:rPr lang="en-GB" sz="2400" dirty="0"/>
              <a:t>Common side effects of corticosteroids should be anticipated and managed as in normal practice</a:t>
            </a:r>
          </a:p>
          <a:p>
            <a:pPr lvl="1"/>
            <a:r>
              <a:rPr lang="en-GB" sz="2000" dirty="0"/>
              <a:t>E.g. consider risk of hyperglycaemia, peptic ulceration, infection</a:t>
            </a:r>
          </a:p>
          <a:p>
            <a:endParaRPr lang="en-GB" sz="2400" dirty="0"/>
          </a:p>
          <a:p>
            <a:endParaRPr lang="en-GB" sz="2400" dirty="0"/>
          </a:p>
          <a:p>
            <a:pPr marL="0" indent="0">
              <a:buNone/>
            </a:pPr>
            <a:endParaRPr lang="en-GB"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a:t>Corticosteroids (influenza)</a:t>
            </a:r>
          </a:p>
        </p:txBody>
      </p:sp>
    </p:spTree>
    <p:extLst>
      <p:ext uri="{BB962C8B-B14F-4D97-AF65-F5344CB8AC3E}">
        <p14:creationId xmlns:p14="http://schemas.microsoft.com/office/powerpoint/2010/main" val="604437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a:t>Corticosteroids (influenza) - recruitment</a:t>
            </a:r>
          </a:p>
        </p:txBody>
      </p:sp>
      <p:sp>
        <p:nvSpPr>
          <p:cNvPr id="15" name="TextBox 14"/>
          <p:cNvSpPr txBox="1"/>
          <p:nvPr/>
        </p:nvSpPr>
        <p:spPr>
          <a:xfrm>
            <a:off x="424983" y="1620326"/>
            <a:ext cx="7564315" cy="369332"/>
          </a:xfrm>
          <a:prstGeom prst="rect">
            <a:avLst/>
          </a:prstGeom>
          <a:noFill/>
        </p:spPr>
        <p:txBody>
          <a:bodyPr wrap="none" rtlCol="0">
            <a:spAutoFit/>
          </a:bodyPr>
          <a:lstStyle/>
          <a:p>
            <a:r>
              <a:rPr lang="en-GB" dirty="0"/>
              <a:t>325 participant recruited to influenza corticosteroid comparison from 109 sites</a:t>
            </a:r>
          </a:p>
        </p:txBody>
      </p:sp>
      <p:sp>
        <p:nvSpPr>
          <p:cNvPr id="18" name="TextBox 17"/>
          <p:cNvSpPr txBox="1"/>
          <p:nvPr/>
        </p:nvSpPr>
        <p:spPr>
          <a:xfrm>
            <a:off x="8760163" y="1291024"/>
            <a:ext cx="1841658" cy="338554"/>
          </a:xfrm>
          <a:prstGeom prst="rect">
            <a:avLst/>
          </a:prstGeom>
          <a:noFill/>
        </p:spPr>
        <p:txBody>
          <a:bodyPr wrap="none" rtlCol="0">
            <a:spAutoFit/>
          </a:bodyPr>
          <a:lstStyle/>
          <a:p>
            <a:r>
              <a:rPr lang="en-GB" sz="1600" b="1" dirty="0"/>
              <a:t>Recruitment by site</a:t>
            </a:r>
          </a:p>
        </p:txBody>
      </p:sp>
      <p:sp>
        <p:nvSpPr>
          <p:cNvPr id="20" name="TextBox 19"/>
          <p:cNvSpPr txBox="1"/>
          <p:nvPr/>
        </p:nvSpPr>
        <p:spPr>
          <a:xfrm>
            <a:off x="3191683" y="2062065"/>
            <a:ext cx="1657890" cy="338554"/>
          </a:xfrm>
          <a:prstGeom prst="rect">
            <a:avLst/>
          </a:prstGeom>
          <a:noFill/>
        </p:spPr>
        <p:txBody>
          <a:bodyPr wrap="none" rtlCol="0">
            <a:spAutoFit/>
          </a:bodyPr>
          <a:lstStyle/>
          <a:p>
            <a:r>
              <a:rPr lang="en-GB" sz="1600" b="1" dirty="0"/>
              <a:t>Total recruitment</a:t>
            </a:r>
          </a:p>
        </p:txBody>
      </p:sp>
      <p:pic>
        <p:nvPicPr>
          <p:cNvPr id="27" name="Picture 26"/>
          <p:cNvPicPr>
            <a:picLocks noChangeAspect="1"/>
          </p:cNvPicPr>
          <p:nvPr/>
        </p:nvPicPr>
        <p:blipFill rotWithShape="1">
          <a:blip r:embed="rId2"/>
          <a:srcRect l="47049" t="7536" b="5482"/>
          <a:stretch/>
        </p:blipFill>
        <p:spPr>
          <a:xfrm>
            <a:off x="8648700" y="1532965"/>
            <a:ext cx="2269086" cy="5325035"/>
          </a:xfrm>
          <a:prstGeom prst="rect">
            <a:avLst/>
          </a:prstGeom>
        </p:spPr>
      </p:pic>
      <p:grpSp>
        <p:nvGrpSpPr>
          <p:cNvPr id="7" name="Group 6">
            <a:extLst>
              <a:ext uri="{FF2B5EF4-FFF2-40B4-BE49-F238E27FC236}">
                <a16:creationId xmlns:a16="http://schemas.microsoft.com/office/drawing/2014/main" id="{84E7B26A-F853-4BC3-8FDE-D9FAD72992C5}"/>
              </a:ext>
            </a:extLst>
          </p:cNvPr>
          <p:cNvGrpSpPr/>
          <p:nvPr/>
        </p:nvGrpSpPr>
        <p:grpSpPr>
          <a:xfrm>
            <a:off x="1153801" y="2473026"/>
            <a:ext cx="5722133" cy="4194175"/>
            <a:chOff x="678601" y="2473025"/>
            <a:chExt cx="5722133" cy="4194175"/>
          </a:xfrm>
        </p:grpSpPr>
        <p:grpSp>
          <p:nvGrpSpPr>
            <p:cNvPr id="5" name="Group 4">
              <a:extLst>
                <a:ext uri="{FF2B5EF4-FFF2-40B4-BE49-F238E27FC236}">
                  <a16:creationId xmlns:a16="http://schemas.microsoft.com/office/drawing/2014/main" id="{FC17FEDF-ECEF-4D66-B2F3-FC08B3F757AA}"/>
                </a:ext>
              </a:extLst>
            </p:cNvPr>
            <p:cNvGrpSpPr>
              <a:grpSpLocks noChangeAspect="1"/>
            </p:cNvGrpSpPr>
            <p:nvPr/>
          </p:nvGrpSpPr>
          <p:grpSpPr>
            <a:xfrm>
              <a:off x="678601" y="2594764"/>
              <a:ext cx="5722133" cy="4072436"/>
              <a:chOff x="1961168" y="2919313"/>
              <a:chExt cx="3330528" cy="2370333"/>
            </a:xfrm>
          </p:grpSpPr>
          <p:pic>
            <p:nvPicPr>
              <p:cNvPr id="4" name="Picture 3">
                <a:extLst>
                  <a:ext uri="{FF2B5EF4-FFF2-40B4-BE49-F238E27FC236}">
                    <a16:creationId xmlns:a16="http://schemas.microsoft.com/office/drawing/2014/main" id="{6DB39DC4-5A45-4605-885D-6972B14777E5}"/>
                  </a:ext>
                </a:extLst>
              </p:cNvPr>
              <p:cNvPicPr>
                <a:picLocks noChangeAspect="1"/>
              </p:cNvPicPr>
              <p:nvPr/>
            </p:nvPicPr>
            <p:blipFill rotWithShape="1">
              <a:blip r:embed="rId3"/>
              <a:srcRect r="93129"/>
              <a:stretch/>
            </p:blipFill>
            <p:spPr>
              <a:xfrm>
                <a:off x="1961168" y="2919313"/>
                <a:ext cx="305782" cy="2370333"/>
              </a:xfrm>
              <a:prstGeom prst="rect">
                <a:avLst/>
              </a:prstGeom>
            </p:spPr>
          </p:pic>
          <p:pic>
            <p:nvPicPr>
              <p:cNvPr id="17" name="Picture 16">
                <a:extLst>
                  <a:ext uri="{FF2B5EF4-FFF2-40B4-BE49-F238E27FC236}">
                    <a16:creationId xmlns:a16="http://schemas.microsoft.com/office/drawing/2014/main" id="{1BDC3874-9BBD-41F2-99DD-A945AFB68C14}"/>
                  </a:ext>
                </a:extLst>
              </p:cNvPr>
              <p:cNvPicPr>
                <a:picLocks noChangeAspect="1"/>
              </p:cNvPicPr>
              <p:nvPr/>
            </p:nvPicPr>
            <p:blipFill rotWithShape="1">
              <a:blip r:embed="rId3"/>
              <a:srcRect l="32038"/>
              <a:stretch/>
            </p:blipFill>
            <p:spPr>
              <a:xfrm>
                <a:off x="2266950" y="2919313"/>
                <a:ext cx="3024746" cy="2370333"/>
              </a:xfrm>
              <a:prstGeom prst="rect">
                <a:avLst/>
              </a:prstGeom>
            </p:spPr>
          </p:pic>
        </p:grpSp>
        <p:sp>
          <p:nvSpPr>
            <p:cNvPr id="25" name="TextBox 24"/>
            <p:cNvSpPr txBox="1"/>
            <p:nvPr/>
          </p:nvSpPr>
          <p:spPr>
            <a:xfrm>
              <a:off x="1729321" y="2473025"/>
              <a:ext cx="2207979" cy="320545"/>
            </a:xfrm>
            <a:prstGeom prst="rect">
              <a:avLst/>
            </a:prstGeom>
            <a:solidFill>
              <a:schemeClr val="bg1"/>
            </a:solidFill>
          </p:spPr>
          <p:txBody>
            <a:bodyPr wrap="square" rtlCol="0">
              <a:spAutoFit/>
            </a:bodyPr>
            <a:lstStyle/>
            <a:p>
              <a:endParaRPr lang="en-GB" dirty="0"/>
            </a:p>
          </p:txBody>
        </p:sp>
      </p:grpSp>
    </p:spTree>
    <p:extLst>
      <p:ext uri="{BB962C8B-B14F-4D97-AF65-F5344CB8AC3E}">
        <p14:creationId xmlns:p14="http://schemas.microsoft.com/office/powerpoint/2010/main" val="1888946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sz="3600" dirty="0"/>
              <a:t>CAP CORTICOSTEROID comparison</a:t>
            </a:r>
          </a:p>
        </p:txBody>
      </p:sp>
    </p:spTree>
    <p:extLst>
      <p:ext uri="{BB962C8B-B14F-4D97-AF65-F5344CB8AC3E}">
        <p14:creationId xmlns:p14="http://schemas.microsoft.com/office/powerpoint/2010/main" val="413270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RECOVERY meeting, October 2025</a:t>
            </a:r>
          </a:p>
        </p:txBody>
      </p:sp>
      <p:pic>
        <p:nvPicPr>
          <p:cNvPr id="7" name="Content Placeholder 6">
            <a:extLst>
              <a:ext uri="{FF2B5EF4-FFF2-40B4-BE49-F238E27FC236}">
                <a16:creationId xmlns:a16="http://schemas.microsoft.com/office/drawing/2014/main" id="{028C2766-7930-4A51-AAE2-1CA02EF1BA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1015"/>
          <a:stretch/>
        </p:blipFill>
        <p:spPr>
          <a:xfrm>
            <a:off x="838200" y="1657033"/>
            <a:ext cx="10703959" cy="4926647"/>
          </a:xfrm>
        </p:spPr>
      </p:pic>
    </p:spTree>
    <p:extLst>
      <p:ext uri="{BB962C8B-B14F-4D97-AF65-F5344CB8AC3E}">
        <p14:creationId xmlns:p14="http://schemas.microsoft.com/office/powerpoint/2010/main" val="1994003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a:t>Community-acquired pneumonia</a:t>
            </a:r>
          </a:p>
        </p:txBody>
      </p:sp>
      <p:sp>
        <p:nvSpPr>
          <p:cNvPr id="3" name="Content Placeholder 2"/>
          <p:cNvSpPr>
            <a:spLocks noGrp="1"/>
          </p:cNvSpPr>
          <p:nvPr>
            <p:ph idx="1"/>
          </p:nvPr>
        </p:nvSpPr>
        <p:spPr>
          <a:xfrm>
            <a:off x="240432" y="1593318"/>
            <a:ext cx="7145106" cy="5032516"/>
          </a:xfrm>
        </p:spPr>
        <p:txBody>
          <a:bodyPr>
            <a:normAutofit/>
          </a:bodyPr>
          <a:lstStyle/>
          <a:p>
            <a:r>
              <a:rPr lang="en-GB" sz="2400" dirty="0"/>
              <a:t>One of the commonest reasons for acute hospital admission in the UK</a:t>
            </a:r>
          </a:p>
          <a:p>
            <a:endParaRPr lang="en-GB" sz="2400" dirty="0"/>
          </a:p>
          <a:p>
            <a:r>
              <a:rPr lang="en-GB" sz="2400" dirty="0"/>
              <a:t>4</a:t>
            </a:r>
            <a:r>
              <a:rPr lang="en-GB" sz="2400" baseline="30000" dirty="0"/>
              <a:t>th</a:t>
            </a:r>
            <a:r>
              <a:rPr lang="en-GB" sz="2400" dirty="0"/>
              <a:t> leading cause of death worldwide, estimated to kill &gt;2,000,000 people per year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913" y="1593318"/>
            <a:ext cx="4295790" cy="3524127"/>
          </a:xfrm>
          <a:prstGeom prst="rect">
            <a:avLst/>
          </a:prstGeom>
        </p:spPr>
      </p:pic>
    </p:spTree>
    <p:extLst>
      <p:ext uri="{BB962C8B-B14F-4D97-AF65-F5344CB8AC3E}">
        <p14:creationId xmlns:p14="http://schemas.microsoft.com/office/powerpoint/2010/main" val="495312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a:t>CAP in RECOVERY - eligibility</a:t>
            </a:r>
          </a:p>
        </p:txBody>
      </p:sp>
      <p:sp>
        <p:nvSpPr>
          <p:cNvPr id="3" name="Content Placeholder 2"/>
          <p:cNvSpPr>
            <a:spLocks noGrp="1"/>
          </p:cNvSpPr>
          <p:nvPr>
            <p:ph idx="1"/>
          </p:nvPr>
        </p:nvSpPr>
        <p:spPr>
          <a:xfrm>
            <a:off x="240431" y="1593318"/>
            <a:ext cx="7292481" cy="5032516"/>
          </a:xfrm>
        </p:spPr>
        <p:txBody>
          <a:bodyPr>
            <a:normAutofit fontScale="92500" lnSpcReduction="10000"/>
          </a:bodyPr>
          <a:lstStyle/>
          <a:p>
            <a:r>
              <a:rPr lang="en-GB" sz="2400" dirty="0"/>
              <a:t>Patients must have a diagnosis of CAP with planned antibiotic use</a:t>
            </a:r>
          </a:p>
          <a:p>
            <a:endParaRPr lang="en-GB" sz="2400" dirty="0"/>
          </a:p>
          <a:p>
            <a:r>
              <a:rPr lang="en-GB" sz="2400" dirty="0"/>
              <a:t>Patients ineligible if they have suspected or confirmed:</a:t>
            </a:r>
          </a:p>
          <a:p>
            <a:pPr lvl="1"/>
            <a:r>
              <a:rPr lang="en-GB" sz="2000" dirty="0"/>
              <a:t>SARS-COV-2 infection</a:t>
            </a:r>
          </a:p>
          <a:p>
            <a:pPr lvl="1"/>
            <a:r>
              <a:rPr lang="en-GB" sz="2000" dirty="0"/>
              <a:t>Influenza infection</a:t>
            </a:r>
          </a:p>
          <a:p>
            <a:pPr lvl="1"/>
            <a:r>
              <a:rPr lang="en-GB" sz="2000" dirty="0"/>
              <a:t>Pneumocystis jirovecii pneumonia (‘PCP’ or ‘PJP’)</a:t>
            </a:r>
          </a:p>
          <a:p>
            <a:pPr lvl="1"/>
            <a:r>
              <a:rPr lang="en-GB" sz="2000" dirty="0"/>
              <a:t>Active pulmonary tuberculosis</a:t>
            </a:r>
          </a:p>
          <a:p>
            <a:endParaRPr lang="en-GB" sz="2400" dirty="0"/>
          </a:p>
          <a:p>
            <a:r>
              <a:rPr lang="en-GB" sz="2400" dirty="0"/>
              <a:t>However testing for these pathogens is </a:t>
            </a:r>
            <a:r>
              <a:rPr lang="en-GB" sz="2400" b="1" dirty="0"/>
              <a:t>not</a:t>
            </a:r>
            <a:r>
              <a:rPr lang="en-GB" sz="2400" dirty="0"/>
              <a:t> required for trial purposes (only if part of standard care)</a:t>
            </a:r>
          </a:p>
          <a:p>
            <a:endParaRPr lang="en-GB" sz="2400" dirty="0"/>
          </a:p>
          <a:p>
            <a:r>
              <a:rPr lang="en-GB" sz="2400" dirty="0"/>
              <a:t>If an influenza test result is pending, please do not recruit until this is available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913" y="1593318"/>
            <a:ext cx="4295790" cy="3524127"/>
          </a:xfrm>
          <a:prstGeom prst="rect">
            <a:avLst/>
          </a:prstGeom>
        </p:spPr>
      </p:pic>
    </p:spTree>
    <p:extLst>
      <p:ext uri="{BB962C8B-B14F-4D97-AF65-F5344CB8AC3E}">
        <p14:creationId xmlns:p14="http://schemas.microsoft.com/office/powerpoint/2010/main" val="3963738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54" y="25214"/>
            <a:ext cx="7835537" cy="1325563"/>
          </a:xfrm>
        </p:spPr>
        <p:txBody>
          <a:bodyPr>
            <a:normAutofit/>
          </a:bodyPr>
          <a:lstStyle/>
          <a:p>
            <a:r>
              <a:rPr lang="en-GB" sz="3600" dirty="0"/>
              <a:t>CAP – Guidelines</a:t>
            </a:r>
            <a:endParaRPr lang="en-GB" sz="2000" dirty="0">
              <a:ea typeface="+mn-ea"/>
              <a:cs typeface="+mn-cs"/>
            </a:endParaRPr>
          </a:p>
        </p:txBody>
      </p:sp>
      <p:sp>
        <p:nvSpPr>
          <p:cNvPr id="25" name="TextBox 24">
            <a:extLst>
              <a:ext uri="{FF2B5EF4-FFF2-40B4-BE49-F238E27FC236}">
                <a16:creationId xmlns:a16="http://schemas.microsoft.com/office/drawing/2014/main" id="{1B14FA59-8728-4E10-B1FB-595FF76DA44F}"/>
              </a:ext>
            </a:extLst>
          </p:cNvPr>
          <p:cNvSpPr txBox="1"/>
          <p:nvPr/>
        </p:nvSpPr>
        <p:spPr>
          <a:xfrm>
            <a:off x="251009" y="1393675"/>
            <a:ext cx="1018227" cy="1077218"/>
          </a:xfrm>
          <a:prstGeom prst="rect">
            <a:avLst/>
          </a:prstGeom>
          <a:noFill/>
        </p:spPr>
        <p:txBody>
          <a:bodyPr wrap="none" rtlCol="0">
            <a:spAutoFit/>
          </a:bodyPr>
          <a:lstStyle/>
          <a:p>
            <a:r>
              <a:rPr lang="en-GB" sz="3200" b="1" dirty="0"/>
              <a:t>ATS</a:t>
            </a:r>
          </a:p>
          <a:p>
            <a:r>
              <a:rPr lang="en-GB" sz="3200" b="1" dirty="0"/>
              <a:t>2025</a:t>
            </a:r>
          </a:p>
        </p:txBody>
      </p:sp>
      <p:pic>
        <p:nvPicPr>
          <p:cNvPr id="8" name="Picture 7">
            <a:extLst>
              <a:ext uri="{FF2B5EF4-FFF2-40B4-BE49-F238E27FC236}">
                <a16:creationId xmlns:a16="http://schemas.microsoft.com/office/drawing/2014/main" id="{9A5D7BF1-CF33-4203-9B7D-7584FF93373B}"/>
              </a:ext>
            </a:extLst>
          </p:cNvPr>
          <p:cNvPicPr>
            <a:picLocks noChangeAspect="1"/>
          </p:cNvPicPr>
          <p:nvPr/>
        </p:nvPicPr>
        <p:blipFill>
          <a:blip r:embed="rId2"/>
          <a:stretch>
            <a:fillRect/>
          </a:stretch>
        </p:blipFill>
        <p:spPr>
          <a:xfrm>
            <a:off x="2384386" y="1505731"/>
            <a:ext cx="9590057" cy="1913662"/>
          </a:xfrm>
          <a:prstGeom prst="rect">
            <a:avLst/>
          </a:prstGeom>
          <a:ln>
            <a:solidFill>
              <a:schemeClr val="tx1"/>
            </a:solidFill>
          </a:ln>
        </p:spPr>
      </p:pic>
      <p:grpSp>
        <p:nvGrpSpPr>
          <p:cNvPr id="17" name="Group 16">
            <a:extLst>
              <a:ext uri="{FF2B5EF4-FFF2-40B4-BE49-F238E27FC236}">
                <a16:creationId xmlns:a16="http://schemas.microsoft.com/office/drawing/2014/main" id="{2A2478BA-A324-4E2B-82E2-B1934C3E9F9C}"/>
              </a:ext>
            </a:extLst>
          </p:cNvPr>
          <p:cNvGrpSpPr/>
          <p:nvPr/>
        </p:nvGrpSpPr>
        <p:grpSpPr>
          <a:xfrm>
            <a:off x="2384386" y="5482238"/>
            <a:ext cx="9560157" cy="1093931"/>
            <a:chOff x="2384386" y="3628677"/>
            <a:chExt cx="9560157" cy="1093931"/>
          </a:xfrm>
        </p:grpSpPr>
        <p:pic>
          <p:nvPicPr>
            <p:cNvPr id="11" name="Picture 10">
              <a:extLst>
                <a:ext uri="{FF2B5EF4-FFF2-40B4-BE49-F238E27FC236}">
                  <a16:creationId xmlns:a16="http://schemas.microsoft.com/office/drawing/2014/main" id="{755EA525-CBF7-4F5C-8B2E-49CF555C6C56}"/>
                </a:ext>
              </a:extLst>
            </p:cNvPr>
            <p:cNvPicPr>
              <a:picLocks noChangeAspect="1"/>
            </p:cNvPicPr>
            <p:nvPr/>
          </p:nvPicPr>
          <p:blipFill rotWithShape="1">
            <a:blip r:embed="rId3"/>
            <a:srcRect b="29658"/>
            <a:stretch/>
          </p:blipFill>
          <p:spPr>
            <a:xfrm>
              <a:off x="2384386" y="3628677"/>
              <a:ext cx="9560157" cy="1093931"/>
            </a:xfrm>
            <a:prstGeom prst="rect">
              <a:avLst/>
            </a:prstGeom>
            <a:ln>
              <a:solidFill>
                <a:schemeClr val="tx1"/>
              </a:solidFill>
            </a:ln>
          </p:spPr>
        </p:pic>
        <p:sp>
          <p:nvSpPr>
            <p:cNvPr id="16" name="Rectangle 15">
              <a:extLst>
                <a:ext uri="{FF2B5EF4-FFF2-40B4-BE49-F238E27FC236}">
                  <a16:creationId xmlns:a16="http://schemas.microsoft.com/office/drawing/2014/main" id="{6C430D6C-3340-4321-A7E9-155F6B2E7E7C}"/>
                </a:ext>
              </a:extLst>
            </p:cNvPr>
            <p:cNvSpPr/>
            <p:nvPr/>
          </p:nvSpPr>
          <p:spPr>
            <a:xfrm>
              <a:off x="8796759" y="4294208"/>
              <a:ext cx="3121082" cy="289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9F1D944B-B8C2-43D8-8C17-40EAEC90B994}"/>
              </a:ext>
            </a:extLst>
          </p:cNvPr>
          <p:cNvGrpSpPr/>
          <p:nvPr/>
        </p:nvGrpSpPr>
        <p:grpSpPr>
          <a:xfrm>
            <a:off x="2384386" y="3638179"/>
            <a:ext cx="9556605" cy="1625273"/>
            <a:chOff x="2384386" y="4993860"/>
            <a:chExt cx="9556605" cy="1625273"/>
          </a:xfrm>
        </p:grpSpPr>
        <p:pic>
          <p:nvPicPr>
            <p:cNvPr id="4" name="Picture 3">
              <a:extLst>
                <a:ext uri="{FF2B5EF4-FFF2-40B4-BE49-F238E27FC236}">
                  <a16:creationId xmlns:a16="http://schemas.microsoft.com/office/drawing/2014/main" id="{490B6ADC-AD52-4BC1-BA26-EFAF9C4C52E4}"/>
                </a:ext>
              </a:extLst>
            </p:cNvPr>
            <p:cNvPicPr>
              <a:picLocks noChangeAspect="1"/>
            </p:cNvPicPr>
            <p:nvPr/>
          </p:nvPicPr>
          <p:blipFill>
            <a:blip r:embed="rId4"/>
            <a:stretch>
              <a:fillRect/>
            </a:stretch>
          </p:blipFill>
          <p:spPr>
            <a:xfrm>
              <a:off x="2384386" y="4993860"/>
              <a:ext cx="9556605" cy="1625273"/>
            </a:xfrm>
            <a:prstGeom prst="rect">
              <a:avLst/>
            </a:prstGeom>
            <a:ln>
              <a:solidFill>
                <a:schemeClr val="tx1"/>
              </a:solidFill>
            </a:ln>
          </p:spPr>
        </p:pic>
        <p:sp>
          <p:nvSpPr>
            <p:cNvPr id="21" name="Rectangle 20">
              <a:extLst>
                <a:ext uri="{FF2B5EF4-FFF2-40B4-BE49-F238E27FC236}">
                  <a16:creationId xmlns:a16="http://schemas.microsoft.com/office/drawing/2014/main" id="{96D967B3-1C1E-4504-9250-C1DE52848545}"/>
                </a:ext>
              </a:extLst>
            </p:cNvPr>
            <p:cNvSpPr/>
            <p:nvPr/>
          </p:nvSpPr>
          <p:spPr>
            <a:xfrm>
              <a:off x="6564774" y="6205960"/>
              <a:ext cx="5056208" cy="25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535733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54" y="25214"/>
            <a:ext cx="7835537" cy="1325563"/>
          </a:xfrm>
        </p:spPr>
        <p:txBody>
          <a:bodyPr>
            <a:normAutofit/>
          </a:bodyPr>
          <a:lstStyle/>
          <a:p>
            <a:r>
              <a:rPr lang="en-GB" sz="3600" dirty="0"/>
              <a:t>CAP – Guidelines</a:t>
            </a:r>
            <a:endParaRPr lang="en-GB" sz="2000" dirty="0">
              <a:ea typeface="+mn-ea"/>
              <a:cs typeface="+mn-cs"/>
            </a:endParaRPr>
          </a:p>
        </p:txBody>
      </p:sp>
      <p:grpSp>
        <p:nvGrpSpPr>
          <p:cNvPr id="18" name="Group 17">
            <a:extLst>
              <a:ext uri="{FF2B5EF4-FFF2-40B4-BE49-F238E27FC236}">
                <a16:creationId xmlns:a16="http://schemas.microsoft.com/office/drawing/2014/main" id="{989A46F9-792C-4435-ADB7-A583390BBB71}"/>
              </a:ext>
            </a:extLst>
          </p:cNvPr>
          <p:cNvGrpSpPr/>
          <p:nvPr/>
        </p:nvGrpSpPr>
        <p:grpSpPr>
          <a:xfrm>
            <a:off x="3204015" y="1443375"/>
            <a:ext cx="8295675" cy="3024844"/>
            <a:chOff x="2625281" y="1350777"/>
            <a:chExt cx="8295675" cy="3024844"/>
          </a:xfrm>
        </p:grpSpPr>
        <p:grpSp>
          <p:nvGrpSpPr>
            <p:cNvPr id="6" name="Group 5">
              <a:extLst>
                <a:ext uri="{FF2B5EF4-FFF2-40B4-BE49-F238E27FC236}">
                  <a16:creationId xmlns:a16="http://schemas.microsoft.com/office/drawing/2014/main" id="{9B3EC8EC-32D9-4DD7-8D8A-213AC99CFB4A}"/>
                </a:ext>
              </a:extLst>
            </p:cNvPr>
            <p:cNvGrpSpPr/>
            <p:nvPr/>
          </p:nvGrpSpPr>
          <p:grpSpPr>
            <a:xfrm>
              <a:off x="2625281" y="1512827"/>
              <a:ext cx="8295675" cy="2862794"/>
              <a:chOff x="2648430" y="1666758"/>
              <a:chExt cx="8295675" cy="2862794"/>
            </a:xfrm>
          </p:grpSpPr>
          <p:pic>
            <p:nvPicPr>
              <p:cNvPr id="5" name="Picture 4">
                <a:extLst>
                  <a:ext uri="{FF2B5EF4-FFF2-40B4-BE49-F238E27FC236}">
                    <a16:creationId xmlns:a16="http://schemas.microsoft.com/office/drawing/2014/main" id="{CE778D71-108C-4B66-8E58-5E7A73003F89}"/>
                  </a:ext>
                </a:extLst>
              </p:cNvPr>
              <p:cNvPicPr>
                <a:picLocks noChangeAspect="1"/>
              </p:cNvPicPr>
              <p:nvPr/>
            </p:nvPicPr>
            <p:blipFill rotWithShape="1">
              <a:blip r:embed="rId2"/>
              <a:srcRect b="78059"/>
              <a:stretch/>
            </p:blipFill>
            <p:spPr>
              <a:xfrm>
                <a:off x="2752605" y="1666758"/>
                <a:ext cx="8191500" cy="1504709"/>
              </a:xfrm>
              <a:prstGeom prst="rect">
                <a:avLst/>
              </a:prstGeom>
            </p:spPr>
          </p:pic>
          <p:pic>
            <p:nvPicPr>
              <p:cNvPr id="10" name="Picture 9">
                <a:extLst>
                  <a:ext uri="{FF2B5EF4-FFF2-40B4-BE49-F238E27FC236}">
                    <a16:creationId xmlns:a16="http://schemas.microsoft.com/office/drawing/2014/main" id="{29E20776-15A3-4292-B9AE-0B66F6004277}"/>
                  </a:ext>
                </a:extLst>
              </p:cNvPr>
              <p:cNvPicPr>
                <a:picLocks noChangeAspect="1"/>
              </p:cNvPicPr>
              <p:nvPr/>
            </p:nvPicPr>
            <p:blipFill rotWithShape="1">
              <a:blip r:embed="rId2"/>
              <a:srcRect t="58537" r="19291" b="23404"/>
              <a:stretch/>
            </p:blipFill>
            <p:spPr>
              <a:xfrm>
                <a:off x="2648430" y="2500125"/>
                <a:ext cx="6611314" cy="1238492"/>
              </a:xfrm>
              <a:prstGeom prst="rect">
                <a:avLst/>
              </a:prstGeom>
            </p:spPr>
          </p:pic>
          <p:pic>
            <p:nvPicPr>
              <p:cNvPr id="12" name="Picture 11">
                <a:extLst>
                  <a:ext uri="{FF2B5EF4-FFF2-40B4-BE49-F238E27FC236}">
                    <a16:creationId xmlns:a16="http://schemas.microsoft.com/office/drawing/2014/main" id="{DC1CA247-7E3D-4777-B472-CD9BC700FB2F}"/>
                  </a:ext>
                </a:extLst>
              </p:cNvPr>
              <p:cNvPicPr>
                <a:picLocks noChangeAspect="1"/>
              </p:cNvPicPr>
              <p:nvPr/>
            </p:nvPicPr>
            <p:blipFill rotWithShape="1">
              <a:blip r:embed="rId2"/>
              <a:srcRect t="88467" b="-1"/>
              <a:stretch/>
            </p:blipFill>
            <p:spPr>
              <a:xfrm>
                <a:off x="2667724" y="3738617"/>
                <a:ext cx="8191500" cy="790935"/>
              </a:xfrm>
              <a:prstGeom prst="rect">
                <a:avLst/>
              </a:prstGeom>
            </p:spPr>
          </p:pic>
        </p:grpSp>
        <p:sp>
          <p:nvSpPr>
            <p:cNvPr id="13" name="Rectangle 12">
              <a:extLst>
                <a:ext uri="{FF2B5EF4-FFF2-40B4-BE49-F238E27FC236}">
                  <a16:creationId xmlns:a16="http://schemas.microsoft.com/office/drawing/2014/main" id="{8CCF5598-E3D6-4FD9-9073-DD0AC9A335F1}"/>
                </a:ext>
              </a:extLst>
            </p:cNvPr>
            <p:cNvSpPr/>
            <p:nvPr/>
          </p:nvSpPr>
          <p:spPr>
            <a:xfrm>
              <a:off x="2729456" y="1350777"/>
              <a:ext cx="8191500" cy="29202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0" name="Picture 19">
            <a:extLst>
              <a:ext uri="{FF2B5EF4-FFF2-40B4-BE49-F238E27FC236}">
                <a16:creationId xmlns:a16="http://schemas.microsoft.com/office/drawing/2014/main" id="{E511A84F-3993-484E-A666-C120D47823BB}"/>
              </a:ext>
            </a:extLst>
          </p:cNvPr>
          <p:cNvPicPr>
            <a:picLocks noChangeAspect="1"/>
          </p:cNvPicPr>
          <p:nvPr/>
        </p:nvPicPr>
        <p:blipFill>
          <a:blip r:embed="rId3"/>
          <a:stretch>
            <a:fillRect/>
          </a:stretch>
        </p:blipFill>
        <p:spPr>
          <a:xfrm>
            <a:off x="3308190" y="4672701"/>
            <a:ext cx="8161202" cy="949574"/>
          </a:xfrm>
          <a:prstGeom prst="rect">
            <a:avLst/>
          </a:prstGeom>
          <a:ln>
            <a:solidFill>
              <a:schemeClr val="tx1"/>
            </a:solidFill>
          </a:ln>
        </p:spPr>
      </p:pic>
      <p:sp>
        <p:nvSpPr>
          <p:cNvPr id="25" name="TextBox 24">
            <a:extLst>
              <a:ext uri="{FF2B5EF4-FFF2-40B4-BE49-F238E27FC236}">
                <a16:creationId xmlns:a16="http://schemas.microsoft.com/office/drawing/2014/main" id="{1B14FA59-8728-4E10-B1FB-595FF76DA44F}"/>
              </a:ext>
            </a:extLst>
          </p:cNvPr>
          <p:cNvSpPr txBox="1"/>
          <p:nvPr/>
        </p:nvSpPr>
        <p:spPr>
          <a:xfrm>
            <a:off x="251009" y="1393675"/>
            <a:ext cx="1568058" cy="1077218"/>
          </a:xfrm>
          <a:prstGeom prst="rect">
            <a:avLst/>
          </a:prstGeom>
          <a:noFill/>
        </p:spPr>
        <p:txBody>
          <a:bodyPr wrap="none" rtlCol="0">
            <a:spAutoFit/>
          </a:bodyPr>
          <a:lstStyle/>
          <a:p>
            <a:r>
              <a:rPr lang="en-GB" sz="3200" b="1" dirty="0"/>
              <a:t>UK NICE</a:t>
            </a:r>
          </a:p>
          <a:p>
            <a:r>
              <a:rPr lang="en-GB" sz="3200" b="1" dirty="0"/>
              <a:t>2025</a:t>
            </a:r>
          </a:p>
        </p:txBody>
      </p:sp>
    </p:spTree>
    <p:extLst>
      <p:ext uri="{BB962C8B-B14F-4D97-AF65-F5344CB8AC3E}">
        <p14:creationId xmlns:p14="http://schemas.microsoft.com/office/powerpoint/2010/main" val="1003213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54" y="25214"/>
            <a:ext cx="7835537" cy="1325563"/>
          </a:xfrm>
        </p:spPr>
        <p:txBody>
          <a:bodyPr>
            <a:normAutofit/>
          </a:bodyPr>
          <a:lstStyle/>
          <a:p>
            <a:r>
              <a:rPr lang="en-GB" sz="3600" dirty="0"/>
              <a:t>CAP – Corticosteroids</a:t>
            </a:r>
            <a:endParaRPr lang="en-GB" sz="2000" dirty="0">
              <a:ea typeface="+mn-ea"/>
              <a:cs typeface="+mn-cs"/>
            </a:endParaRPr>
          </a:p>
        </p:txBody>
      </p:sp>
      <p:sp>
        <p:nvSpPr>
          <p:cNvPr id="3" name="Content Placeholder 2"/>
          <p:cNvSpPr>
            <a:spLocks noGrp="1"/>
          </p:cNvSpPr>
          <p:nvPr>
            <p:ph idx="1"/>
          </p:nvPr>
        </p:nvSpPr>
        <p:spPr>
          <a:xfrm>
            <a:off x="120452" y="1493052"/>
            <a:ext cx="7630933" cy="5174448"/>
          </a:xfrm>
        </p:spPr>
        <p:txBody>
          <a:bodyPr>
            <a:normAutofit fontScale="92500" lnSpcReduction="10000"/>
          </a:bodyPr>
          <a:lstStyle/>
          <a:p>
            <a:r>
              <a:rPr lang="en-GB" sz="2400" dirty="0"/>
              <a:t>We still don’t have high-quality randomised evidence to inform treatment of patients hospitalised with CAP</a:t>
            </a:r>
          </a:p>
          <a:p>
            <a:endParaRPr lang="en-GB" sz="2400" dirty="0"/>
          </a:p>
          <a:p>
            <a:r>
              <a:rPr lang="en-GB" sz="2400" dirty="0"/>
              <a:t>Interpretation of the current evidence varies, with widespread heterogeneity in practice</a:t>
            </a:r>
          </a:p>
          <a:p>
            <a:endParaRPr lang="en-GB" sz="2400" dirty="0"/>
          </a:p>
          <a:p>
            <a:r>
              <a:rPr lang="en-GB" sz="2400" dirty="0"/>
              <a:t>Most evidence supporting corticosteroids is in ICU patients (especially those with septic shock)</a:t>
            </a:r>
          </a:p>
          <a:p>
            <a:endParaRPr lang="en-GB" sz="2400" dirty="0"/>
          </a:p>
          <a:p>
            <a:r>
              <a:rPr lang="en-GB" sz="2400" dirty="0"/>
              <a:t>There is much less evidence for the ~95% of patients who are not on ICU</a:t>
            </a:r>
          </a:p>
          <a:p>
            <a:endParaRPr lang="en-GB" sz="2400" dirty="0"/>
          </a:p>
          <a:p>
            <a:r>
              <a:rPr lang="en-GB" sz="2400" b="1" dirty="0"/>
              <a:t>More randomised evidence is needed from a wide range of patients to properly inform treatment of CAP</a:t>
            </a:r>
            <a:endParaRPr lang="en-GB"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385" y="1493052"/>
            <a:ext cx="4295790" cy="3524127"/>
          </a:xfrm>
          <a:prstGeom prst="rect">
            <a:avLst/>
          </a:prstGeom>
        </p:spPr>
      </p:pic>
    </p:spTree>
    <p:extLst>
      <p:ext uri="{BB962C8B-B14F-4D97-AF65-F5344CB8AC3E}">
        <p14:creationId xmlns:p14="http://schemas.microsoft.com/office/powerpoint/2010/main" val="185985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490260"/>
            <a:ext cx="8026340" cy="4155733"/>
          </a:xfrm>
        </p:spPr>
        <p:txBody>
          <a:bodyPr>
            <a:noAutofit/>
          </a:bodyPr>
          <a:lstStyle/>
          <a:p>
            <a:r>
              <a:rPr lang="en-GB" sz="2400" dirty="0"/>
              <a:t>No requirement for hypoxia (unlike influenza corticosteroid comparison)</a:t>
            </a:r>
          </a:p>
          <a:p>
            <a:pPr marL="0" indent="0">
              <a:buNone/>
            </a:pPr>
            <a:endParaRPr lang="en-GB" sz="2400" dirty="0"/>
          </a:p>
          <a:p>
            <a:r>
              <a:rPr lang="en-GB" sz="2400" dirty="0"/>
              <a:t>Common side effects of corticosteroids should be anticipated and managed as in normal practice</a:t>
            </a:r>
          </a:p>
          <a:p>
            <a:pPr lvl="1"/>
            <a:r>
              <a:rPr lang="en-GB" sz="2000" dirty="0"/>
              <a:t>E.g. consider risk of hyperglycaemia, peptic ulceration, infection</a:t>
            </a:r>
          </a:p>
          <a:p>
            <a:pPr marL="457200" lvl="1" indent="0">
              <a:buNone/>
            </a:pPr>
            <a:endParaRPr lang="en-GB" sz="2000" dirty="0"/>
          </a:p>
          <a:p>
            <a:r>
              <a:rPr lang="en-GB" sz="2400" dirty="0"/>
              <a:t>Simple comparison for site teams (we hope)</a:t>
            </a:r>
          </a:p>
          <a:p>
            <a:pPr lvl="1"/>
            <a:r>
              <a:rPr lang="en-GB" sz="2000" dirty="0"/>
              <a:t>No biological samples</a:t>
            </a:r>
          </a:p>
          <a:p>
            <a:pPr lvl="1"/>
            <a:r>
              <a:rPr lang="en-GB" sz="2000" dirty="0"/>
              <a:t>Dexamethasone from NHS stock</a:t>
            </a:r>
          </a:p>
          <a:p>
            <a:pPr lvl="1"/>
            <a:r>
              <a:rPr lang="en-GB" sz="2000" dirty="0"/>
              <a:t>Single follow-up form </a:t>
            </a:r>
          </a:p>
          <a:p>
            <a:endParaRPr lang="en-GB" sz="2400" dirty="0"/>
          </a:p>
        </p:txBody>
      </p:sp>
      <p:sp>
        <p:nvSpPr>
          <p:cNvPr id="4" name="Title 3"/>
          <p:cNvSpPr>
            <a:spLocks noGrp="1"/>
          </p:cNvSpPr>
          <p:nvPr>
            <p:ph type="title"/>
          </p:nvPr>
        </p:nvSpPr>
        <p:spPr/>
        <p:txBody>
          <a:bodyPr/>
          <a:lstStyle/>
          <a:p>
            <a:r>
              <a:rPr lang="en-GB" dirty="0"/>
              <a:t>CAP corticosteroid comparison </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984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a:t>CAP corticosteroid comparison</a:t>
            </a:r>
          </a:p>
        </p:txBody>
      </p:sp>
      <p:sp>
        <p:nvSpPr>
          <p:cNvPr id="15" name="TextBox 14"/>
          <p:cNvSpPr txBox="1"/>
          <p:nvPr/>
        </p:nvSpPr>
        <p:spPr>
          <a:xfrm>
            <a:off x="812939" y="1620326"/>
            <a:ext cx="7085401" cy="369332"/>
          </a:xfrm>
          <a:prstGeom prst="rect">
            <a:avLst/>
          </a:prstGeom>
          <a:noFill/>
        </p:spPr>
        <p:txBody>
          <a:bodyPr wrap="none" rtlCol="0">
            <a:spAutoFit/>
          </a:bodyPr>
          <a:lstStyle/>
          <a:p>
            <a:r>
              <a:rPr lang="en-GB" dirty="0"/>
              <a:t>1263 participant recruited to CAP corticosteroid comparison from 95 sites</a:t>
            </a:r>
          </a:p>
        </p:txBody>
      </p:sp>
      <p:sp>
        <p:nvSpPr>
          <p:cNvPr id="18" name="TextBox 17"/>
          <p:cNvSpPr txBox="1"/>
          <p:nvPr/>
        </p:nvSpPr>
        <p:spPr>
          <a:xfrm>
            <a:off x="8867740" y="1298878"/>
            <a:ext cx="1841658" cy="338554"/>
          </a:xfrm>
          <a:prstGeom prst="rect">
            <a:avLst/>
          </a:prstGeom>
          <a:noFill/>
        </p:spPr>
        <p:txBody>
          <a:bodyPr wrap="none" rtlCol="0">
            <a:spAutoFit/>
          </a:bodyPr>
          <a:lstStyle/>
          <a:p>
            <a:r>
              <a:rPr lang="en-GB" sz="1600" b="1" dirty="0"/>
              <a:t>Recruitment by site</a:t>
            </a:r>
          </a:p>
        </p:txBody>
      </p:sp>
      <p:sp>
        <p:nvSpPr>
          <p:cNvPr id="25" name="TextBox 24"/>
          <p:cNvSpPr txBox="1"/>
          <p:nvPr/>
        </p:nvSpPr>
        <p:spPr>
          <a:xfrm>
            <a:off x="3119390" y="2411377"/>
            <a:ext cx="1947462" cy="463776"/>
          </a:xfrm>
          <a:prstGeom prst="rect">
            <a:avLst/>
          </a:prstGeom>
          <a:solidFill>
            <a:schemeClr val="bg1"/>
          </a:solidFill>
        </p:spPr>
        <p:txBody>
          <a:bodyPr wrap="square" rtlCol="0">
            <a:spAutoFit/>
          </a:bodyPr>
          <a:lstStyle/>
          <a:p>
            <a:endParaRPr lang="en-GB" dirty="0"/>
          </a:p>
        </p:txBody>
      </p:sp>
      <p:sp>
        <p:nvSpPr>
          <p:cNvPr id="20" name="TextBox 19"/>
          <p:cNvSpPr txBox="1"/>
          <p:nvPr/>
        </p:nvSpPr>
        <p:spPr>
          <a:xfrm>
            <a:off x="3196526" y="2443397"/>
            <a:ext cx="1657890" cy="338554"/>
          </a:xfrm>
          <a:prstGeom prst="rect">
            <a:avLst/>
          </a:prstGeom>
          <a:noFill/>
        </p:spPr>
        <p:txBody>
          <a:bodyPr wrap="none" rtlCol="0">
            <a:spAutoFit/>
          </a:bodyPr>
          <a:lstStyle/>
          <a:p>
            <a:r>
              <a:rPr lang="en-GB" sz="1600" b="1" dirty="0"/>
              <a:t>Total recruitment</a:t>
            </a:r>
          </a:p>
        </p:txBody>
      </p:sp>
      <p:pic>
        <p:nvPicPr>
          <p:cNvPr id="3" name="Picture 2">
            <a:extLst>
              <a:ext uri="{FF2B5EF4-FFF2-40B4-BE49-F238E27FC236}">
                <a16:creationId xmlns:a16="http://schemas.microsoft.com/office/drawing/2014/main" id="{40D774E8-64CA-43F5-B7D4-C74FD46B7C20}"/>
              </a:ext>
            </a:extLst>
          </p:cNvPr>
          <p:cNvPicPr>
            <a:picLocks noChangeAspect="1"/>
          </p:cNvPicPr>
          <p:nvPr/>
        </p:nvPicPr>
        <p:blipFill>
          <a:blip r:embed="rId2"/>
          <a:stretch>
            <a:fillRect/>
          </a:stretch>
        </p:blipFill>
        <p:spPr>
          <a:xfrm>
            <a:off x="622300" y="2813970"/>
            <a:ext cx="7176626" cy="3726529"/>
          </a:xfrm>
          <a:prstGeom prst="rect">
            <a:avLst/>
          </a:prstGeom>
        </p:spPr>
      </p:pic>
      <p:pic>
        <p:nvPicPr>
          <p:cNvPr id="5" name="Picture 4">
            <a:extLst>
              <a:ext uri="{FF2B5EF4-FFF2-40B4-BE49-F238E27FC236}">
                <a16:creationId xmlns:a16="http://schemas.microsoft.com/office/drawing/2014/main" id="{B725CD89-3B53-41B2-BEF2-46182F49409F}"/>
              </a:ext>
            </a:extLst>
          </p:cNvPr>
          <p:cNvPicPr>
            <a:picLocks noChangeAspect="1"/>
          </p:cNvPicPr>
          <p:nvPr/>
        </p:nvPicPr>
        <p:blipFill>
          <a:blip r:embed="rId3"/>
          <a:stretch>
            <a:fillRect/>
          </a:stretch>
        </p:blipFill>
        <p:spPr>
          <a:xfrm>
            <a:off x="8756507" y="1672157"/>
            <a:ext cx="2203593" cy="5051540"/>
          </a:xfrm>
          <a:prstGeom prst="rect">
            <a:avLst/>
          </a:prstGeom>
        </p:spPr>
      </p:pic>
    </p:spTree>
    <p:extLst>
      <p:ext uri="{BB962C8B-B14F-4D97-AF65-F5344CB8AC3E}">
        <p14:creationId xmlns:p14="http://schemas.microsoft.com/office/powerpoint/2010/main" val="3466303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n-GB" dirty="0"/>
              <a:t>Trial procedures</a:t>
            </a:r>
          </a:p>
        </p:txBody>
      </p:sp>
    </p:spTree>
    <p:extLst>
      <p:ext uri="{BB962C8B-B14F-4D97-AF65-F5344CB8AC3E}">
        <p14:creationId xmlns:p14="http://schemas.microsoft.com/office/powerpoint/2010/main" val="3322718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Preparing for influenza</a:t>
            </a:r>
          </a:p>
        </p:txBody>
      </p:sp>
      <p:sp>
        <p:nvSpPr>
          <p:cNvPr id="3" name="Content Placeholder 2"/>
          <p:cNvSpPr>
            <a:spLocks noGrp="1"/>
          </p:cNvSpPr>
          <p:nvPr>
            <p:ph idx="1"/>
          </p:nvPr>
        </p:nvSpPr>
        <p:spPr>
          <a:xfrm>
            <a:off x="307039" y="1485900"/>
            <a:ext cx="11177899" cy="5257800"/>
          </a:xfrm>
        </p:spPr>
        <p:txBody>
          <a:bodyPr>
            <a:normAutofit/>
          </a:bodyPr>
          <a:lstStyle/>
          <a:p>
            <a:pPr marL="457200" indent="-457200">
              <a:buAutoNum type="arabicParenR"/>
            </a:pPr>
            <a:r>
              <a:rPr lang="en-GB" sz="2400" b="1" dirty="0"/>
              <a:t>Please ensure your site is ready to respond to an imminent rise in hospitalisations</a:t>
            </a:r>
          </a:p>
          <a:p>
            <a:pPr lvl="1"/>
            <a:r>
              <a:rPr lang="en-GB" sz="2000" dirty="0"/>
              <a:t>Define roles and ensure staff have done relevant online training (UK &gt; Site Staff &gt; Training)</a:t>
            </a:r>
          </a:p>
          <a:p>
            <a:pPr lvl="1"/>
            <a:r>
              <a:rPr lang="en-GB" sz="2000" dirty="0"/>
              <a:t>Engage local clinicians who will be admitting and treating flu patients</a:t>
            </a:r>
          </a:p>
          <a:p>
            <a:pPr lvl="1"/>
            <a:r>
              <a:rPr lang="en-GB" sz="2000" dirty="0"/>
              <a:t>No trial requirement for the person taking consent to be a doctor</a:t>
            </a:r>
          </a:p>
          <a:p>
            <a:endParaRPr lang="en-GB" sz="2400" b="1" dirty="0"/>
          </a:p>
          <a:p>
            <a:pPr marL="0" indent="0">
              <a:buNone/>
            </a:pPr>
            <a:r>
              <a:rPr lang="en-GB" sz="2400" b="1" dirty="0"/>
              <a:t>2) Discuss study support with your RRDN or equivalent</a:t>
            </a:r>
          </a:p>
          <a:p>
            <a:pPr lvl="1"/>
            <a:r>
              <a:rPr lang="en-GB" sz="2000" dirty="0"/>
              <a:t>Contact details are in the email sent last week</a:t>
            </a:r>
          </a:p>
          <a:p>
            <a:pPr marL="0" indent="0">
              <a:buNone/>
            </a:pPr>
            <a:endParaRPr lang="en-GB" sz="2400" dirty="0"/>
          </a:p>
          <a:p>
            <a:pPr marL="0" indent="0">
              <a:buNone/>
            </a:pPr>
            <a:r>
              <a:rPr lang="en-GB" sz="2400" b="1" dirty="0"/>
              <a:t>3) Ensure your pharmacy is stocked with baloxavir</a:t>
            </a:r>
          </a:p>
          <a:p>
            <a:pPr lvl="1"/>
            <a:r>
              <a:rPr lang="en-GB" sz="2000" dirty="0"/>
              <a:t>We ask sites to hold 30 boxes</a:t>
            </a:r>
          </a:p>
          <a:p>
            <a:pPr lvl="1"/>
            <a:r>
              <a:rPr lang="en-GB" sz="2000" dirty="0"/>
              <a:t>Ordering instructions are in the Pharmacy Briefing (UK &gt; Site Staff &gt; Pharmacy)</a:t>
            </a:r>
          </a:p>
          <a:p>
            <a:pPr lvl="1"/>
            <a:endParaRPr lang="en-GB" sz="2000" dirty="0"/>
          </a:p>
        </p:txBody>
      </p:sp>
    </p:spTree>
    <p:extLst>
      <p:ext uri="{BB962C8B-B14F-4D97-AF65-F5344CB8AC3E}">
        <p14:creationId xmlns:p14="http://schemas.microsoft.com/office/powerpoint/2010/main" val="1226977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Trial procedures</a:t>
            </a:r>
          </a:p>
        </p:txBody>
      </p:sp>
      <p:sp>
        <p:nvSpPr>
          <p:cNvPr id="3" name="Content Placeholder 2"/>
          <p:cNvSpPr>
            <a:spLocks noGrp="1"/>
          </p:cNvSpPr>
          <p:nvPr>
            <p:ph idx="1"/>
          </p:nvPr>
        </p:nvSpPr>
        <p:spPr>
          <a:xfrm>
            <a:off x="307039" y="1485900"/>
            <a:ext cx="11177899" cy="5257800"/>
          </a:xfrm>
        </p:spPr>
        <p:txBody>
          <a:bodyPr>
            <a:normAutofit/>
          </a:bodyPr>
          <a:lstStyle/>
          <a:p>
            <a:r>
              <a:rPr lang="en-GB" sz="2400" b="1" dirty="0"/>
              <a:t>Substantial amendment 37</a:t>
            </a:r>
            <a:endParaRPr lang="en-GB" sz="2400" dirty="0"/>
          </a:p>
          <a:p>
            <a:pPr lvl="1"/>
            <a:r>
              <a:rPr lang="en-GB" sz="2000" dirty="0"/>
              <a:t>Removes outdated references to COVID-19</a:t>
            </a:r>
          </a:p>
          <a:p>
            <a:pPr lvl="1"/>
            <a:r>
              <a:rPr lang="en-GB" sz="2000" dirty="0"/>
              <a:t>No new trial treatments/procedures</a:t>
            </a:r>
          </a:p>
          <a:p>
            <a:pPr lvl="1"/>
            <a:r>
              <a:rPr lang="en-GB" sz="2000" dirty="0"/>
              <a:t>Ensure you are using the new version of the protocol (V28.0) and ICFs(adult V27.0, child V16.0)</a:t>
            </a:r>
          </a:p>
          <a:p>
            <a:endParaRPr lang="en-GB" sz="2400" dirty="0"/>
          </a:p>
          <a:p>
            <a:r>
              <a:rPr lang="en-GB" sz="2400" b="1" dirty="0"/>
              <a:t>Training &amp; delegation logs</a:t>
            </a:r>
            <a:endParaRPr lang="en-GB" sz="2400" dirty="0"/>
          </a:p>
          <a:p>
            <a:pPr lvl="1"/>
            <a:r>
              <a:rPr lang="en-GB" sz="2000" dirty="0"/>
              <a:t>Updated versions will be sent to PIs by next week</a:t>
            </a:r>
          </a:p>
          <a:p>
            <a:pPr lvl="1"/>
            <a:r>
              <a:rPr lang="en-GB" sz="2000" dirty="0"/>
              <a:t>If correct, these can be confirmed or corrected by return of email</a:t>
            </a:r>
          </a:p>
          <a:p>
            <a:pPr lvl="1"/>
            <a:r>
              <a:rPr lang="en-GB" sz="2000" dirty="0"/>
              <a:t>PI does not need to update Oxford with subsequent changes to the site team</a:t>
            </a:r>
          </a:p>
          <a:p>
            <a:pPr lvl="1"/>
            <a:r>
              <a:rPr lang="en-GB" sz="2000" dirty="0"/>
              <a:t>A new system will be introduced after the flu season, linked to individual access to the randomisation system</a:t>
            </a:r>
          </a:p>
          <a:p>
            <a:endParaRPr lang="en-GB" sz="2400" dirty="0"/>
          </a:p>
          <a:p>
            <a:pPr marL="0" indent="0">
              <a:buNone/>
            </a:pPr>
            <a:endParaRPr lang="en-GB" sz="2400" dirty="0"/>
          </a:p>
        </p:txBody>
      </p:sp>
    </p:spTree>
    <p:extLst>
      <p:ext uri="{BB962C8B-B14F-4D97-AF65-F5344CB8AC3E}">
        <p14:creationId xmlns:p14="http://schemas.microsoft.com/office/powerpoint/2010/main" val="136848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dirty="0"/>
              <a:t>Recovery – TRIAL update</a:t>
            </a:r>
          </a:p>
        </p:txBody>
      </p:sp>
    </p:spTree>
    <p:extLst>
      <p:ext uri="{BB962C8B-B14F-4D97-AF65-F5344CB8AC3E}">
        <p14:creationId xmlns:p14="http://schemas.microsoft.com/office/powerpoint/2010/main" val="1690392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Biological sampling</a:t>
            </a:r>
          </a:p>
        </p:txBody>
      </p:sp>
      <p:sp>
        <p:nvSpPr>
          <p:cNvPr id="3" name="Content Placeholder 2"/>
          <p:cNvSpPr>
            <a:spLocks noGrp="1"/>
          </p:cNvSpPr>
          <p:nvPr>
            <p:ph idx="1"/>
          </p:nvPr>
        </p:nvSpPr>
        <p:spPr>
          <a:xfrm>
            <a:off x="302017" y="1566281"/>
            <a:ext cx="11177899" cy="5059947"/>
          </a:xfrm>
        </p:spPr>
        <p:txBody>
          <a:bodyPr>
            <a:normAutofit/>
          </a:bodyPr>
          <a:lstStyle/>
          <a:p>
            <a:r>
              <a:rPr lang="en-GB" dirty="0"/>
              <a:t>Nose swabs are needed from all patients in the influenza comparisons</a:t>
            </a:r>
          </a:p>
          <a:p>
            <a:pPr lvl="1"/>
            <a:r>
              <a:rPr lang="en-GB" dirty="0"/>
              <a:t>Nose swab at baseline (day 1) - after consent but before randomisation</a:t>
            </a:r>
          </a:p>
          <a:p>
            <a:pPr lvl="1"/>
            <a:r>
              <a:rPr lang="en-GB" dirty="0"/>
              <a:t>Nose swab at day 5</a:t>
            </a:r>
          </a:p>
          <a:p>
            <a:pPr lvl="1"/>
            <a:r>
              <a:rPr lang="en-GB" dirty="0"/>
              <a:t>No blood samples needed</a:t>
            </a:r>
          </a:p>
          <a:p>
            <a:pPr lvl="1"/>
            <a:r>
              <a:rPr lang="en-GB" dirty="0"/>
              <a:t>Email recovery trial team if you require more swab kits</a:t>
            </a:r>
          </a:p>
          <a:p>
            <a:pPr lvl="1"/>
            <a:endParaRPr lang="en-GB" dirty="0"/>
          </a:p>
          <a:p>
            <a:r>
              <a:rPr lang="en-GB" dirty="0"/>
              <a:t>No samples needed from participants in the CAP comparison</a:t>
            </a:r>
          </a:p>
          <a:p>
            <a:endParaRPr lang="en-GB" dirty="0"/>
          </a:p>
          <a:p>
            <a:r>
              <a:rPr lang="en-GB" dirty="0"/>
              <a:t>Full instructions are on the website (‘For Site Teams’ page)</a:t>
            </a:r>
          </a:p>
          <a:p>
            <a:endParaRPr lang="en-GB" dirty="0"/>
          </a:p>
          <a:p>
            <a:endParaRPr lang="en-GB" dirty="0"/>
          </a:p>
        </p:txBody>
      </p:sp>
    </p:spTree>
    <p:extLst>
      <p:ext uri="{BB962C8B-B14F-4D97-AF65-F5344CB8AC3E}">
        <p14:creationId xmlns:p14="http://schemas.microsoft.com/office/powerpoint/2010/main" val="3622917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Consent monitoring</a:t>
            </a:r>
          </a:p>
        </p:txBody>
      </p:sp>
      <p:sp>
        <p:nvSpPr>
          <p:cNvPr id="3" name="Content Placeholder 2"/>
          <p:cNvSpPr>
            <a:spLocks noGrp="1"/>
          </p:cNvSpPr>
          <p:nvPr>
            <p:ph idx="1"/>
          </p:nvPr>
        </p:nvSpPr>
        <p:spPr/>
        <p:txBody>
          <a:bodyPr>
            <a:normAutofit lnSpcReduction="10000"/>
          </a:bodyPr>
          <a:lstStyle/>
          <a:p>
            <a:r>
              <a:rPr lang="en-GB" dirty="0"/>
              <a:t>A scanned copy of every consent form should be e-mailed to RECOVERY trial within 72 hours</a:t>
            </a:r>
          </a:p>
          <a:p>
            <a:endParaRPr lang="en-GB" dirty="0"/>
          </a:p>
          <a:p>
            <a:r>
              <a:rPr lang="en-GB" dirty="0"/>
              <a:t>Write you name clearly on the form so we can ensure those taking consent have done consent training</a:t>
            </a:r>
          </a:p>
          <a:p>
            <a:endParaRPr lang="en-GB" dirty="0"/>
          </a:p>
          <a:p>
            <a:r>
              <a:rPr lang="en-GB" dirty="0"/>
              <a:t>This should be to our nhs.net email address, which has recently changed (now </a:t>
            </a:r>
            <a:r>
              <a:rPr lang="en-GB" u="sng" dirty="0">
                <a:hlinkClick r:id="rId2"/>
              </a:rPr>
              <a:t>pcctuoxf.recoverytrial@nhs.net</a:t>
            </a:r>
            <a:r>
              <a:rPr lang="en-GB" dirty="0"/>
              <a:t>)</a:t>
            </a:r>
          </a:p>
          <a:p>
            <a:endParaRPr lang="en-GB" dirty="0"/>
          </a:p>
          <a:p>
            <a:r>
              <a:rPr lang="en-GB" dirty="0"/>
              <a:t>See RECOVERY website for instructions (‘For Site Staff&gt;Randomisation’)</a:t>
            </a:r>
          </a:p>
          <a:p>
            <a:endParaRPr lang="en-GB" dirty="0"/>
          </a:p>
        </p:txBody>
      </p:sp>
    </p:spTree>
    <p:extLst>
      <p:ext uri="{BB962C8B-B14F-4D97-AF65-F5344CB8AC3E}">
        <p14:creationId xmlns:p14="http://schemas.microsoft.com/office/powerpoint/2010/main" val="258497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Completeness of follow-up</a:t>
            </a:r>
          </a:p>
        </p:txBody>
      </p:sp>
      <p:sp>
        <p:nvSpPr>
          <p:cNvPr id="5" name="Content Placeholder 4"/>
          <p:cNvSpPr>
            <a:spLocks noGrp="1"/>
          </p:cNvSpPr>
          <p:nvPr>
            <p:ph idx="1"/>
          </p:nvPr>
        </p:nvSpPr>
        <p:spPr/>
        <p:txBody>
          <a:bodyPr>
            <a:normAutofit lnSpcReduction="10000"/>
          </a:bodyPr>
          <a:lstStyle/>
          <a:p>
            <a:r>
              <a:rPr lang="en-GB" sz="2400" dirty="0"/>
              <a:t>Weekly reminders highlighting participants randomised &gt;28 days ago without complete form</a:t>
            </a:r>
          </a:p>
          <a:p>
            <a:endParaRPr lang="en-GB" dirty="0"/>
          </a:p>
          <a:p>
            <a:endParaRPr lang="en-GB" dirty="0"/>
          </a:p>
          <a:p>
            <a:endParaRPr lang="en-GB" dirty="0"/>
          </a:p>
          <a:p>
            <a:endParaRPr lang="en-GB" dirty="0"/>
          </a:p>
          <a:p>
            <a:endParaRPr lang="en-GB" dirty="0"/>
          </a:p>
          <a:p>
            <a:endParaRPr lang="en-GB" dirty="0"/>
          </a:p>
          <a:p>
            <a:endParaRPr lang="en-GB" dirty="0"/>
          </a:p>
          <a:p>
            <a:r>
              <a:rPr lang="en-GB" sz="2400" dirty="0"/>
              <a:t>Completeness of follow-up has always been excellent; please keep this up!</a:t>
            </a:r>
          </a:p>
        </p:txBody>
      </p:sp>
      <p:pic>
        <p:nvPicPr>
          <p:cNvPr id="6" name="Picture 5"/>
          <p:cNvPicPr>
            <a:picLocks noChangeAspect="1"/>
          </p:cNvPicPr>
          <p:nvPr/>
        </p:nvPicPr>
        <p:blipFill>
          <a:blip r:embed="rId2"/>
          <a:stretch>
            <a:fillRect/>
          </a:stretch>
        </p:blipFill>
        <p:spPr>
          <a:xfrm>
            <a:off x="2702703" y="2407783"/>
            <a:ext cx="6591113" cy="2958282"/>
          </a:xfrm>
          <a:prstGeom prst="rect">
            <a:avLst/>
          </a:prstGeom>
        </p:spPr>
      </p:pic>
    </p:spTree>
    <p:extLst>
      <p:ext uri="{BB962C8B-B14F-4D97-AF65-F5344CB8AC3E}">
        <p14:creationId xmlns:p14="http://schemas.microsoft.com/office/powerpoint/2010/main" val="1947440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RECOVERY </a:t>
            </a:r>
          </a:p>
        </p:txBody>
      </p:sp>
      <p:sp>
        <p:nvSpPr>
          <p:cNvPr id="6" name="TextBox 5"/>
          <p:cNvSpPr txBox="1"/>
          <p:nvPr/>
        </p:nvSpPr>
        <p:spPr>
          <a:xfrm>
            <a:off x="7929032" y="1416504"/>
            <a:ext cx="4184978" cy="1754326"/>
          </a:xfrm>
          <a:prstGeom prst="rect">
            <a:avLst/>
          </a:prstGeom>
          <a:noFill/>
        </p:spPr>
        <p:txBody>
          <a:bodyPr wrap="square" rtlCol="0">
            <a:spAutoFit/>
          </a:bodyPr>
          <a:lstStyle/>
          <a:p>
            <a:r>
              <a:rPr lang="en-GB" b="1" dirty="0"/>
              <a:t>RECOVERY is now open in 14 countries</a:t>
            </a:r>
            <a:endParaRPr lang="en-GB" dirty="0"/>
          </a:p>
          <a:p>
            <a:pPr marL="742950" lvl="1" indent="-285750">
              <a:buFont typeface="Arial" panose="020B0604020202020204" pitchFamily="34" charset="0"/>
              <a:buChar char="•"/>
            </a:pPr>
            <a:r>
              <a:rPr lang="en-GB" dirty="0"/>
              <a:t>64 UK sites</a:t>
            </a:r>
          </a:p>
          <a:p>
            <a:pPr marL="742950" lvl="1" indent="-285750">
              <a:buFont typeface="Arial" panose="020B0604020202020204" pitchFamily="34" charset="0"/>
              <a:buChar char="•"/>
            </a:pPr>
            <a:r>
              <a:rPr lang="en-GB" dirty="0"/>
              <a:t>53 non-UK sites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E5BF8266-C29A-4398-990B-62F9AF376943}"/>
              </a:ext>
            </a:extLst>
          </p:cNvPr>
          <p:cNvPicPr>
            <a:picLocks noChangeAspect="1"/>
          </p:cNvPicPr>
          <p:nvPr/>
        </p:nvPicPr>
        <p:blipFill rotWithShape="1">
          <a:blip r:embed="rId2">
            <a:extLst>
              <a:ext uri="{28A0092B-C50C-407E-A947-70E740481C1C}">
                <a14:useLocalDpi xmlns:a14="http://schemas.microsoft.com/office/drawing/2010/main" val="0"/>
              </a:ext>
            </a:extLst>
          </a:blip>
          <a:srcRect l="1697" t="1136" r="8244" b="1900"/>
          <a:stretch/>
        </p:blipFill>
        <p:spPr bwMode="auto">
          <a:xfrm>
            <a:off x="1385678" y="1416504"/>
            <a:ext cx="6218889" cy="528963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08694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Thank you!</a:t>
            </a:r>
          </a:p>
        </p:txBody>
      </p:sp>
      <p:sp>
        <p:nvSpPr>
          <p:cNvPr id="5" name="Content Placeholder 4"/>
          <p:cNvSpPr>
            <a:spLocks noGrp="1"/>
          </p:cNvSpPr>
          <p:nvPr>
            <p:ph idx="1"/>
          </p:nvPr>
        </p:nvSpPr>
        <p:spPr>
          <a:xfrm>
            <a:off x="507051" y="1864304"/>
            <a:ext cx="8522649" cy="4580078"/>
          </a:xfrm>
        </p:spPr>
        <p:txBody>
          <a:bodyPr>
            <a:normAutofit/>
          </a:bodyPr>
          <a:lstStyle/>
          <a:p>
            <a:r>
              <a:rPr lang="en-GB" sz="2400" dirty="0"/>
              <a:t>The RECOVERY collaboration was a huge success in COVID-19, and we hope to produce similar practice-changing evidence for influenza &amp; CAP</a:t>
            </a:r>
          </a:p>
          <a:p>
            <a:endParaRPr lang="en-GB" sz="2400" dirty="0"/>
          </a:p>
          <a:p>
            <a:r>
              <a:rPr lang="en-GB" sz="2400" dirty="0"/>
              <a:t>The flu season is upon us, so it’s essential that teams are prepared to start recruiting as soon as possible</a:t>
            </a:r>
          </a:p>
          <a:p>
            <a:endParaRPr lang="en-GB" sz="2400" dirty="0"/>
          </a:p>
          <a:p>
            <a:r>
              <a:rPr lang="en-GB" sz="2400" dirty="0"/>
              <a:t>Please get in touch if you have any questions about the trial</a:t>
            </a:r>
          </a:p>
          <a:p>
            <a:endParaRPr lang="en-GB" sz="2400" dirty="0"/>
          </a:p>
          <a:p>
            <a:r>
              <a:rPr lang="en-GB" sz="2400" dirty="0"/>
              <a:t>Thank you for being part of the collaboration!</a:t>
            </a:r>
          </a:p>
          <a:p>
            <a:endParaRPr lang="en-GB" sz="2400" dirty="0"/>
          </a:p>
        </p:txBody>
      </p:sp>
      <p:pic>
        <p:nvPicPr>
          <p:cNvPr id="6" name="Picture 5"/>
          <p:cNvPicPr>
            <a:picLocks noChangeAspect="1"/>
          </p:cNvPicPr>
          <p:nvPr/>
        </p:nvPicPr>
        <p:blipFill>
          <a:blip r:embed="rId2"/>
          <a:stretch>
            <a:fillRect/>
          </a:stretch>
        </p:blipFill>
        <p:spPr>
          <a:xfrm>
            <a:off x="9307903" y="1864304"/>
            <a:ext cx="2589603" cy="2594312"/>
          </a:xfrm>
          <a:prstGeom prst="rect">
            <a:avLst/>
          </a:prstGeom>
        </p:spPr>
      </p:pic>
    </p:spTree>
    <p:extLst>
      <p:ext uri="{BB962C8B-B14F-4D97-AF65-F5344CB8AC3E}">
        <p14:creationId xmlns:p14="http://schemas.microsoft.com/office/powerpoint/2010/main" val="347013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413078" y="3939475"/>
            <a:ext cx="1559371"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134067" y="4252042"/>
            <a:ext cx="2107244" cy="411112"/>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84053" y="15990"/>
            <a:ext cx="8096250" cy="1325563"/>
          </a:xfrm>
        </p:spPr>
        <p:txBody>
          <a:bodyPr>
            <a:normAutofit/>
          </a:bodyPr>
          <a:lstStyle/>
          <a:p>
            <a:r>
              <a:rPr lang="en-GB" sz="3200" dirty="0"/>
              <a:t>Current comparisons</a:t>
            </a:r>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a:t>HOSPITALISED PATIENTS WITH PNEUMONIA</a:t>
            </a:r>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a:t>ANALYSIS</a:t>
            </a:r>
            <a:endParaRPr lang="en-GB" sz="2400" b="1" dirty="0"/>
          </a:p>
        </p:txBody>
      </p:sp>
      <p:sp>
        <p:nvSpPr>
          <p:cNvPr id="77" name="Left-Right Arrow 76"/>
          <p:cNvSpPr/>
          <p:nvPr/>
        </p:nvSpPr>
        <p:spPr>
          <a:xfrm rot="1152713" flipV="1">
            <a:off x="5759853" y="4195457"/>
            <a:ext cx="2514305" cy="390636"/>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435439"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Dexamethasone</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9897697"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corticosteroids</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542400"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a:t>Influenza corticosteroid comparison (patients with hypoxia)</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1958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26581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baloxavir</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3028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55136" y="1746160"/>
              <a:ext cx="2651732" cy="338554"/>
            </a:xfrm>
            <a:prstGeom prst="rect">
              <a:avLst/>
            </a:prstGeom>
            <a:noFill/>
          </p:spPr>
          <p:txBody>
            <a:bodyPr wrap="square" rtlCol="0">
              <a:spAutoFit/>
            </a:bodyPr>
            <a:lstStyle/>
            <a:p>
              <a:r>
                <a:rPr lang="en-GB" sz="1600" b="1" dirty="0"/>
                <a:t>Baloxavir comparison</a:t>
              </a:r>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4864375" y="2269927"/>
              <a:ext cx="939073"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124367" y="2245807"/>
              <a:ext cx="1389636"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neuraminidase inhibitor</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5782249" y="2418892"/>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n-GB" sz="1600" b="1" dirty="0"/>
                <a:t>Oseltamivir comparison</a:t>
              </a:r>
              <a:endParaRPr lang="en-GB"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069190" y="6479804"/>
            <a:ext cx="4236353" cy="369332"/>
          </a:xfrm>
          <a:prstGeom prst="rect">
            <a:avLst/>
          </a:prstGeom>
          <a:noFill/>
        </p:spPr>
        <p:txBody>
          <a:bodyPr wrap="none" rtlCol="0">
            <a:spAutoFit/>
          </a:bodyPr>
          <a:lstStyle/>
          <a:p>
            <a:r>
              <a:rPr lang="en-US" b="1" dirty="0"/>
              <a:t>Patients with confirmed INFLUENZA A or B</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3988" y="5097874"/>
            <a:ext cx="649602" cy="703876"/>
          </a:xfrm>
          <a:prstGeom prst="rect">
            <a:avLst/>
          </a:prstGeom>
        </p:spPr>
      </p:pic>
      <p:sp>
        <p:nvSpPr>
          <p:cNvPr id="58" name="Rounded Rectangle 57">
            <a:extLst>
              <a:ext uri="{FF2B5EF4-FFF2-40B4-BE49-F238E27FC236}">
                <a16:creationId xmlns:a16="http://schemas.microsoft.com/office/drawing/2014/main" id="{38B586F1-F3FA-8C47-9702-A236829F5589}"/>
              </a:ext>
            </a:extLst>
          </p:cNvPr>
          <p:cNvSpPr/>
          <p:nvPr/>
        </p:nvSpPr>
        <p:spPr>
          <a:xfrm>
            <a:off x="4291488" y="1539643"/>
            <a:ext cx="3622632" cy="1759965"/>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grpSp>
        <p:nvGrpSpPr>
          <p:cNvPr id="7" name="Group 6"/>
          <p:cNvGrpSpPr/>
          <p:nvPr/>
        </p:nvGrpSpPr>
        <p:grpSpPr>
          <a:xfrm>
            <a:off x="4419221" y="1613245"/>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44496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990722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corticosteroids</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55192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en-GB" sz="1400" b="1" dirty="0"/>
              <a:t>Baseline data collected, suitability determined</a:t>
            </a:r>
          </a:p>
          <a:p>
            <a:r>
              <a:rPr lang="en-GB" sz="1400" b="1" dirty="0"/>
              <a:t>1:1 randomisation in each suitable comparison</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2957065" cy="907941"/>
          </a:xfrm>
          <a:prstGeom prst="rect">
            <a:avLst/>
          </a:prstGeom>
          <a:noFill/>
        </p:spPr>
        <p:txBody>
          <a:bodyPr wrap="square" rtlCol="0">
            <a:spAutoFit/>
          </a:bodyPr>
          <a:lstStyle/>
          <a:p>
            <a:r>
              <a:rPr lang="en-GB" sz="1400" b="1" dirty="0"/>
              <a:t>Outcomes at 28 days </a:t>
            </a:r>
          </a:p>
          <a:p>
            <a:pPr marL="285750" indent="-285750">
              <a:buFont typeface="Arial" panose="020B0604020202020204" pitchFamily="34" charset="0"/>
              <a:buChar char="•"/>
            </a:pPr>
            <a:r>
              <a:rPr lang="en-GB" sz="1300" b="1" dirty="0"/>
              <a:t>Mortality</a:t>
            </a:r>
          </a:p>
          <a:p>
            <a:pPr marL="285750" indent="-285750">
              <a:buFont typeface="Arial" panose="020B0604020202020204" pitchFamily="34" charset="0"/>
              <a:buChar char="•"/>
            </a:pPr>
            <a:r>
              <a:rPr lang="en-GB" sz="1300" b="1" dirty="0"/>
              <a:t>Time to discharge alive</a:t>
            </a:r>
          </a:p>
          <a:p>
            <a:pPr marL="285750" indent="-285750">
              <a:buFont typeface="Arial" panose="020B0604020202020204" pitchFamily="34" charset="0"/>
              <a:buChar char="•"/>
            </a:pPr>
            <a:r>
              <a:rPr lang="en-GB" sz="1300" b="1" dirty="0"/>
              <a:t>Progression to ventilation or death</a:t>
            </a:r>
          </a:p>
        </p:txBody>
      </p:sp>
      <p:sp>
        <p:nvSpPr>
          <p:cNvPr id="46" name="TextBox 45">
            <a:extLst>
              <a:ext uri="{FF2B5EF4-FFF2-40B4-BE49-F238E27FC236}">
                <a16:creationId xmlns:a16="http://schemas.microsoft.com/office/drawing/2014/main" id="{AD82BCED-226B-0448-B8FC-891B5F6E3209}"/>
              </a:ext>
            </a:extLst>
          </p:cNvPr>
          <p:cNvSpPr txBox="1"/>
          <p:nvPr/>
        </p:nvSpPr>
        <p:spPr>
          <a:xfrm>
            <a:off x="4454193" y="2995010"/>
            <a:ext cx="3404705" cy="338554"/>
          </a:xfrm>
          <a:prstGeom prst="rect">
            <a:avLst/>
          </a:prstGeom>
          <a:noFill/>
        </p:spPr>
        <p:txBody>
          <a:bodyPr wrap="square" rtlCol="0">
            <a:spAutoFit/>
          </a:bodyPr>
          <a:lstStyle/>
          <a:p>
            <a:pPr algn="ctr"/>
            <a:r>
              <a:rPr lang="en-US" sz="1600" b="1" dirty="0"/>
              <a:t>Patients with CAP </a:t>
            </a:r>
          </a:p>
        </p:txBody>
      </p:sp>
    </p:spTree>
    <p:extLst>
      <p:ext uri="{BB962C8B-B14F-4D97-AF65-F5344CB8AC3E}">
        <p14:creationId xmlns:p14="http://schemas.microsoft.com/office/powerpoint/2010/main" val="326793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RECOVERY Eligibility</a:t>
            </a:r>
          </a:p>
        </p:txBody>
      </p:sp>
      <p:sp>
        <p:nvSpPr>
          <p:cNvPr id="6" name="Content Placeholder 5"/>
          <p:cNvSpPr>
            <a:spLocks noGrp="1"/>
          </p:cNvSpPr>
          <p:nvPr>
            <p:ph idx="1"/>
          </p:nvPr>
        </p:nvSpPr>
        <p:spPr>
          <a:xfrm>
            <a:off x="51289" y="2006226"/>
            <a:ext cx="12089421" cy="3867800"/>
          </a:xfrm>
        </p:spPr>
        <p:txBody>
          <a:bodyPr>
            <a:noAutofit/>
          </a:bodyPr>
          <a:lstStyle/>
          <a:p>
            <a:pPr marL="514350" indent="-514350">
              <a:buFont typeface="+mj-lt"/>
              <a:buAutoNum type="arabicPeriod"/>
            </a:pPr>
            <a:r>
              <a:rPr lang="en-GB" sz="2400" dirty="0"/>
              <a:t>Hospitalised</a:t>
            </a:r>
            <a:endParaRPr lang="en-GB" sz="800" dirty="0"/>
          </a:p>
          <a:p>
            <a:pPr marL="514350" indent="-514350">
              <a:spcBef>
                <a:spcPts val="1800"/>
              </a:spcBef>
              <a:buFont typeface="+mj-lt"/>
              <a:buAutoNum type="arabicPeriod"/>
            </a:pPr>
            <a:r>
              <a:rPr lang="en-GB" sz="2400" dirty="0"/>
              <a:t>Pneumonia syndrome</a:t>
            </a:r>
          </a:p>
          <a:p>
            <a:pPr marL="514350" indent="-514350">
              <a:spcBef>
                <a:spcPts val="1800"/>
              </a:spcBef>
              <a:buFont typeface="+mj-lt"/>
              <a:buAutoNum type="arabicPeriod"/>
            </a:pPr>
            <a:r>
              <a:rPr lang="en-GB" sz="2400" dirty="0"/>
              <a:t>One of the following diagnoses:</a:t>
            </a:r>
          </a:p>
          <a:p>
            <a:pPr marL="914400" lvl="1" indent="-457200">
              <a:buFont typeface="+mj-lt"/>
              <a:buAutoNum type="alphaLcPeriod"/>
            </a:pPr>
            <a:r>
              <a:rPr lang="en-GB" sz="2000" dirty="0"/>
              <a:t>Confirmed influenza A or B infection</a:t>
            </a:r>
          </a:p>
          <a:p>
            <a:pPr marL="914400" lvl="1" indent="-457200">
              <a:buFont typeface="+mj-lt"/>
              <a:buAutoNum type="alphaLcPeriod"/>
            </a:pPr>
            <a:r>
              <a:rPr lang="en-GB" sz="2000" dirty="0"/>
              <a:t>Community-acquired pneumonia with planned antibiotics (without suspected COVID-19/flu/PCP/TB)</a:t>
            </a:r>
            <a:endParaRPr lang="en-GB" sz="800" dirty="0"/>
          </a:p>
          <a:p>
            <a:pPr marL="457200" indent="-457200">
              <a:spcBef>
                <a:spcPts val="1800"/>
              </a:spcBef>
              <a:buFont typeface="+mj-lt"/>
              <a:buAutoNum type="arabicPeriod"/>
            </a:pPr>
            <a:r>
              <a:rPr lang="en-GB" sz="2400" dirty="0"/>
              <a:t>No medical history that might put the patient at risk if they were to participate</a:t>
            </a:r>
            <a:endParaRPr lang="en-GB" sz="800" dirty="0"/>
          </a:p>
          <a:p>
            <a:pPr marL="457200" indent="-457200">
              <a:spcBef>
                <a:spcPts val="1800"/>
              </a:spcBef>
              <a:buFont typeface="+mj-lt"/>
              <a:buAutoNum type="arabicPeriod"/>
            </a:pPr>
            <a:r>
              <a:rPr lang="en-GB" sz="2400" dirty="0"/>
              <a:t>Attending clinician does not believe a specific trial treatment is indicated or contra-indicated</a:t>
            </a:r>
          </a:p>
        </p:txBody>
      </p:sp>
    </p:spTree>
    <p:extLst>
      <p:ext uri="{BB962C8B-B14F-4D97-AF65-F5344CB8AC3E}">
        <p14:creationId xmlns:p14="http://schemas.microsoft.com/office/powerpoint/2010/main" val="192349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en-GB" sz="4000" dirty="0"/>
              <a:t>RECOVERY Eligibility:</a:t>
            </a:r>
            <a:br>
              <a:rPr lang="en-GB" sz="4000" dirty="0"/>
            </a:br>
            <a:r>
              <a:rPr lang="en-GB" sz="4000" dirty="0"/>
              <a:t>The Uncertainty Principle </a:t>
            </a:r>
          </a:p>
        </p:txBody>
      </p:sp>
      <p:sp>
        <p:nvSpPr>
          <p:cNvPr id="6" name="Content Placeholder 5"/>
          <p:cNvSpPr>
            <a:spLocks noGrp="1"/>
          </p:cNvSpPr>
          <p:nvPr>
            <p:ph idx="1"/>
          </p:nvPr>
        </p:nvSpPr>
        <p:spPr>
          <a:xfrm>
            <a:off x="185531" y="1768827"/>
            <a:ext cx="11535414" cy="3697695"/>
          </a:xfrm>
        </p:spPr>
        <p:txBody>
          <a:bodyPr>
            <a:noAutofit/>
          </a:bodyPr>
          <a:lstStyle/>
          <a:p>
            <a:pPr marL="0" indent="0">
              <a:spcBef>
                <a:spcPts val="300"/>
              </a:spcBef>
              <a:buNone/>
            </a:pPr>
            <a:r>
              <a:rPr lang="en-GB" sz="2400" dirty="0"/>
              <a:t>Without good evidence to guide oseltamivir and steroid use, clinical practice varies widely by country, hospital and individual clinician.</a:t>
            </a:r>
          </a:p>
          <a:p>
            <a:pPr marL="0" indent="0">
              <a:spcBef>
                <a:spcPts val="300"/>
              </a:spcBef>
              <a:buNone/>
            </a:pPr>
            <a:endParaRPr lang="en-GB" sz="2400" dirty="0"/>
          </a:p>
          <a:p>
            <a:pPr marL="0" indent="0">
              <a:spcBef>
                <a:spcPts val="300"/>
              </a:spcBef>
              <a:buNone/>
            </a:pPr>
            <a:r>
              <a:rPr lang="en-GB" sz="2400" dirty="0"/>
              <a:t>Clinicians may have strong views on which kinds of patient they are willing to recruit, e.g.</a:t>
            </a:r>
          </a:p>
          <a:p>
            <a:pPr>
              <a:spcBef>
                <a:spcPts val="300"/>
              </a:spcBef>
            </a:pPr>
            <a:r>
              <a:rPr lang="en-GB" sz="2400" dirty="0"/>
              <a:t>Some may give steroids to all severe CAP patients</a:t>
            </a:r>
          </a:p>
          <a:p>
            <a:pPr>
              <a:spcBef>
                <a:spcPts val="300"/>
              </a:spcBef>
            </a:pPr>
            <a:r>
              <a:rPr lang="en-GB" sz="2400" dirty="0"/>
              <a:t>Some may give oseltamivir to all flu patients if symptoms &lt;48h</a:t>
            </a:r>
          </a:p>
          <a:p>
            <a:pPr marL="0" indent="0">
              <a:spcBef>
                <a:spcPts val="300"/>
              </a:spcBef>
              <a:buNone/>
            </a:pPr>
            <a:endParaRPr lang="en-GB" sz="2400" dirty="0"/>
          </a:p>
          <a:p>
            <a:pPr marL="0" indent="0">
              <a:spcBef>
                <a:spcPts val="300"/>
              </a:spcBef>
              <a:buNone/>
            </a:pPr>
            <a:r>
              <a:rPr lang="en-GB" sz="2400" dirty="0"/>
              <a:t>Because of this, the protocol allows a wide range of patients to join and follows the ‘Uncertainty Principle’.</a:t>
            </a:r>
          </a:p>
        </p:txBody>
      </p:sp>
    </p:spTree>
    <p:extLst>
      <p:ext uri="{BB962C8B-B14F-4D97-AF65-F5344CB8AC3E}">
        <p14:creationId xmlns:p14="http://schemas.microsoft.com/office/powerpoint/2010/main" val="15966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en-GB" sz="4000" dirty="0"/>
              <a:t>RECOVERY Eligibility:</a:t>
            </a:r>
            <a:br>
              <a:rPr lang="en-GB" sz="4000" dirty="0"/>
            </a:br>
            <a:r>
              <a:rPr lang="en-GB" sz="4000" dirty="0"/>
              <a:t>The Uncertainty Principle </a:t>
            </a:r>
          </a:p>
        </p:txBody>
      </p:sp>
      <p:sp>
        <p:nvSpPr>
          <p:cNvPr id="6" name="Content Placeholder 5"/>
          <p:cNvSpPr>
            <a:spLocks noGrp="1"/>
          </p:cNvSpPr>
          <p:nvPr>
            <p:ph idx="1"/>
          </p:nvPr>
        </p:nvSpPr>
        <p:spPr>
          <a:xfrm>
            <a:off x="112643" y="1748948"/>
            <a:ext cx="11522765" cy="4786662"/>
          </a:xfrm>
        </p:spPr>
        <p:txBody>
          <a:bodyPr>
            <a:noAutofit/>
          </a:bodyPr>
          <a:lstStyle/>
          <a:p>
            <a:pPr lvl="0"/>
            <a:r>
              <a:rPr lang="en-GB" sz="2400" dirty="0"/>
              <a:t>If the responsible clinician is </a:t>
            </a:r>
            <a:r>
              <a:rPr lang="en-GB" sz="2400" b="1" i="1" dirty="0"/>
              <a:t>reasonably</a:t>
            </a:r>
            <a:r>
              <a:rPr lang="en-GB" sz="2400" b="1" dirty="0"/>
              <a:t> </a:t>
            </a:r>
            <a:r>
              <a:rPr lang="en-GB" sz="2400" b="1" i="1" dirty="0"/>
              <a:t>certain</a:t>
            </a:r>
            <a:r>
              <a:rPr lang="en-GB" sz="2400" b="1" dirty="0"/>
              <a:t> </a:t>
            </a:r>
            <a:r>
              <a:rPr lang="en-GB" sz="2400" dirty="0"/>
              <a:t>that a treatment should, or should not, be given (or if they feel they must follow guidelines that specify this) then the patient </a:t>
            </a:r>
            <a:r>
              <a:rPr lang="en-GB" sz="2400" u="sng" dirty="0"/>
              <a:t>is not eligible </a:t>
            </a:r>
            <a:r>
              <a:rPr lang="en-GB" sz="2400" dirty="0"/>
              <a:t>for that comparison.</a:t>
            </a:r>
          </a:p>
          <a:p>
            <a:pPr marL="0" lvl="0" indent="0">
              <a:buNone/>
            </a:pPr>
            <a:endParaRPr lang="en-GB" sz="2400" dirty="0"/>
          </a:p>
          <a:p>
            <a:pPr lvl="0"/>
            <a:r>
              <a:rPr lang="en-GB" sz="2400" dirty="0"/>
              <a:t>If the responsible clinician is </a:t>
            </a:r>
            <a:r>
              <a:rPr lang="en-GB" sz="2400" b="1" i="1" dirty="0"/>
              <a:t>substantially uncertain</a:t>
            </a:r>
            <a:r>
              <a:rPr lang="en-GB" sz="2400" b="1" dirty="0"/>
              <a:t> </a:t>
            </a:r>
            <a:r>
              <a:rPr lang="en-GB" sz="2400" dirty="0"/>
              <a:t>about giving a trial treatment (whether or not they would give it in normal practice) and they would be happy to follow a random allocation, the patient </a:t>
            </a:r>
            <a:r>
              <a:rPr lang="en-GB" sz="2400" u="sng" dirty="0"/>
              <a:t>is potentially eligible</a:t>
            </a:r>
            <a:r>
              <a:rPr lang="en-GB" sz="2400" dirty="0"/>
              <a:t>.</a:t>
            </a:r>
          </a:p>
          <a:p>
            <a:pPr marL="0" indent="0">
              <a:spcBef>
                <a:spcPts val="300"/>
              </a:spcBef>
              <a:buNone/>
            </a:pPr>
            <a:endParaRPr lang="en-GB" sz="2400" dirty="0"/>
          </a:p>
          <a:p>
            <a:pPr marL="0" indent="0">
              <a:spcBef>
                <a:spcPts val="300"/>
              </a:spcBef>
              <a:buNone/>
            </a:pPr>
            <a:r>
              <a:rPr lang="en-GB" sz="2400" dirty="0"/>
              <a:t>The kind of patients recruited at each site will vary (as always in clinical trials)</a:t>
            </a:r>
          </a:p>
          <a:p>
            <a:pPr marL="0" indent="0">
              <a:spcBef>
                <a:spcPts val="300"/>
              </a:spcBef>
              <a:buNone/>
            </a:pPr>
            <a:endParaRPr lang="en-GB" sz="2400" dirty="0"/>
          </a:p>
          <a:p>
            <a:pPr marL="0" indent="0">
              <a:spcBef>
                <a:spcPts val="300"/>
              </a:spcBef>
              <a:buNone/>
            </a:pPr>
            <a:r>
              <a:rPr lang="en-GB" sz="2400" dirty="0"/>
              <a:t>We will explore which (if any) types of patients benefit in prespecified subgroup analyses (e.g. by severity, symptom duration, immunosuppression).</a:t>
            </a:r>
          </a:p>
          <a:p>
            <a:pPr marL="0" indent="0">
              <a:spcBef>
                <a:spcPts val="300"/>
              </a:spcBef>
              <a:buNone/>
            </a:pPr>
            <a:endParaRPr lang="en-GB" sz="2400" dirty="0"/>
          </a:p>
        </p:txBody>
      </p:sp>
    </p:spTree>
    <p:extLst>
      <p:ext uri="{BB962C8B-B14F-4D97-AF65-F5344CB8AC3E}">
        <p14:creationId xmlns:p14="http://schemas.microsoft.com/office/powerpoint/2010/main" val="3053569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455ed32-e2e3-4b3f-818c-2835bb56e4bc"/>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CBE27DB9E29244B4F84600A0F001DE" ma:contentTypeVersion="18" ma:contentTypeDescription="Create a new document." ma:contentTypeScope="" ma:versionID="71353a609b3e89249ad988719dbaa110">
  <xsd:schema xmlns:xsd="http://www.w3.org/2001/XMLSchema" xmlns:xs="http://www.w3.org/2001/XMLSchema" xmlns:p="http://schemas.microsoft.com/office/2006/metadata/properties" xmlns:ns3="cf0dfbcc-b360-4cf7-9bf5-370ba522dbe9" xmlns:ns4="83c9eb58-c16a-4eef-9abf-4aeec758fe01" targetNamespace="http://schemas.microsoft.com/office/2006/metadata/properties" ma:root="true" ma:fieldsID="74f21d5d9d6918104c27ff893f734b83" ns3:_="" ns4:_="">
    <xsd:import namespace="cf0dfbcc-b360-4cf7-9bf5-370ba522dbe9"/>
    <xsd:import namespace="83c9eb58-c16a-4eef-9abf-4aeec758fe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fbcc-b360-4cf7-9bf5-370ba522d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c9eb58-c16a-4eef-9abf-4aeec758fe0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f0dfbcc-b360-4cf7-9bf5-370ba522db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9F4D0E-9443-453F-8C95-B66F39DBAC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fbcc-b360-4cf7-9bf5-370ba522dbe9"/>
    <ds:schemaRef ds:uri="83c9eb58-c16a-4eef-9abf-4aeec758f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8C06E-0423-4EC0-9BC7-4ACD2ED20B20}">
  <ds:schemaRefs>
    <ds:schemaRef ds:uri="http://purl.org/dc/dcmitype/"/>
    <ds:schemaRef ds:uri="http://purl.org/dc/terms/"/>
    <ds:schemaRef ds:uri="http://schemas.microsoft.com/office/2006/metadata/properties"/>
    <ds:schemaRef ds:uri="http://schemas.microsoft.com/office/2006/documentManagement/types"/>
    <ds:schemaRef ds:uri="http://purl.org/dc/elements/1.1/"/>
    <ds:schemaRef ds:uri="83c9eb58-c16a-4eef-9abf-4aeec758fe01"/>
    <ds:schemaRef ds:uri="http://schemas.openxmlformats.org/package/2006/metadata/core-properties"/>
    <ds:schemaRef ds:uri="http://schemas.microsoft.com/office/infopath/2007/PartnerControls"/>
    <ds:schemaRef ds:uri="cf0dfbcc-b360-4cf7-9bf5-370ba522dbe9"/>
    <ds:schemaRef ds:uri="http://www.w3.org/XML/1998/namespace"/>
  </ds:schemaRefs>
</ds:datastoreItem>
</file>

<file path=customXml/itemProps3.xml><?xml version="1.0" encoding="utf-8"?>
<ds:datastoreItem xmlns:ds="http://schemas.openxmlformats.org/officeDocument/2006/customXml" ds:itemID="{3E5D9499-0AD5-4890-8D95-3A4AE7D17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20412</TotalTime>
  <Words>2544</Words>
  <Application>Microsoft Office PowerPoint</Application>
  <PresentationFormat>Widescreen</PresentationFormat>
  <Paragraphs>352</Paragraphs>
  <Slides>54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BlinkMacSystemFont</vt:lpstr>
      <vt:lpstr>Calibri</vt:lpstr>
      <vt:lpstr>GDS Transport</vt:lpstr>
      <vt:lpstr>Office Theme</vt:lpstr>
      <vt:lpstr>The RECOVERY trial</vt:lpstr>
      <vt:lpstr>Agenda</vt:lpstr>
      <vt:lpstr>Q&amp;A</vt:lpstr>
      <vt:lpstr>RECOVERY meeting, October 2025</vt:lpstr>
      <vt:lpstr>PowerPoint Presentation</vt:lpstr>
      <vt:lpstr>Current comparisons</vt:lpstr>
      <vt:lpstr>RECOVERY Eligibility</vt:lpstr>
      <vt:lpstr>RECOVERY Eligibility: The Uncertainty Principle </vt:lpstr>
      <vt:lpstr>RECOVERY Eligibility: The Uncertainty Principle </vt:lpstr>
      <vt:lpstr>PowerPoint Presentation</vt:lpstr>
      <vt:lpstr>Influenza</vt:lpstr>
      <vt:lpstr>Influenza</vt:lpstr>
      <vt:lpstr>Influenza </vt:lpstr>
      <vt:lpstr>Influenza </vt:lpstr>
      <vt:lpstr>Influenza </vt:lpstr>
      <vt:lpstr>PowerPoint Presentation</vt:lpstr>
      <vt:lpstr>PowerPoint Presentation</vt:lpstr>
      <vt:lpstr>PowerPoint Presentation</vt:lpstr>
      <vt:lpstr>PowerPoint Presentation</vt:lpstr>
      <vt:lpstr>PowerPoint Presentation</vt:lpstr>
      <vt:lpstr>UK clinical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Baloxavir</vt:lpstr>
      <vt:lpstr>Baloxavir</vt:lpstr>
      <vt:lpstr>Baloxavir - recruitment</vt:lpstr>
      <vt:lpstr>Baloxavir</vt:lpstr>
      <vt:lpstr>PowerPoint Presentation</vt:lpstr>
      <vt:lpstr>PowerPoint Presentation</vt:lpstr>
      <vt:lpstr>PowerPoint Presentation</vt:lpstr>
      <vt:lpstr>PowerPoint Presentation</vt:lpstr>
      <vt:lpstr>PowerPoint Presentation</vt:lpstr>
      <vt:lpstr>Community-acquired pneumonia</vt:lpstr>
      <vt:lpstr>CAP in RECOVERY - eligibility</vt:lpstr>
      <vt:lpstr>CAP – Guidelines</vt:lpstr>
      <vt:lpstr>CAP – Guidelines</vt:lpstr>
      <vt:lpstr>CAP – Corticosteroids</vt:lpstr>
      <vt:lpstr>CAP corticosteroid comparison </vt:lpstr>
      <vt:lpstr>PowerPoint Presentation</vt:lpstr>
      <vt:lpstr>PowerPoint Presentation</vt:lpstr>
      <vt:lpstr>Preparing for influenza</vt:lpstr>
      <vt:lpstr>Trial procedures</vt:lpstr>
      <vt:lpstr>Biological sampling</vt:lpstr>
      <vt:lpstr>Consent monitoring</vt:lpstr>
      <vt:lpstr>Completeness of follow-up</vt:lpstr>
      <vt:lpstr>RECOVERY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814</cp:revision>
  <cp:lastPrinted>2020-03-18T19:42:16Z</cp:lastPrinted>
  <dcterms:created xsi:type="dcterms:W3CDTF">2020-03-14T13:47:38Z</dcterms:created>
  <dcterms:modified xsi:type="dcterms:W3CDTF">2025-11-11T15:57:08Z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0x0101008FCBE27DB9E29244B4F84600A0F001DE</vt:lpwstr>
  </property>
</Properties>
</file>