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85" r:id="rId5"/>
    <p:sldId id="293" r:id="rId6"/>
    <p:sldId id="266" r:id="rId7"/>
    <p:sldId id="282" r:id="rId8"/>
    <p:sldId id="291" r:id="rId9"/>
    <p:sldId id="288" r:id="rId10"/>
    <p:sldId id="294" r:id="rId11"/>
    <p:sldId id="296" r:id="rId12"/>
    <p:sldId id="299" r:id="rId13"/>
    <p:sldId id="286" r:id="rId14"/>
    <p:sldId id="295" r:id="rId15"/>
    <p:sldId id="292" r:id="rId16"/>
  </p:sldIdLst>
  <p:sldSz cx="12192000" cy="6858000"/>
  <p:notesSz cx="6881813" cy="96615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49332-9061-F125-08E7-B16A29B72CCD}" name="Arya Lekshmi Nair" initials="AN" userId="S::aryalekshmi.nair@ecraid.eu::59b7244b-77b5-4d40-88b8-51fa3b244c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1" autoAdjust="0"/>
    <p:restoredTop sz="90290" autoAdjust="0"/>
  </p:normalViewPr>
  <p:slideViewPr>
    <p:cSldViewPr snapToGrid="0">
      <p:cViewPr varScale="1">
        <p:scale>
          <a:sx n="102" d="100"/>
          <a:sy n="102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B991-2F75-47A0-92DD-9BCC6B9FD2FA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51AD-82CC-4F3D-AF97-B638C7752D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8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351AD-82CC-4F3D-AF97-B638C7752DC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1057"/>
            <a:ext cx="9144000" cy="973826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2884"/>
            <a:ext cx="9144000" cy="1655762"/>
          </a:xfrm>
        </p:spPr>
        <p:txBody>
          <a:bodyPr/>
          <a:lstStyle/>
          <a:p>
            <a:r>
              <a:rPr lang="en-GB" sz="3200" b="1" dirty="0"/>
              <a:t>Informed Consent Training</a:t>
            </a:r>
          </a:p>
          <a:p>
            <a:endParaRPr lang="en-GB" b="1" dirty="0"/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V3.0 2025-01-25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</a:t>
            </a:r>
            <a:br>
              <a:rPr lang="en-GB" dirty="0"/>
            </a:br>
            <a:r>
              <a:rPr lang="en-GB" dirty="0"/>
              <a:t>Legal representative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596884"/>
            <a:ext cx="11354813" cy="49540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Legal representatives must be available in person to complete their section of consent form, this </a:t>
            </a:r>
            <a:r>
              <a:rPr lang="en-GB" u="sng" dirty="0"/>
              <a:t>cannot</a:t>
            </a:r>
            <a:r>
              <a:rPr lang="en-GB" dirty="0"/>
              <a:t> be done over the telephone</a:t>
            </a:r>
          </a:p>
          <a:p>
            <a:endParaRPr lang="en-GB" dirty="0"/>
          </a:p>
          <a:p>
            <a:r>
              <a:rPr lang="en-GB" dirty="0"/>
              <a:t>If participant regains capacity prior to discharge, they should be provided with information about the trial, and must provide consent in order to continue in the trial</a:t>
            </a:r>
          </a:p>
          <a:p>
            <a:endParaRPr lang="en-GB" dirty="0"/>
          </a:p>
          <a:p>
            <a:r>
              <a:rPr lang="en-GB" dirty="0"/>
              <a:t>This should follow the usual process for informed consent</a:t>
            </a:r>
          </a:p>
          <a:p>
            <a:pPr lvl="1"/>
            <a:r>
              <a:rPr lang="en-GB" dirty="0"/>
              <a:t>It is important to establish a system for approaching participants who may have regained capacity within a reasonable time (e.g. 1-2 working days) </a:t>
            </a:r>
          </a:p>
          <a:p>
            <a:pPr lvl="1"/>
            <a:r>
              <a:rPr lang="en-GB" dirty="0"/>
              <a:t>During the COVID-19 pandemic there were cases where re-consent did not happen, and this was a critical inspection finding</a:t>
            </a:r>
          </a:p>
          <a:p>
            <a:pPr lvl="1"/>
            <a:r>
              <a:rPr lang="en-GB" dirty="0"/>
              <a:t>Note that if the patient continues in the trial after regaining capacity, they should have two signed consent forms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https://ukc-powerpoint.officeapps.live.com/pods/GetClipboardImage.ashx?Id=ead486b6-9f7a-417e-83ab-8c8069ee596e&amp;DC=GUK3&amp;pkey=b44cdebb-e74a-4902-a3be-a0afdc3e6615&amp;wdwaccluster=GUK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6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76"/>
            <a:ext cx="5794704" cy="1343080"/>
          </a:xfrm>
        </p:spPr>
        <p:txBody>
          <a:bodyPr/>
          <a:lstStyle/>
          <a:p>
            <a:r>
              <a:rPr lang="en-GB" dirty="0"/>
              <a:t>Change of consent (including withdrawal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78" y="1411827"/>
            <a:ext cx="11924436" cy="54461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If the patient or legal representative asks to withdraw, clarify what they want:</a:t>
            </a:r>
          </a:p>
          <a:p>
            <a:pPr>
              <a:spcBef>
                <a:spcPts val="600"/>
              </a:spcBef>
            </a:pPr>
            <a:endParaRPr lang="en-GB" sz="800" dirty="0"/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GB" sz="2400" b="1" dirty="0"/>
              <a:t>They want to stop study treatment but are happy to continue follow-up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n-GB" sz="2400" dirty="0"/>
              <a:t> </a:t>
            </a:r>
            <a:r>
              <a:rPr lang="en-GB" sz="2000" dirty="0"/>
              <a:t>Action: Stop study treatment (this will be captured on the follow-up form). This is not a withdrawal.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2"/>
            </a:pPr>
            <a:r>
              <a:rPr lang="en-GB" sz="2400" b="1" dirty="0"/>
              <a:t>They do not want further contact with the trial team, but are happy with follow-up from medical records [this only applies to sites that contact patients for follow-up]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n-GB" sz="2000" dirty="0"/>
              <a:t>Action: Ensure the trial team do not contact the patient/relatives again. Complete follow-up as much as possible from medical records. This is not a withdrawal.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3"/>
            </a:pPr>
            <a:r>
              <a:rPr lang="en-GB" sz="2400" b="1" dirty="0"/>
              <a:t>They want do not want any further contact or access to medical records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en-GB" sz="2000" dirty="0"/>
              <a:t>Action: This is a withdrawal. Inform Ecraid or CRA and document in medical record. Stop study treatment &amp; ensure the trial team do not contact the patient/relatives again.</a:t>
            </a:r>
          </a:p>
          <a:p>
            <a:pPr marL="446088" indent="0">
              <a:spcBef>
                <a:spcPts val="600"/>
              </a:spcBef>
              <a:buNone/>
            </a:pPr>
            <a:endParaRPr lang="en-GB" sz="800" dirty="0"/>
          </a:p>
          <a:p>
            <a:pPr>
              <a:spcBef>
                <a:spcPts val="1200"/>
              </a:spcBef>
            </a:pPr>
            <a:r>
              <a:rPr lang="en-GB" sz="2400" dirty="0"/>
              <a:t>If a patient is approached after regaining capacity and does not provide consent to continue in the trial, this is a withdrawal and should be treated as point 3 above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Avoid withdrawing patients from the trial unless this is definitely what they want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Data collected up to the point of withdrawal will still be used for analysis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None of the above scenarios are protocol deviations</a:t>
            </a:r>
          </a:p>
        </p:txBody>
      </p:sp>
    </p:spTree>
    <p:extLst>
      <p:ext uri="{BB962C8B-B14F-4D97-AF65-F5344CB8AC3E}">
        <p14:creationId xmlns:p14="http://schemas.microsoft.com/office/powerpoint/2010/main" val="141662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</a:t>
            </a:r>
            <a:br>
              <a:rPr lang="en-GB" dirty="0"/>
            </a:br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Consent can be given in several ways in RECOVERY:</a:t>
            </a:r>
          </a:p>
          <a:p>
            <a:pPr lvl="1"/>
            <a:r>
              <a:rPr lang="en-GB" dirty="0"/>
              <a:t>By patient themselves (directly, or using a witness if necessary)</a:t>
            </a:r>
          </a:p>
          <a:p>
            <a:pPr lvl="1"/>
            <a:r>
              <a:rPr lang="en-GB" dirty="0"/>
              <a:t>By legal representative, if they lack capacity</a:t>
            </a:r>
          </a:p>
          <a:p>
            <a:pPr lvl="2"/>
            <a:endParaRPr lang="en-GB" dirty="0"/>
          </a:p>
          <a:p>
            <a:r>
              <a:rPr lang="en-GB" dirty="0"/>
              <a:t>If a patient regains capacity, they must be approached and asked to consent for their on-going involvement in the trial</a:t>
            </a:r>
          </a:p>
          <a:p>
            <a:pPr lvl="1"/>
            <a:endParaRPr lang="en-GB" dirty="0"/>
          </a:p>
          <a:p>
            <a:r>
              <a:rPr lang="en-GB" dirty="0"/>
              <a:t>Thank you for help with this vital aspect of RECOVERY</a:t>
            </a:r>
          </a:p>
        </p:txBody>
      </p:sp>
    </p:spTree>
    <p:extLst>
      <p:ext uri="{BB962C8B-B14F-4D97-AF65-F5344CB8AC3E}">
        <p14:creationId xmlns:p14="http://schemas.microsoft.com/office/powerpoint/2010/main" val="90945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Written informed consent is required for all patients prior to any trial-specific procedures (i.e. there is no deferred consent)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There are three types of consent: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Direct from the patient - if the patient has capacity and can sign the form themselves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Witnessed - if a patient has capacity but is unable to sign the form, a witness can sign on their behalf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Legal representative - if patient lacks capacity, consent may be obtained from a legal representative (note if the participant subsequently regains capacity, they must also provide written consent to continue)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This may be a relative or a professional </a:t>
            </a:r>
            <a:r>
              <a:rPr lang="en-GB"/>
              <a:t>legal representative </a:t>
            </a:r>
            <a:endParaRPr lang="en-GB" dirty="0"/>
          </a:p>
          <a:p>
            <a:pPr lvl="1"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The criteria for determining capacity should be the same as for routine medical care in your country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7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1490662"/>
            <a:ext cx="6323517" cy="5010721"/>
          </a:xfrm>
        </p:spPr>
        <p:txBody>
          <a:bodyPr>
            <a:normAutofit/>
          </a:bodyPr>
          <a:lstStyle/>
          <a:p>
            <a:r>
              <a:rPr lang="en-GB" sz="2400" dirty="0"/>
              <a:t>The patient (or legal representative) should be provided with the Participant Information Sheet, and be allowed to read it and ask any questions</a:t>
            </a:r>
          </a:p>
          <a:p>
            <a:endParaRPr lang="en-GB" sz="2400" dirty="0"/>
          </a:p>
          <a:p>
            <a:r>
              <a:rPr lang="en-GB" sz="2400" dirty="0"/>
              <a:t>If they prefer to discuss the trial in person rather than read the form, this is fine (but it may require a longer discussion to cover the points in the form)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59289-C6E0-5797-D6FC-0038BFE6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70" y="942362"/>
            <a:ext cx="3915504" cy="580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31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07061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Key points to cover in discussion: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Ensure the patient has had time to ask any questions.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Participation is </a:t>
            </a:r>
            <a:r>
              <a:rPr lang="en-GB" u="sng" dirty="0"/>
              <a:t>voluntary</a:t>
            </a:r>
            <a:r>
              <a:rPr lang="en-GB" dirty="0"/>
              <a:t>, if they do not join they will still receive the best care available.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If they do join, they can change their mind and withdraw at any time.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All treatments can have side-effects, and they will be monitored for these.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Some of their data will be shared with the trial team outside the hospital (and possibly officials who check the trial is being done properly)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This data will only be linked to them via a code, not anything identifiable, and anyone who sees it is bound by confidentiality rules. 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The trial team will collect data about them from their hospital medical records for 6 months, and may contact them or their relative (no need to mention this if you know local records at your site will be sufficient to complete the follow-up form without contacting the patient). 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Their data will be kept secure, and will stored for at least 25 years. De-identified data may be shared with researchers studying pneumonia or other infectious diseases.</a:t>
            </a:r>
          </a:p>
          <a:p>
            <a:r>
              <a:rPr lang="en-GB" dirty="0"/>
              <a:t>These are listed on the consent form itself, so use this as your guide.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0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br>
              <a:rPr lang="en-GB" dirty="0"/>
            </a:br>
            <a:r>
              <a:rPr lang="en-GB" dirty="0"/>
              <a:t>speakers of 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20" y="1440888"/>
            <a:ext cx="11291559" cy="45800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r>
              <a:rPr lang="en-GB" dirty="0"/>
              <a:t>If the consenter does not also speak the language, the process should be supported by an impartial translator (i.e. not a member of research team), which could be telephone translation service</a:t>
            </a:r>
          </a:p>
          <a:p>
            <a:endParaRPr lang="en-GB" dirty="0"/>
          </a:p>
          <a:p>
            <a:r>
              <a:rPr lang="en-GB" dirty="0"/>
              <a:t>Please document in the notes how consent was obtained in such situations</a:t>
            </a:r>
          </a:p>
        </p:txBody>
      </p:sp>
    </p:spTree>
    <p:extLst>
      <p:ext uri="{BB962C8B-B14F-4D97-AF65-F5344CB8AC3E}">
        <p14:creationId xmlns:p14="http://schemas.microsoft.com/office/powerpoint/2010/main" val="187969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br>
              <a:rPr lang="en-GB" dirty="0"/>
            </a:br>
            <a:r>
              <a:rPr lang="en-GB" dirty="0"/>
              <a:t>Direct from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" y="1434787"/>
            <a:ext cx="5599929" cy="5030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If the patient has capacity and can sign, they should write their name, signature &amp; date on the form</a:t>
            </a:r>
          </a:p>
          <a:p>
            <a:endParaRPr lang="en-GB" dirty="0"/>
          </a:p>
          <a:p>
            <a:r>
              <a:rPr lang="en-GB" dirty="0"/>
              <a:t>The person taking consent should then do the same, and complete the other details on the consent form (study number will be assigned at randomisation)</a:t>
            </a:r>
          </a:p>
          <a:p>
            <a:endParaRPr lang="en-GB" dirty="0"/>
          </a:p>
          <a:p>
            <a:r>
              <a:rPr lang="en-GB" dirty="0"/>
              <a:t>Signed originals: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1 for participant (original)</a:t>
            </a:r>
          </a:p>
          <a:p>
            <a:pPr lvl="1"/>
            <a:r>
              <a:rPr lang="en-GB" dirty="0"/>
              <a:t>1 for ISF (original)</a:t>
            </a:r>
          </a:p>
          <a:p>
            <a:pPr lvl="1"/>
            <a:r>
              <a:rPr lang="en-GB" i="1" dirty="0"/>
              <a:t>1 for medical record (if required)</a:t>
            </a:r>
            <a:endParaRPr lang="en-GB" i="1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9D959-5BBF-0951-400F-08768553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001" y="1452545"/>
            <a:ext cx="2929739" cy="4551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16CC0F-C171-514A-340F-526C68AFA548}"/>
              </a:ext>
            </a:extLst>
          </p:cNvPr>
          <p:cNvSpPr/>
          <p:nvPr/>
        </p:nvSpPr>
        <p:spPr>
          <a:xfrm>
            <a:off x="5672001" y="4930272"/>
            <a:ext cx="2929739" cy="853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E3B5D-805D-7089-C4D9-94837B422172}"/>
              </a:ext>
            </a:extLst>
          </p:cNvPr>
          <p:cNvSpPr/>
          <p:nvPr/>
        </p:nvSpPr>
        <p:spPr>
          <a:xfrm>
            <a:off x="5672001" y="3870252"/>
            <a:ext cx="2929739" cy="9826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FE699-2295-08A6-E72F-E0C72502586F}"/>
              </a:ext>
            </a:extLst>
          </p:cNvPr>
          <p:cNvSpPr txBox="1"/>
          <p:nvPr/>
        </p:nvSpPr>
        <p:spPr>
          <a:xfrm>
            <a:off x="9712482" y="5619159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Completed by person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TAKING consent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D15D48-31B2-45EC-AE56-E9479C7A412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872948" y="5357193"/>
            <a:ext cx="839534" cy="5543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A30D33-A05C-AFCF-CBE2-8C933FB7B87F}"/>
              </a:ext>
            </a:extLst>
          </p:cNvPr>
          <p:cNvSpPr txBox="1"/>
          <p:nvPr/>
        </p:nvSpPr>
        <p:spPr>
          <a:xfrm>
            <a:off x="9601200" y="3333538"/>
            <a:ext cx="215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Completed by person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GIVING consent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9C5AD5-7C2D-EA7C-BA38-AE81989B754A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8872948" y="3625926"/>
            <a:ext cx="728252" cy="6512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br>
              <a:rPr lang="en-GB" dirty="0"/>
            </a:br>
            <a:r>
              <a:rPr lang="en-GB" dirty="0"/>
              <a:t>Witnessed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96" y="1517082"/>
            <a:ext cx="5805272" cy="53409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If the patient has capacity to consent but is physically unable to sign, then an impartial witness (i.e. not a member of the research team) should complete the form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person taking consent should then do the same, and complete the other details on the consent form (study number will be assigned at randomisation)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Signed originals: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1 for participant (original)</a:t>
            </a:r>
          </a:p>
          <a:p>
            <a:pPr lvl="1"/>
            <a:r>
              <a:rPr lang="en-GB" dirty="0"/>
              <a:t>1 for ISF (original)</a:t>
            </a:r>
          </a:p>
          <a:p>
            <a:pPr lvl="1"/>
            <a:r>
              <a:rPr lang="en-GB" i="1" dirty="0"/>
              <a:t>1 for medical record (if required)</a:t>
            </a:r>
            <a:endParaRPr lang="en-GB" i="1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67E48-D099-FE2E-C0E5-A8F87297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713" y="1517082"/>
            <a:ext cx="3330708" cy="50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8602EE-57E6-DFC7-4895-F1038CF89930}"/>
              </a:ext>
            </a:extLst>
          </p:cNvPr>
          <p:cNvSpPr/>
          <p:nvPr/>
        </p:nvSpPr>
        <p:spPr>
          <a:xfrm>
            <a:off x="6448684" y="3263781"/>
            <a:ext cx="3057329" cy="2627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BE246-7A97-DA1E-5FF5-B26C32C7B802}"/>
              </a:ext>
            </a:extLst>
          </p:cNvPr>
          <p:cNvSpPr/>
          <p:nvPr/>
        </p:nvSpPr>
        <p:spPr>
          <a:xfrm>
            <a:off x="6448684" y="2937683"/>
            <a:ext cx="3057327" cy="2627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804CA-3D4B-2D88-0415-8F103A455284}"/>
              </a:ext>
            </a:extLst>
          </p:cNvPr>
          <p:cNvSpPr txBox="1"/>
          <p:nvPr/>
        </p:nvSpPr>
        <p:spPr>
          <a:xfrm>
            <a:off x="9830741" y="3772544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Completed by person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TAKING consent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E0F99-DFBB-535D-EB25-DA289BD992C2}"/>
              </a:ext>
            </a:extLst>
          </p:cNvPr>
          <p:cNvCxnSpPr>
            <a:cxnSpLocks/>
          </p:cNvCxnSpPr>
          <p:nvPr/>
        </p:nvCxnSpPr>
        <p:spPr>
          <a:xfrm flipH="1" flipV="1">
            <a:off x="9555660" y="3429000"/>
            <a:ext cx="389740" cy="34354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D29E8D-DED9-D7F6-1086-E79F96BFFAD6}"/>
              </a:ext>
            </a:extLst>
          </p:cNvPr>
          <p:cNvSpPr txBox="1"/>
          <p:nvPr/>
        </p:nvSpPr>
        <p:spPr>
          <a:xfrm>
            <a:off x="9945400" y="2414252"/>
            <a:ext cx="215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Completed by person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WITNESSING consent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A56D65-42EC-B19E-3D1B-470F10F143B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9555660" y="2706640"/>
            <a:ext cx="389740" cy="3612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6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5E6B3-B4A9-D6B2-32E6-1F58C883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br>
              <a:rPr lang="en-GB" dirty="0"/>
            </a:br>
            <a:r>
              <a:rPr lang="en-GB" dirty="0"/>
              <a:t>Legal representative (1/3)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25665-D244-93F4-7B86-B87E984C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The acceptable legal representative is determined by national laws </a:t>
            </a:r>
            <a:br>
              <a:rPr lang="en-GB" sz="2600" dirty="0"/>
            </a:br>
            <a:r>
              <a:rPr lang="en-GB" sz="2600" dirty="0"/>
              <a:t>(see also EU protocol appendix section 3.3 for clarification)</a:t>
            </a:r>
            <a:br>
              <a:rPr lang="en-GB" sz="2600" dirty="0"/>
            </a:br>
            <a:endParaRPr lang="en-GB" sz="2600" dirty="0"/>
          </a:p>
          <a:p>
            <a:r>
              <a:rPr lang="en-US" sz="2600" i="1" dirty="0"/>
              <a:t>[space for country-specific information on acceptable legal representative] </a:t>
            </a:r>
            <a:endParaRPr lang="nl-NL" sz="2600" i="1" dirty="0"/>
          </a:p>
        </p:txBody>
      </p:sp>
    </p:spTree>
    <p:extLst>
      <p:ext uri="{BB962C8B-B14F-4D97-AF65-F5344CB8AC3E}">
        <p14:creationId xmlns:p14="http://schemas.microsoft.com/office/powerpoint/2010/main" val="27995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Informed consent: </a:t>
            </a:r>
            <a:br>
              <a:rPr lang="en-GB" dirty="0"/>
            </a:br>
            <a:r>
              <a:rPr lang="en-GB" dirty="0"/>
              <a:t>Legal representative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596885"/>
            <a:ext cx="6430624" cy="51289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If the patient lacks capacity because of the current illness or a pre-existing impairment, then consent must be obtained from a legal representative, who should sign the consent form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person taking consent should then do the same, and complete the other details on the consent form (study number will be assigned at randomisation)</a:t>
            </a:r>
          </a:p>
          <a:p>
            <a:endParaRPr lang="en-GB" dirty="0"/>
          </a:p>
          <a:p>
            <a:r>
              <a:rPr lang="en-GB" dirty="0"/>
              <a:t>Signed originals: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1 for participant (original)</a:t>
            </a:r>
          </a:p>
          <a:p>
            <a:pPr lvl="1"/>
            <a:r>
              <a:rPr lang="en-GB" dirty="0"/>
              <a:t>1 for ISF (original)</a:t>
            </a:r>
          </a:p>
          <a:p>
            <a:pPr lvl="1"/>
            <a:r>
              <a:rPr lang="en-GB" i="1" dirty="0"/>
              <a:t>1 for medical record (if required)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97317-F514-FD11-2CFE-494A17EE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88" y="1453113"/>
            <a:ext cx="2863421" cy="431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BA302-EE82-4219-9BBC-0421F1D7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75" y="2065154"/>
            <a:ext cx="2686460" cy="4310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DD362D-8091-585C-41D4-8BD1F08AF803}"/>
              </a:ext>
            </a:extLst>
          </p:cNvPr>
          <p:cNvSpPr/>
          <p:nvPr/>
        </p:nvSpPr>
        <p:spPr>
          <a:xfrm>
            <a:off x="9445676" y="2398096"/>
            <a:ext cx="2686460" cy="11165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EBE59-E758-296D-76B5-EDA29EE47923}"/>
              </a:ext>
            </a:extLst>
          </p:cNvPr>
          <p:cNvSpPr/>
          <p:nvPr/>
        </p:nvSpPr>
        <p:spPr>
          <a:xfrm>
            <a:off x="6570389" y="4377148"/>
            <a:ext cx="2823316" cy="11333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AD87E-5563-969F-9BE2-B285F35050E4}"/>
              </a:ext>
            </a:extLst>
          </p:cNvPr>
          <p:cNvSpPr txBox="1"/>
          <p:nvPr/>
        </p:nvSpPr>
        <p:spPr>
          <a:xfrm>
            <a:off x="9821599" y="4084760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Completed by person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TAKING consent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8FBC65-E480-073D-6BCD-43344C51F157}"/>
              </a:ext>
            </a:extLst>
          </p:cNvPr>
          <p:cNvCxnSpPr>
            <a:cxnSpLocks/>
          </p:cNvCxnSpPr>
          <p:nvPr/>
        </p:nvCxnSpPr>
        <p:spPr>
          <a:xfrm flipV="1">
            <a:off x="10803547" y="3580012"/>
            <a:ext cx="0" cy="52881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818B4B-DD23-C15B-3A8E-65030C0A7E5C}"/>
              </a:ext>
            </a:extLst>
          </p:cNvPr>
          <p:cNvSpPr txBox="1"/>
          <p:nvPr/>
        </p:nvSpPr>
        <p:spPr>
          <a:xfrm>
            <a:off x="7361998" y="5959670"/>
            <a:ext cx="215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Completed by legal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representative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GIVING consent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93D959-D22E-D934-E704-A49C5F8C64AF}"/>
              </a:ext>
            </a:extLst>
          </p:cNvPr>
          <p:cNvCxnSpPr>
            <a:cxnSpLocks/>
          </p:cNvCxnSpPr>
          <p:nvPr/>
        </p:nvCxnSpPr>
        <p:spPr>
          <a:xfrm flipV="1">
            <a:off x="8783054" y="5581417"/>
            <a:ext cx="137833" cy="4343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97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a8b95e3-0832-4b78-8e75-9ac16af634b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7CB800A9B36468AE789B4D0B46C3C" ma:contentTypeVersion="4" ma:contentTypeDescription="Een nieuw document maken." ma:contentTypeScope="" ma:versionID="f79c6c7ee823e0512414733574bf68ac">
  <xsd:schema xmlns:xsd="http://www.w3.org/2001/XMLSchema" xmlns:xs="http://www.w3.org/2001/XMLSchema" xmlns:p="http://schemas.microsoft.com/office/2006/metadata/properties" xmlns:ns2="e24a5490-9448-43da-8423-b3a3f301c12f" targetNamespace="http://schemas.microsoft.com/office/2006/metadata/properties" ma:root="true" ma:fieldsID="99a57249543d74127cb9a0874994f9ed" ns2:_="">
    <xsd:import namespace="e24a5490-9448-43da-8423-b3a3f301c1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a5490-9448-43da-8423-b3a3f301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7F809-2506-4B34-8C68-E61478A72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a5490-9448-43da-8423-b3a3f301c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4F1ECD-2109-4F33-AD23-08BDB0853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DF200-3DD7-4CD7-9154-AF45445BEB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1249</Words>
  <Application>Microsoft Office PowerPoint</Application>
  <PresentationFormat>Widescreen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The RECOVERY trial</vt:lpstr>
      <vt:lpstr>Informed consent</vt:lpstr>
      <vt:lpstr>Informed consent</vt:lpstr>
      <vt:lpstr>Informed consent</vt:lpstr>
      <vt:lpstr>Informed consent:  speakers of other languages</vt:lpstr>
      <vt:lpstr>Informed consent:  Direct from patient</vt:lpstr>
      <vt:lpstr>Informed consent:  Witnessed</vt:lpstr>
      <vt:lpstr>Informed consent:  Legal representative (1/3)</vt:lpstr>
      <vt:lpstr>Informed consent:  Legal representative (2/3)</vt:lpstr>
      <vt:lpstr>Informed consent: Legal representative (3/3)</vt:lpstr>
      <vt:lpstr>Change of consent (including withdrawal )</vt:lpstr>
      <vt:lpstr>Informed consent: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144</cp:revision>
  <cp:lastPrinted>2020-03-18T19:42:16Z</cp:lastPrinted>
  <dcterms:created xsi:type="dcterms:W3CDTF">2020-03-14T13:47:38Z</dcterms:created>
  <dcterms:modified xsi:type="dcterms:W3CDTF">2025-02-03T10:33:46Z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0x010100E087CB800A9B36468AE789B4D0B46C3C</vt:lpwstr>
  </property>
</Properties>
</file>