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5" r:id="rId2"/>
    <p:sldId id="293" r:id="rId3"/>
    <p:sldId id="266" r:id="rId4"/>
    <p:sldId id="282" r:id="rId5"/>
    <p:sldId id="291" r:id="rId6"/>
    <p:sldId id="288" r:id="rId7"/>
    <p:sldId id="294" r:id="rId8"/>
    <p:sldId id="290" r:id="rId9"/>
    <p:sldId id="286" r:id="rId10"/>
    <p:sldId id="295" r:id="rId11"/>
    <p:sldId id="292" r:id="rId12"/>
  </p:sldIdLst>
  <p:sldSz cx="12192000" cy="6858000"/>
  <p:notesSz cx="6881813" cy="96615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6"/>
          <a:stretch/>
        </p:blipFill>
        <p:spPr>
          <a:xfrm>
            <a:off x="8581049" y="165100"/>
            <a:ext cx="2880360" cy="6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6"/>
          <a:stretch/>
        </p:blipFill>
        <p:spPr>
          <a:xfrm>
            <a:off x="8581049" y="165100"/>
            <a:ext cx="2880360" cy="6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1057"/>
            <a:ext cx="9144000" cy="97382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 smtClean="0">
                <a:solidFill>
                  <a:srgbClr val="9E3159"/>
                </a:solidFill>
                <a:latin typeface="+mn-lt"/>
              </a:rPr>
              <a:t>The </a:t>
            </a:r>
            <a:r>
              <a:rPr lang="en-GB" b="1" dirty="0">
                <a:solidFill>
                  <a:srgbClr val="9E3159"/>
                </a:solidFill>
                <a:latin typeface="+mn-lt"/>
              </a:rPr>
              <a:t>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2884"/>
            <a:ext cx="9144000" cy="1655762"/>
          </a:xfrm>
        </p:spPr>
        <p:txBody>
          <a:bodyPr/>
          <a:lstStyle/>
          <a:p>
            <a:r>
              <a:rPr lang="en-GB" sz="3200" b="1" dirty="0" smtClean="0"/>
              <a:t>EU Informed Consent</a:t>
            </a:r>
            <a:r>
              <a:rPr lang="en-GB" sz="3200" b="1" dirty="0"/>
              <a:t> </a:t>
            </a:r>
            <a:r>
              <a:rPr lang="en-GB" sz="3200" b="1" dirty="0" smtClean="0"/>
              <a:t>Training</a:t>
            </a:r>
            <a:endParaRPr lang="en-GB" sz="3200" b="1" dirty="0"/>
          </a:p>
          <a:p>
            <a:endParaRPr lang="en-GB" b="1" dirty="0"/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V1.0 2024-01-24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Withdrawal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78" y="1411827"/>
            <a:ext cx="11924436" cy="544617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GB" sz="2400" dirty="0" smtClean="0"/>
              <a:t>If the patient or legal representative asks to withdraw, clarify what they want:</a:t>
            </a:r>
          </a:p>
          <a:p>
            <a:pPr>
              <a:spcBef>
                <a:spcPts val="600"/>
              </a:spcBef>
            </a:pPr>
            <a:endParaRPr lang="en-GB" sz="8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GB" sz="2400" b="1" dirty="0" smtClean="0"/>
              <a:t>They want to stop study treatment but are happy to continue follow-up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en-GB" sz="2400" dirty="0" smtClean="0"/>
              <a:t> </a:t>
            </a:r>
            <a:r>
              <a:rPr lang="en-GB" sz="2000" dirty="0" smtClean="0"/>
              <a:t>Action: Stop study treatment (this will be captured on the follow-up form). This is not a withdrawal.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 startAt="2"/>
            </a:pPr>
            <a:r>
              <a:rPr lang="en-GB" sz="2400" b="1" dirty="0" smtClean="0"/>
              <a:t>They do not want further contact with the trial team, but are happy with follow-up from medical records [this only applies to sites that contact patients for follow-up]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en-GB" sz="2000" dirty="0" smtClean="0"/>
              <a:t>Action: Ensure the trial team do not contact the patient/relatives again. Complete follow-up as much as possible from medical records. This is not a withdrawal.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 startAt="3"/>
            </a:pPr>
            <a:r>
              <a:rPr lang="en-GB" sz="2400" b="1" dirty="0" smtClean="0"/>
              <a:t>They </a:t>
            </a:r>
            <a:r>
              <a:rPr lang="en-GB" sz="2400" b="1" dirty="0"/>
              <a:t>want </a:t>
            </a:r>
            <a:r>
              <a:rPr lang="en-GB" sz="2400" b="1" dirty="0" smtClean="0"/>
              <a:t>do not want any further contact or access to medical records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en-GB" sz="2000" dirty="0" smtClean="0"/>
              <a:t>Action: This is a withdrawal. Inform Ecraid or CRA and document in medical record. Stop study treatment &amp; ensure the trial team do not contact the patient/relatives again.</a:t>
            </a:r>
          </a:p>
          <a:p>
            <a:pPr marL="446088" indent="0">
              <a:spcBef>
                <a:spcPts val="600"/>
              </a:spcBef>
              <a:buNone/>
            </a:pPr>
            <a:endParaRPr lang="en-GB" sz="800" dirty="0"/>
          </a:p>
          <a:p>
            <a:pPr>
              <a:spcBef>
                <a:spcPts val="1200"/>
              </a:spcBef>
            </a:pPr>
            <a:r>
              <a:rPr lang="en-GB" sz="2400" dirty="0"/>
              <a:t>If a </a:t>
            </a:r>
            <a:r>
              <a:rPr lang="en-GB" sz="2400" dirty="0" smtClean="0"/>
              <a:t>patient is approached after regaining capacity and does not provide consent to continue in the trial, this is a withdrawal and should be treated as point 3 above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Avoid withdrawing patients from the trial unless this is definitely what they want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Data collected up to the point of withdrawal will still be used for analysis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None of the above scenarios are protocol deviations</a:t>
            </a:r>
          </a:p>
        </p:txBody>
      </p:sp>
    </p:spTree>
    <p:extLst>
      <p:ext uri="{BB962C8B-B14F-4D97-AF65-F5344CB8AC3E}">
        <p14:creationId xmlns:p14="http://schemas.microsoft.com/office/powerpoint/2010/main" val="14166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Informed consent:</a:t>
            </a:r>
            <a:br>
              <a:rPr lang="en-GB" dirty="0" smtClean="0"/>
            </a:br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Consent can be given in several ways in RECOVERY:</a:t>
            </a:r>
          </a:p>
          <a:p>
            <a:pPr lvl="1"/>
            <a:r>
              <a:rPr lang="en-GB" dirty="0" smtClean="0"/>
              <a:t>By patient themselves (directly, or using a witness if necessary)</a:t>
            </a:r>
          </a:p>
          <a:p>
            <a:pPr lvl="1"/>
            <a:r>
              <a:rPr lang="en-GB" dirty="0" smtClean="0"/>
              <a:t>By legal representative, if they lack capacity</a:t>
            </a:r>
          </a:p>
          <a:p>
            <a:pPr lvl="2"/>
            <a:endParaRPr lang="en-GB" dirty="0"/>
          </a:p>
          <a:p>
            <a:r>
              <a:rPr lang="en-GB" dirty="0" smtClean="0"/>
              <a:t>If a patient regains capacity, they must be approached and asked to consent for their on-going involvement in the trial</a:t>
            </a:r>
          </a:p>
          <a:p>
            <a:pPr lvl="1"/>
            <a:endParaRPr lang="en-GB" dirty="0"/>
          </a:p>
          <a:p>
            <a:r>
              <a:rPr lang="en-GB" dirty="0" smtClean="0"/>
              <a:t>Thank you for help with this vital aspect of RECOVERY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4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Informed consent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Written informed consent is required for all patients prior to any trial-specific procedures (i.e. there is no deferred consent)</a:t>
            </a:r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dirty="0" smtClean="0"/>
              <a:t>There are three types of consent: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Direct from the patient - if the patient has capacity and can sign the form themselves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Witnessed - if a patient has capacity but is unable to sign the form, a witness can sign on their behalf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Legal representative - if patient lacks capacity, consent may be obtained from a legal representative (note if the participant subsequently regains capacity, they must also provide written consent to continue)</a:t>
            </a:r>
          </a:p>
          <a:p>
            <a:pPr lvl="1">
              <a:spcBef>
                <a:spcPts val="1200"/>
              </a:spcBef>
            </a:pP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/>
              <a:t>The criteria for determining capacity </a:t>
            </a:r>
            <a:r>
              <a:rPr lang="en-GB" dirty="0" smtClean="0"/>
              <a:t>should be the </a:t>
            </a:r>
            <a:r>
              <a:rPr lang="en-GB" dirty="0"/>
              <a:t>same as for routine medical </a:t>
            </a:r>
            <a:r>
              <a:rPr lang="en-GB" dirty="0" smtClean="0"/>
              <a:t>care in your country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39" y="1490662"/>
            <a:ext cx="6323517" cy="501072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patient (or legal representative) </a:t>
            </a:r>
            <a:r>
              <a:rPr lang="en-GB" sz="2400" dirty="0"/>
              <a:t>should be provided </a:t>
            </a:r>
            <a:r>
              <a:rPr lang="en-GB" sz="2400" dirty="0" smtClean="0"/>
              <a:t>with the </a:t>
            </a:r>
            <a:r>
              <a:rPr lang="en-GB" sz="2400" dirty="0"/>
              <a:t>Participant Information </a:t>
            </a:r>
            <a:r>
              <a:rPr lang="en-GB" sz="2400" dirty="0" smtClean="0"/>
              <a:t>Sheet, and be allowed </a:t>
            </a:r>
            <a:r>
              <a:rPr lang="en-GB" sz="2400" dirty="0"/>
              <a:t>to read </a:t>
            </a:r>
            <a:r>
              <a:rPr lang="en-GB" sz="2400" dirty="0" smtClean="0"/>
              <a:t>it and </a:t>
            </a:r>
            <a:r>
              <a:rPr lang="en-GB" sz="2400" dirty="0"/>
              <a:t>ask any </a:t>
            </a:r>
            <a:r>
              <a:rPr lang="en-GB" sz="2400" dirty="0" smtClean="0"/>
              <a:t>questions</a:t>
            </a:r>
          </a:p>
          <a:p>
            <a:endParaRPr lang="en-GB" sz="2400" dirty="0"/>
          </a:p>
          <a:p>
            <a:r>
              <a:rPr lang="en-GB" sz="2400" dirty="0" smtClean="0"/>
              <a:t>If they prefer to discuss the trial in person rather than read the form, this is fine (but it may require a longer discussion to cover the points in the form)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03"/>
          <a:stretch/>
        </p:blipFill>
        <p:spPr>
          <a:xfrm>
            <a:off x="7432404" y="969436"/>
            <a:ext cx="4323732" cy="5797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3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</a:t>
            </a:r>
            <a:r>
              <a:rPr lang="en-GB" dirty="0" smtClean="0"/>
              <a:t>consent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4"/>
            <a:ext cx="11177899" cy="5070615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Key </a:t>
            </a:r>
            <a:r>
              <a:rPr lang="en-GB" b="1" dirty="0" smtClean="0"/>
              <a:t>points to cover in discussion:</a:t>
            </a:r>
            <a:endParaRPr lang="en-GB" b="1" dirty="0"/>
          </a:p>
          <a:p>
            <a:pPr lvl="1">
              <a:spcBef>
                <a:spcPts val="1200"/>
              </a:spcBef>
            </a:pPr>
            <a:r>
              <a:rPr lang="en-GB" dirty="0"/>
              <a:t>Ensure the patient has had time to ask any </a:t>
            </a:r>
            <a:r>
              <a:rPr lang="en-GB" dirty="0" smtClean="0"/>
              <a:t>questions.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/>
              <a:t>Participation is </a:t>
            </a:r>
            <a:r>
              <a:rPr lang="en-GB" u="sng" dirty="0" smtClean="0"/>
              <a:t>voluntary</a:t>
            </a:r>
            <a:r>
              <a:rPr lang="en-GB" dirty="0" smtClean="0"/>
              <a:t>, if </a:t>
            </a:r>
            <a:r>
              <a:rPr lang="en-GB" dirty="0"/>
              <a:t>they do not </a:t>
            </a:r>
            <a:r>
              <a:rPr lang="en-GB" dirty="0" smtClean="0"/>
              <a:t>join they will </a:t>
            </a:r>
            <a:r>
              <a:rPr lang="en-GB" dirty="0"/>
              <a:t>still receive the best care </a:t>
            </a:r>
            <a:r>
              <a:rPr lang="en-GB" dirty="0" smtClean="0"/>
              <a:t>available.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If they do join, they can change their mind and withdraw at any time.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/>
              <a:t>All </a:t>
            </a:r>
            <a:r>
              <a:rPr lang="en-GB" dirty="0" smtClean="0"/>
              <a:t>treatments can </a:t>
            </a:r>
            <a:r>
              <a:rPr lang="en-GB" dirty="0"/>
              <a:t>have </a:t>
            </a:r>
            <a:r>
              <a:rPr lang="en-GB" dirty="0" smtClean="0"/>
              <a:t>side-effects, </a:t>
            </a:r>
            <a:r>
              <a:rPr lang="en-GB" dirty="0"/>
              <a:t>and they will be monitored for these.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Some of their data will be shared with the trial team outside the </a:t>
            </a:r>
            <a:r>
              <a:rPr lang="en-GB" dirty="0" smtClean="0"/>
              <a:t>hospital (and </a:t>
            </a:r>
            <a:r>
              <a:rPr lang="en-GB" dirty="0"/>
              <a:t>possibly </a:t>
            </a:r>
            <a:r>
              <a:rPr lang="en-GB" dirty="0" smtClean="0"/>
              <a:t>officials </a:t>
            </a:r>
            <a:r>
              <a:rPr lang="en-GB" dirty="0"/>
              <a:t>who </a:t>
            </a:r>
            <a:r>
              <a:rPr lang="en-GB" dirty="0" smtClean="0"/>
              <a:t>check </a:t>
            </a:r>
            <a:r>
              <a:rPr lang="en-GB" dirty="0"/>
              <a:t>the trial is being done </a:t>
            </a:r>
            <a:r>
              <a:rPr lang="en-GB" dirty="0" smtClean="0"/>
              <a:t>properly)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This data will only be linked to them via a code, not anything identifiable, and anyone </a:t>
            </a:r>
            <a:r>
              <a:rPr lang="en-GB" dirty="0"/>
              <a:t>who sees </a:t>
            </a:r>
            <a:r>
              <a:rPr lang="en-GB" dirty="0" smtClean="0"/>
              <a:t>it is </a:t>
            </a:r>
            <a:r>
              <a:rPr lang="en-GB" dirty="0"/>
              <a:t>bound by </a:t>
            </a:r>
            <a:r>
              <a:rPr lang="en-GB" dirty="0" smtClean="0"/>
              <a:t>confidentiality </a:t>
            </a:r>
            <a:r>
              <a:rPr lang="en-GB" dirty="0"/>
              <a:t>rules</a:t>
            </a:r>
            <a:r>
              <a:rPr lang="en-GB" dirty="0" smtClean="0"/>
              <a:t>. 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 smtClean="0"/>
              <a:t>The </a:t>
            </a:r>
            <a:r>
              <a:rPr lang="en-GB" dirty="0"/>
              <a:t>trial </a:t>
            </a:r>
            <a:r>
              <a:rPr lang="en-GB" dirty="0" smtClean="0"/>
              <a:t>team will collect </a:t>
            </a:r>
            <a:r>
              <a:rPr lang="en-GB" dirty="0"/>
              <a:t>data about them from </a:t>
            </a:r>
            <a:r>
              <a:rPr lang="en-GB" dirty="0" smtClean="0"/>
              <a:t>their hospital medical records for 6 months, and may contact them or their relative (no need to mention this if you know local records at your site will be sufficient to complete the follow-up form without contacting the patient). 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Their data will be </a:t>
            </a:r>
            <a:r>
              <a:rPr lang="en-GB" dirty="0" smtClean="0"/>
              <a:t>kept secure, and will stored for at least 25 years. De-identified data may be shared with researchers studying pneumonia or other infectious diseases.</a:t>
            </a:r>
            <a:endParaRPr lang="en-GB" dirty="0"/>
          </a:p>
          <a:p>
            <a:r>
              <a:rPr lang="en-GB" dirty="0"/>
              <a:t>These are </a:t>
            </a:r>
            <a:r>
              <a:rPr lang="en-GB" dirty="0" smtClean="0"/>
              <a:t>listed </a:t>
            </a:r>
            <a:r>
              <a:rPr lang="en-GB" dirty="0"/>
              <a:t>on the consent form itself, so use this as your guide.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0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Informed consent: </a:t>
            </a:r>
            <a:br>
              <a:rPr lang="en-GB" dirty="0" smtClean="0"/>
            </a:br>
            <a:r>
              <a:rPr lang="en-GB" dirty="0" smtClean="0"/>
              <a:t>speakers of other languages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20" y="1440888"/>
            <a:ext cx="11291559" cy="4580078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If the consenter does not also speak the language, process should be supported by an impartial translator (i.e</a:t>
            </a:r>
            <a:r>
              <a:rPr lang="en-GB" dirty="0"/>
              <a:t>. not a member of research team</a:t>
            </a:r>
            <a:r>
              <a:rPr lang="en-GB" dirty="0" smtClean="0"/>
              <a:t>), which could be telephone translation service</a:t>
            </a:r>
          </a:p>
          <a:p>
            <a:endParaRPr lang="en-GB" dirty="0"/>
          </a:p>
          <a:p>
            <a:r>
              <a:rPr lang="en-GB" dirty="0" smtClean="0"/>
              <a:t>Please document in the notes how consent was obtained in such situations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6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078" y="2408946"/>
            <a:ext cx="2837731" cy="3990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463" y="1390801"/>
            <a:ext cx="2670529" cy="3782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Direct from patient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3" y="1434787"/>
            <a:ext cx="5599929" cy="503002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If </a:t>
            </a:r>
            <a:r>
              <a:rPr lang="en-GB" dirty="0" smtClean="0"/>
              <a:t>the patient has capacity and can sign, they </a:t>
            </a:r>
            <a:r>
              <a:rPr lang="en-GB" dirty="0"/>
              <a:t>should </a:t>
            </a:r>
            <a:r>
              <a:rPr lang="en-GB" dirty="0" smtClean="0"/>
              <a:t>write their name, signature &amp; date on the form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The person </a:t>
            </a:r>
            <a:r>
              <a:rPr lang="en-GB" dirty="0"/>
              <a:t>taking consent should </a:t>
            </a:r>
            <a:r>
              <a:rPr lang="en-GB" dirty="0" smtClean="0"/>
              <a:t>then do the same, </a:t>
            </a:r>
            <a:r>
              <a:rPr lang="en-GB" dirty="0"/>
              <a:t>and </a:t>
            </a:r>
            <a:r>
              <a:rPr lang="en-GB" dirty="0" smtClean="0"/>
              <a:t>complete the other details on the consent </a:t>
            </a:r>
            <a:r>
              <a:rPr lang="en-GB" dirty="0"/>
              <a:t>form </a:t>
            </a:r>
            <a:r>
              <a:rPr lang="en-GB" dirty="0" smtClean="0"/>
              <a:t>(</a:t>
            </a:r>
            <a:r>
              <a:rPr lang="en-GB" dirty="0"/>
              <a:t>study number will be assigned at randomisation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  <a:p>
            <a:r>
              <a:rPr lang="en-GB" dirty="0"/>
              <a:t>Make </a:t>
            </a:r>
            <a:r>
              <a:rPr lang="en-GB" dirty="0" smtClean="0"/>
              <a:t>copies:</a:t>
            </a:r>
            <a:endParaRPr lang="en-GB" dirty="0"/>
          </a:p>
          <a:p>
            <a:pPr lvl="1"/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>for site </a:t>
            </a:r>
            <a:r>
              <a:rPr lang="en-GB" dirty="0" smtClean="0"/>
              <a:t>file (original)</a:t>
            </a:r>
            <a:endParaRPr lang="en-GB" dirty="0"/>
          </a:p>
          <a:p>
            <a:pPr lvl="1"/>
            <a:r>
              <a:rPr lang="en-GB" dirty="0" smtClean="0"/>
              <a:t>1 </a:t>
            </a:r>
            <a:r>
              <a:rPr lang="en-GB" dirty="0"/>
              <a:t>for participant</a:t>
            </a:r>
          </a:p>
          <a:p>
            <a:pPr lvl="1"/>
            <a:r>
              <a:rPr lang="en-GB" dirty="0" smtClean="0"/>
              <a:t>1 </a:t>
            </a:r>
            <a:r>
              <a:rPr lang="en-GB" dirty="0"/>
              <a:t>for medical notes </a:t>
            </a:r>
            <a:endParaRPr lang="en-GB" dirty="0" smtClean="0"/>
          </a:p>
          <a:p>
            <a:pPr lvl="1"/>
            <a:r>
              <a:rPr lang="en-GB" dirty="0" smtClean="0"/>
              <a:t>In some countries it may not be permissible to scan/photocopy the consent form, in which case 3 forms should be signed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C4E04-47EB-45F0-BE08-35625B7F67C6}"/>
              </a:ext>
            </a:extLst>
          </p:cNvPr>
          <p:cNvSpPr txBox="1"/>
          <p:nvPr/>
        </p:nvSpPr>
        <p:spPr>
          <a:xfrm>
            <a:off x="6147554" y="2090494"/>
            <a:ext cx="2271827" cy="12565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C4E04-47EB-45F0-BE08-35625B7F67C6}"/>
              </a:ext>
            </a:extLst>
          </p:cNvPr>
          <p:cNvSpPr txBox="1"/>
          <p:nvPr/>
        </p:nvSpPr>
        <p:spPr>
          <a:xfrm>
            <a:off x="9227733" y="3305894"/>
            <a:ext cx="2176869" cy="7038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143B3-A84D-A14D-91C3-F1D2671C9CF1}"/>
              </a:ext>
            </a:extLst>
          </p:cNvPr>
          <p:cNvSpPr txBox="1"/>
          <p:nvPr/>
        </p:nvSpPr>
        <p:spPr>
          <a:xfrm>
            <a:off x="9227733" y="2821402"/>
            <a:ext cx="2176869" cy="3445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18F99-F6B7-CF46-BB3A-7EB889BC34BC}"/>
              </a:ext>
            </a:extLst>
          </p:cNvPr>
          <p:cNvSpPr txBox="1"/>
          <p:nvPr/>
        </p:nvSpPr>
        <p:spPr>
          <a:xfrm>
            <a:off x="6512124" y="5429013"/>
            <a:ext cx="20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Completed </a:t>
            </a:r>
            <a:r>
              <a:rPr lang="en-US" sz="1600" b="1" dirty="0" smtClean="0">
                <a:solidFill>
                  <a:srgbClr val="0070C0"/>
                </a:solidFill>
              </a:rPr>
              <a:t>by </a:t>
            </a:r>
            <a:r>
              <a:rPr lang="en-US" sz="1600" b="1" dirty="0">
                <a:solidFill>
                  <a:srgbClr val="0070C0"/>
                </a:solidFill>
              </a:rPr>
              <a:t>person 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TAKING consent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731D9-FBB6-1440-836C-FA9584550DF8}"/>
              </a:ext>
            </a:extLst>
          </p:cNvPr>
          <p:cNvSpPr txBox="1"/>
          <p:nvPr/>
        </p:nvSpPr>
        <p:spPr>
          <a:xfrm>
            <a:off x="9454659" y="1434787"/>
            <a:ext cx="215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Completed </a:t>
            </a:r>
            <a:r>
              <a:rPr lang="en-US" sz="1600" b="1" dirty="0" smtClean="0">
                <a:solidFill>
                  <a:srgbClr val="00B050"/>
                </a:solidFill>
              </a:rPr>
              <a:t>by person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GIVING consent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5ECD91-1643-7144-BBC6-1E6401B3B184}"/>
              </a:ext>
            </a:extLst>
          </p:cNvPr>
          <p:cNvCxnSpPr>
            <a:cxnSpLocks/>
          </p:cNvCxnSpPr>
          <p:nvPr/>
        </p:nvCxnSpPr>
        <p:spPr>
          <a:xfrm flipH="1" flipV="1">
            <a:off x="7171489" y="3420757"/>
            <a:ext cx="364569" cy="19276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B1E63B-22AE-BD44-B84F-CFAE75339A3B}"/>
              </a:ext>
            </a:extLst>
          </p:cNvPr>
          <p:cNvCxnSpPr>
            <a:cxnSpLocks/>
          </p:cNvCxnSpPr>
          <p:nvPr/>
        </p:nvCxnSpPr>
        <p:spPr>
          <a:xfrm flipV="1">
            <a:off x="7703389" y="4149725"/>
            <a:ext cx="1524345" cy="119865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0784A-6296-E14D-970D-A22EB2ED4110}"/>
              </a:ext>
            </a:extLst>
          </p:cNvPr>
          <p:cNvCxnSpPr>
            <a:cxnSpLocks/>
          </p:cNvCxnSpPr>
          <p:nvPr/>
        </p:nvCxnSpPr>
        <p:spPr>
          <a:xfrm flipH="1">
            <a:off x="10316167" y="1972705"/>
            <a:ext cx="128204" cy="81726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078" y="2408946"/>
            <a:ext cx="2837731" cy="3990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463" y="1390801"/>
            <a:ext cx="2670529" cy="3782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Witnessed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96" y="1517082"/>
            <a:ext cx="5805272" cy="534091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If </a:t>
            </a:r>
            <a:r>
              <a:rPr lang="en-GB" dirty="0" smtClean="0"/>
              <a:t>the patient has capacity to consent but </a:t>
            </a:r>
            <a:r>
              <a:rPr lang="en-GB" dirty="0"/>
              <a:t>is </a:t>
            </a:r>
            <a:r>
              <a:rPr lang="en-GB" dirty="0" smtClean="0"/>
              <a:t>physically unable </a:t>
            </a:r>
            <a:r>
              <a:rPr lang="en-GB" dirty="0"/>
              <a:t>to </a:t>
            </a:r>
            <a:r>
              <a:rPr lang="en-GB" dirty="0" smtClean="0"/>
              <a:t>sign, </a:t>
            </a:r>
            <a:r>
              <a:rPr lang="en-GB" dirty="0"/>
              <a:t>then </a:t>
            </a:r>
            <a:r>
              <a:rPr lang="en-GB" dirty="0" smtClean="0"/>
              <a:t>an impartial witness (i.e. not a member of the research team) should </a:t>
            </a:r>
            <a:r>
              <a:rPr lang="en-GB" dirty="0"/>
              <a:t>complete </a:t>
            </a:r>
            <a:r>
              <a:rPr lang="en-GB" dirty="0" smtClean="0"/>
              <a:t>the form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person </a:t>
            </a:r>
            <a:r>
              <a:rPr lang="en-GB" dirty="0"/>
              <a:t>taking consent should </a:t>
            </a:r>
            <a:r>
              <a:rPr lang="en-GB" dirty="0" smtClean="0"/>
              <a:t>then do the same, </a:t>
            </a:r>
            <a:r>
              <a:rPr lang="en-GB" dirty="0"/>
              <a:t>and </a:t>
            </a:r>
            <a:r>
              <a:rPr lang="en-GB" dirty="0" smtClean="0"/>
              <a:t>complete the other details on the </a:t>
            </a:r>
            <a:r>
              <a:rPr lang="en-GB" dirty="0"/>
              <a:t>consent form </a:t>
            </a:r>
            <a:r>
              <a:rPr lang="en-GB" dirty="0" smtClean="0"/>
              <a:t>(study number will be assigned at randomisation)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Make </a:t>
            </a:r>
            <a:r>
              <a:rPr lang="en-GB" dirty="0" smtClean="0"/>
              <a:t>copies:</a:t>
            </a:r>
            <a:endParaRPr lang="en-GB" dirty="0"/>
          </a:p>
          <a:p>
            <a:pPr lvl="1"/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>for site </a:t>
            </a:r>
            <a:r>
              <a:rPr lang="en-GB" dirty="0" smtClean="0"/>
              <a:t>file (original)</a:t>
            </a:r>
            <a:endParaRPr lang="en-GB" dirty="0"/>
          </a:p>
          <a:p>
            <a:pPr lvl="1"/>
            <a:r>
              <a:rPr lang="en-GB" dirty="0" smtClean="0"/>
              <a:t>1 </a:t>
            </a:r>
            <a:r>
              <a:rPr lang="en-GB" dirty="0"/>
              <a:t>for participant</a:t>
            </a:r>
          </a:p>
          <a:p>
            <a:pPr lvl="1"/>
            <a:r>
              <a:rPr lang="en-GB" dirty="0" smtClean="0"/>
              <a:t>1 </a:t>
            </a:r>
            <a:r>
              <a:rPr lang="en-GB" dirty="0"/>
              <a:t>for medical notes </a:t>
            </a:r>
            <a:endParaRPr lang="en-GB" dirty="0" smtClean="0"/>
          </a:p>
          <a:p>
            <a:pPr lvl="1"/>
            <a:r>
              <a:rPr lang="en-GB" dirty="0" smtClean="0"/>
              <a:t>In some countries it may not be permissible to scan/photocopy the consent form, in which case 3 forms should be signed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C4E04-47EB-45F0-BE08-35625B7F67C6}"/>
              </a:ext>
            </a:extLst>
          </p:cNvPr>
          <p:cNvSpPr txBox="1"/>
          <p:nvPr/>
        </p:nvSpPr>
        <p:spPr>
          <a:xfrm>
            <a:off x="6147554" y="2090494"/>
            <a:ext cx="2271827" cy="12565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C4E04-47EB-45F0-BE08-35625B7F67C6}"/>
              </a:ext>
            </a:extLst>
          </p:cNvPr>
          <p:cNvSpPr txBox="1"/>
          <p:nvPr/>
        </p:nvSpPr>
        <p:spPr>
          <a:xfrm>
            <a:off x="9211988" y="4862447"/>
            <a:ext cx="2167906" cy="3650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143B3-A84D-A14D-91C3-F1D2671C9CF1}"/>
              </a:ext>
            </a:extLst>
          </p:cNvPr>
          <p:cNvSpPr txBox="1"/>
          <p:nvPr/>
        </p:nvSpPr>
        <p:spPr>
          <a:xfrm>
            <a:off x="9203025" y="4478298"/>
            <a:ext cx="2176869" cy="3445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18F99-F6B7-CF46-BB3A-7EB889BC34BC}"/>
              </a:ext>
            </a:extLst>
          </p:cNvPr>
          <p:cNvSpPr txBox="1"/>
          <p:nvPr/>
        </p:nvSpPr>
        <p:spPr>
          <a:xfrm>
            <a:off x="6512124" y="5429013"/>
            <a:ext cx="20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Completed </a:t>
            </a:r>
            <a:r>
              <a:rPr lang="en-US" sz="1600" b="1" dirty="0" smtClean="0">
                <a:solidFill>
                  <a:srgbClr val="0070C0"/>
                </a:solidFill>
              </a:rPr>
              <a:t>by </a:t>
            </a:r>
            <a:r>
              <a:rPr lang="en-US" sz="1600" b="1" dirty="0">
                <a:solidFill>
                  <a:srgbClr val="0070C0"/>
                </a:solidFill>
              </a:rPr>
              <a:t>person 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TAKING consent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731D9-FBB6-1440-836C-FA9584550DF8}"/>
              </a:ext>
            </a:extLst>
          </p:cNvPr>
          <p:cNvSpPr txBox="1"/>
          <p:nvPr/>
        </p:nvSpPr>
        <p:spPr>
          <a:xfrm>
            <a:off x="9454659" y="1434787"/>
            <a:ext cx="215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Completed </a:t>
            </a:r>
            <a:r>
              <a:rPr lang="en-US" sz="1600" b="1" dirty="0" smtClean="0">
                <a:solidFill>
                  <a:srgbClr val="00B050"/>
                </a:solidFill>
              </a:rPr>
              <a:t>by person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WITNESSING consent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5ECD91-1643-7144-BBC6-1E6401B3B184}"/>
              </a:ext>
            </a:extLst>
          </p:cNvPr>
          <p:cNvCxnSpPr>
            <a:cxnSpLocks/>
          </p:cNvCxnSpPr>
          <p:nvPr/>
        </p:nvCxnSpPr>
        <p:spPr>
          <a:xfrm flipH="1" flipV="1">
            <a:off x="7171489" y="3420757"/>
            <a:ext cx="364569" cy="19276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B1E63B-22AE-BD44-B84F-CFAE75339A3B}"/>
              </a:ext>
            </a:extLst>
          </p:cNvPr>
          <p:cNvCxnSpPr>
            <a:cxnSpLocks/>
          </p:cNvCxnSpPr>
          <p:nvPr/>
        </p:nvCxnSpPr>
        <p:spPr>
          <a:xfrm flipV="1">
            <a:off x="7703389" y="5039360"/>
            <a:ext cx="1455851" cy="30901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0784A-6296-E14D-970D-A22EB2ED4110}"/>
              </a:ext>
            </a:extLst>
          </p:cNvPr>
          <p:cNvCxnSpPr>
            <a:cxnSpLocks/>
          </p:cNvCxnSpPr>
          <p:nvPr/>
        </p:nvCxnSpPr>
        <p:spPr>
          <a:xfrm flipH="1">
            <a:off x="10276840" y="1972705"/>
            <a:ext cx="167531" cy="248632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consent: </a:t>
            </a:r>
            <a:br>
              <a:rPr lang="en-GB" dirty="0"/>
            </a:br>
            <a:r>
              <a:rPr lang="en-GB" dirty="0" smtClean="0"/>
              <a:t>Legal </a:t>
            </a:r>
            <a:r>
              <a:rPr lang="en-GB" dirty="0"/>
              <a:t>representative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1" y="1596885"/>
            <a:ext cx="6430624" cy="512895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If the patient lacks capacity because of the current illness or a pre-existing impairment, then consent must be obtained from a legal representative, who should sign the consent form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The acceptable legal representative is determined by national laws (see EU protocol appendix section 3.3 for clarification)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person taking consent should then do the same, and complete the other details on the consent form (study number will be assigned at randomisation)</a:t>
            </a:r>
          </a:p>
          <a:p>
            <a:endParaRPr lang="en-GB" dirty="0"/>
          </a:p>
          <a:p>
            <a:r>
              <a:rPr lang="en-GB" dirty="0"/>
              <a:t>Make copies:</a:t>
            </a:r>
          </a:p>
          <a:p>
            <a:pPr lvl="1"/>
            <a:r>
              <a:rPr lang="en-GB" dirty="0"/>
              <a:t>1 for site file (original)</a:t>
            </a:r>
          </a:p>
          <a:p>
            <a:pPr lvl="1"/>
            <a:r>
              <a:rPr lang="en-GB" dirty="0"/>
              <a:t>1 for participant</a:t>
            </a:r>
          </a:p>
          <a:p>
            <a:pPr lvl="1"/>
            <a:r>
              <a:rPr lang="en-GB" dirty="0"/>
              <a:t>1 for medical notes </a:t>
            </a:r>
          </a:p>
          <a:p>
            <a:pPr lvl="1"/>
            <a:r>
              <a:rPr lang="en-GB" dirty="0"/>
              <a:t>In some countries it may not be permissible to scan/photocopy the consent form, in which case 3 forms should be signed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5" y="1458859"/>
            <a:ext cx="2853580" cy="4059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00" y="2665867"/>
            <a:ext cx="2861313" cy="4059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AC4E04-47EB-45F0-BE08-35625B7F67C6}"/>
              </a:ext>
            </a:extLst>
          </p:cNvPr>
          <p:cNvSpPr txBox="1"/>
          <p:nvPr/>
        </p:nvSpPr>
        <p:spPr>
          <a:xfrm>
            <a:off x="7004304" y="2260949"/>
            <a:ext cx="2211815" cy="8571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AC4E04-47EB-45F0-BE08-35625B7F67C6}"/>
              </a:ext>
            </a:extLst>
          </p:cNvPr>
          <p:cNvSpPr txBox="1"/>
          <p:nvPr/>
        </p:nvSpPr>
        <p:spPr>
          <a:xfrm>
            <a:off x="9738171" y="4161362"/>
            <a:ext cx="2179509" cy="6735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8143B3-A84D-A14D-91C3-F1D2671C9CF1}"/>
              </a:ext>
            </a:extLst>
          </p:cNvPr>
          <p:cNvSpPr txBox="1"/>
          <p:nvPr/>
        </p:nvSpPr>
        <p:spPr>
          <a:xfrm>
            <a:off x="9738171" y="3656018"/>
            <a:ext cx="2179509" cy="3976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718F99-F6B7-CF46-BB3A-7EB889BC34BC}"/>
              </a:ext>
            </a:extLst>
          </p:cNvPr>
          <p:cNvSpPr txBox="1"/>
          <p:nvPr/>
        </p:nvSpPr>
        <p:spPr>
          <a:xfrm>
            <a:off x="6887442" y="5786548"/>
            <a:ext cx="199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Completed </a:t>
            </a:r>
            <a:r>
              <a:rPr lang="en-US" sz="1600" b="1" dirty="0" smtClean="0">
                <a:solidFill>
                  <a:srgbClr val="0070C0"/>
                </a:solidFill>
              </a:rPr>
              <a:t>by </a:t>
            </a:r>
            <a:r>
              <a:rPr lang="en-US" sz="1600" b="1" dirty="0">
                <a:solidFill>
                  <a:srgbClr val="0070C0"/>
                </a:solidFill>
              </a:rPr>
              <a:t>person 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TAKING consent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C731D9-FBB6-1440-836C-FA9584550DF8}"/>
              </a:ext>
            </a:extLst>
          </p:cNvPr>
          <p:cNvSpPr txBox="1"/>
          <p:nvPr/>
        </p:nvSpPr>
        <p:spPr>
          <a:xfrm>
            <a:off x="9938871" y="1458859"/>
            <a:ext cx="1978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Completed </a:t>
            </a:r>
            <a:r>
              <a:rPr lang="en-US" sz="1600" b="1" dirty="0" smtClean="0">
                <a:solidFill>
                  <a:srgbClr val="00B050"/>
                </a:solidFill>
              </a:rPr>
              <a:t>by legal </a:t>
            </a:r>
          </a:p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representative </a:t>
            </a:r>
            <a:endParaRPr lang="en-US" sz="1600" b="1" dirty="0">
              <a:solidFill>
                <a:srgbClr val="00B05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GIVING consent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5ECD91-1643-7144-BBC6-1E6401B3B184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7884328" y="3226895"/>
            <a:ext cx="160978" cy="255965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B1E63B-22AE-BD44-B84F-CFAE75339A3B}"/>
              </a:ext>
            </a:extLst>
          </p:cNvPr>
          <p:cNvCxnSpPr>
            <a:cxnSpLocks/>
          </p:cNvCxnSpPr>
          <p:nvPr/>
        </p:nvCxnSpPr>
        <p:spPr>
          <a:xfrm flipV="1">
            <a:off x="7964817" y="4506721"/>
            <a:ext cx="1672959" cy="127982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F0784A-6296-E14D-970D-A22EB2ED4110}"/>
              </a:ext>
            </a:extLst>
          </p:cNvPr>
          <p:cNvCxnSpPr>
            <a:cxnSpLocks/>
          </p:cNvCxnSpPr>
          <p:nvPr/>
        </p:nvCxnSpPr>
        <p:spPr>
          <a:xfrm flipH="1">
            <a:off x="10733752" y="2300842"/>
            <a:ext cx="194523" cy="131457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consent:</a:t>
            </a:r>
            <a:br>
              <a:rPr lang="en-GB" dirty="0"/>
            </a:br>
            <a:r>
              <a:rPr lang="en-GB" dirty="0" smtClean="0"/>
              <a:t>Legal </a:t>
            </a:r>
            <a:r>
              <a:rPr lang="en-GB" dirty="0"/>
              <a:t>representative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596884"/>
            <a:ext cx="11354813" cy="495404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Legal </a:t>
            </a:r>
            <a:r>
              <a:rPr lang="en-GB" dirty="0"/>
              <a:t>representatives </a:t>
            </a:r>
            <a:r>
              <a:rPr lang="en-GB" dirty="0" smtClean="0"/>
              <a:t>must </a:t>
            </a:r>
            <a:r>
              <a:rPr lang="en-GB" dirty="0"/>
              <a:t>be available in person to complete their section of consent form, this </a:t>
            </a:r>
            <a:r>
              <a:rPr lang="en-GB" u="sng" dirty="0"/>
              <a:t>cannot</a:t>
            </a:r>
            <a:r>
              <a:rPr lang="en-GB" dirty="0"/>
              <a:t> be done over the </a:t>
            </a:r>
            <a:r>
              <a:rPr lang="en-GB" dirty="0" smtClean="0"/>
              <a:t>telephone</a:t>
            </a:r>
          </a:p>
          <a:p>
            <a:endParaRPr lang="en-GB" dirty="0" smtClean="0"/>
          </a:p>
          <a:p>
            <a:r>
              <a:rPr lang="en-GB" dirty="0"/>
              <a:t>If participant regains capacity prior to discharge, they should be provided with </a:t>
            </a:r>
            <a:r>
              <a:rPr lang="en-GB" dirty="0" smtClean="0"/>
              <a:t>information </a:t>
            </a:r>
            <a:r>
              <a:rPr lang="en-GB" dirty="0"/>
              <a:t>about the trial, </a:t>
            </a:r>
            <a:r>
              <a:rPr lang="en-GB" dirty="0" smtClean="0"/>
              <a:t>and must provide consent in order to continue in the trial</a:t>
            </a:r>
          </a:p>
          <a:p>
            <a:endParaRPr lang="en-GB" dirty="0"/>
          </a:p>
          <a:p>
            <a:r>
              <a:rPr lang="en-GB" dirty="0" smtClean="0"/>
              <a:t>This should follow the usual process for informed consent</a:t>
            </a:r>
          </a:p>
          <a:p>
            <a:pPr lvl="1"/>
            <a:r>
              <a:rPr lang="en-GB" dirty="0"/>
              <a:t>It is </a:t>
            </a:r>
            <a:r>
              <a:rPr lang="en-GB" dirty="0" smtClean="0"/>
              <a:t>important </a:t>
            </a:r>
            <a:r>
              <a:rPr lang="en-GB" dirty="0"/>
              <a:t>to establish a system for </a:t>
            </a:r>
            <a:r>
              <a:rPr lang="en-GB" dirty="0" smtClean="0"/>
              <a:t>approaching </a:t>
            </a:r>
            <a:r>
              <a:rPr lang="en-GB" dirty="0"/>
              <a:t>participants who may </a:t>
            </a:r>
            <a:r>
              <a:rPr lang="en-GB" dirty="0" smtClean="0"/>
              <a:t>have regained capacity within a reasonable time (e.g. 1-2 working days) </a:t>
            </a:r>
          </a:p>
          <a:p>
            <a:pPr lvl="1"/>
            <a:r>
              <a:rPr lang="en-GB" dirty="0" smtClean="0"/>
              <a:t>During the COVID-19 pandemic there were cases where re-consent did not happen, and this was a critical inspection finding</a:t>
            </a:r>
            <a:endParaRPr lang="en-GB" dirty="0"/>
          </a:p>
          <a:p>
            <a:pPr lvl="1"/>
            <a:r>
              <a:rPr lang="en-GB" dirty="0" smtClean="0"/>
              <a:t>Note that if the patient continues in the trial they should have two signed consent forms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AutoShape 2" descr="https://ukc-powerpoint.officeapps.live.com/pods/GetClipboardImage.ashx?Id=ead486b6-9f7a-417e-83ab-8c8069ee596e&amp;DC=GUK3&amp;pkey=b44cdebb-e74a-4902-a3be-a0afdc3e6615&amp;wdwaccluster=GUK3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a8b95e3-0832-4b78-8e75-9ac16af634b6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336CC7-A6F6-4145-97AC-7759F99BF4F5}"/>
</file>

<file path=customXml/itemProps2.xml><?xml version="1.0" encoding="utf-8"?>
<ds:datastoreItem xmlns:ds="http://schemas.openxmlformats.org/officeDocument/2006/customXml" ds:itemID="{9D5CD9DB-7E69-4E56-9C00-1AE1BB14F7C7}"/>
</file>

<file path=customXml/itemProps3.xml><?xml version="1.0" encoding="utf-8"?>
<ds:datastoreItem xmlns:ds="http://schemas.openxmlformats.org/officeDocument/2006/customXml" ds:itemID="{C4C1114D-DE64-49D1-82E8-BCBD9DF226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</TotalTime>
  <Words>1236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 The RECOVERY trial</vt:lpstr>
      <vt:lpstr>Informed consent</vt:lpstr>
      <vt:lpstr>Informed consent</vt:lpstr>
      <vt:lpstr>Informed consent</vt:lpstr>
      <vt:lpstr>Informed consent:  speakers of other languages</vt:lpstr>
      <vt:lpstr>Informed consent:  Direct from patient</vt:lpstr>
      <vt:lpstr>Informed consent:  Witnessed</vt:lpstr>
      <vt:lpstr>Informed consent:  Legal representative</vt:lpstr>
      <vt:lpstr>Informed consent: Legal representative</vt:lpstr>
      <vt:lpstr>Withdrawal </vt:lpstr>
      <vt:lpstr>Informed consent: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106</cp:revision>
  <cp:lastPrinted>2020-03-18T19:42:16Z</cp:lastPrinted>
  <dcterms:created xsi:type="dcterms:W3CDTF">2020-03-14T13:47:38Z</dcterms:created>
  <dcterms:modified xsi:type="dcterms:W3CDTF">2024-02-21T14:49:39Z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