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85" r:id="rId5"/>
    <p:sldId id="340" r:id="rId6"/>
    <p:sldId id="286" r:id="rId7"/>
    <p:sldId id="288" r:id="rId8"/>
    <p:sldId id="293" r:id="rId9"/>
    <p:sldId id="337" r:id="rId10"/>
    <p:sldId id="319" r:id="rId11"/>
    <p:sldId id="320" r:id="rId12"/>
    <p:sldId id="292" r:id="rId13"/>
    <p:sldId id="299" r:id="rId14"/>
    <p:sldId id="297" r:id="rId15"/>
    <p:sldId id="338" r:id="rId16"/>
    <p:sldId id="336" r:id="rId17"/>
    <p:sldId id="301" r:id="rId18"/>
    <p:sldId id="317" r:id="rId19"/>
    <p:sldId id="321" r:id="rId20"/>
    <p:sldId id="339" r:id="rId21"/>
    <p:sldId id="326" r:id="rId22"/>
    <p:sldId id="325" r:id="rId23"/>
    <p:sldId id="328" r:id="rId24"/>
    <p:sldId id="327" r:id="rId25"/>
    <p:sldId id="329" r:id="rId26"/>
    <p:sldId id="330" r:id="rId27"/>
    <p:sldId id="331" r:id="rId28"/>
    <p:sldId id="341" r:id="rId29"/>
    <p:sldId id="342" r:id="rId30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89F33-88FA-4C31-8EE9-53BF7CE611CD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312D-A67A-4254-BAD9-A34E7CF79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62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0CEC-88BE-4E7C-8A2B-7B45E16C23DF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7653-B33C-4F75-9080-43DE5D58E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85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5"/>
          <a:stretch/>
        </p:blipFill>
        <p:spPr>
          <a:xfrm>
            <a:off x="8581049" y="165100"/>
            <a:ext cx="2880360" cy="6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recovery@ecraid.e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overy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ecoverytrial@ndph.ox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peu.openclinica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6208"/>
            <a:ext cx="9144000" cy="110298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 smtClean="0">
                <a:solidFill>
                  <a:srgbClr val="9E3159"/>
                </a:solidFill>
                <a:latin typeface="+mn-lt"/>
              </a:rPr>
              <a:t>The </a:t>
            </a:r>
            <a:r>
              <a:rPr lang="en-GB" b="1" dirty="0">
                <a:solidFill>
                  <a:srgbClr val="9E3159"/>
                </a:solidFill>
                <a:latin typeface="+mn-lt"/>
              </a:rPr>
              <a:t>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008" y="4342194"/>
            <a:ext cx="9144000" cy="1655762"/>
          </a:xfrm>
        </p:spPr>
        <p:txBody>
          <a:bodyPr/>
          <a:lstStyle/>
          <a:p>
            <a:r>
              <a:rPr lang="en-GB" sz="3200" b="1" dirty="0" smtClean="0"/>
              <a:t>EU Follow-up Training</a:t>
            </a:r>
          </a:p>
          <a:p>
            <a:endParaRPr lang="en-GB" b="1" dirty="0"/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V1.0 2024-01-30</a:t>
            </a:r>
          </a:p>
        </p:txBody>
      </p:sp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F5EA-4FFB-42AD-B9A4-FD820575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the participant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6684" y="1701235"/>
            <a:ext cx="5068576" cy="264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needed, you can confirm the Participant ID with the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 out of </a:t>
            </a: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randomisation details, or by logging in to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randomisation website and </a:t>
            </a: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clicking ‘View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 recruitment </a:t>
            </a: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list’</a:t>
            </a: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0379" y="5216515"/>
            <a:ext cx="2241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Recent recruitment list in randomisation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33" y="1445386"/>
            <a:ext cx="3640398" cy="3668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07" b="30477"/>
          <a:stretch/>
        </p:blipFill>
        <p:spPr>
          <a:xfrm>
            <a:off x="156800" y="4583201"/>
            <a:ext cx="5193579" cy="2065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017933" y="2356062"/>
            <a:ext cx="1903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Print out of randomisation details</a:t>
            </a:r>
          </a:p>
        </p:txBody>
      </p:sp>
    </p:spTree>
    <p:extLst>
      <p:ext uri="{BB962C8B-B14F-4D97-AF65-F5344CB8AC3E}">
        <p14:creationId xmlns:p14="http://schemas.microsoft.com/office/powerpoint/2010/main" val="16323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36" y="1839723"/>
            <a:ext cx="6753785" cy="4538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FCFB4-5898-40FE-BF87-683AC4BD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Participant’s Record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8801" y="1694534"/>
            <a:ext cx="46250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 the participant’s record you </a:t>
            </a:r>
            <a:r>
              <a:rPr lang="en-GB" sz="2000" dirty="0"/>
              <a:t>will see a list of CRFs that have been </a:t>
            </a:r>
            <a:r>
              <a:rPr lang="en-GB" sz="2000" dirty="0" smtClean="0"/>
              <a:t>created</a:t>
            </a:r>
          </a:p>
          <a:p>
            <a:endParaRPr lang="en-GB" sz="2000" dirty="0"/>
          </a:p>
          <a:p>
            <a:r>
              <a:rPr lang="en-GB" sz="2000" dirty="0" smtClean="0"/>
              <a:t>A blank Follow-up form is created as soon as the participant is randomised, but should not be completed until day 28</a:t>
            </a:r>
          </a:p>
          <a:p>
            <a:endParaRPr lang="en-GB" sz="2000" dirty="0"/>
          </a:p>
        </p:txBody>
      </p:sp>
      <p:sp>
        <p:nvSpPr>
          <p:cNvPr id="7" name="Oval 6"/>
          <p:cNvSpPr/>
          <p:nvPr/>
        </p:nvSpPr>
        <p:spPr>
          <a:xfrm>
            <a:off x="1198724" y="4343884"/>
            <a:ext cx="889156" cy="479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87880" y="2857500"/>
            <a:ext cx="5120921" cy="1726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592" y="4415004"/>
            <a:ext cx="979268" cy="1369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208800" y="4346599"/>
            <a:ext cx="346681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</a:t>
            </a:r>
            <a:r>
              <a:rPr lang="en-GB" sz="2000" dirty="0" smtClean="0"/>
              <a:t>View </a:t>
            </a:r>
            <a:r>
              <a:rPr lang="en-GB" sz="2000" dirty="0"/>
              <a:t>or </a:t>
            </a:r>
            <a:r>
              <a:rPr lang="en-GB" sz="2000" dirty="0" smtClean="0"/>
              <a:t>Edit </a:t>
            </a:r>
            <a:r>
              <a:rPr lang="en-GB" sz="2000" dirty="0"/>
              <a:t>a </a:t>
            </a:r>
            <a:r>
              <a:rPr lang="en-GB" sz="2000" dirty="0" smtClean="0"/>
              <a:t>CRF, </a:t>
            </a:r>
            <a:r>
              <a:rPr lang="en-GB" sz="2000" dirty="0"/>
              <a:t>click on the dots and select the relevant icon </a:t>
            </a:r>
            <a:r>
              <a:rPr lang="en-GB" sz="2000" dirty="0" smtClean="0"/>
              <a:t>(to avoid accidental changes, use </a:t>
            </a:r>
            <a:r>
              <a:rPr lang="en-GB" sz="2000" dirty="0"/>
              <a:t>‘View’ unless you intend to </a:t>
            </a:r>
            <a:r>
              <a:rPr lang="en-GB" sz="2000" dirty="0" smtClean="0"/>
              <a:t>edit)</a:t>
            </a:r>
            <a:endParaRPr lang="en-GB" sz="2000" dirty="0"/>
          </a:p>
          <a:p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238500" y="4686300"/>
            <a:ext cx="191436" cy="226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>
            <a:stCxn id="14" idx="6"/>
          </p:cNvCxnSpPr>
          <p:nvPr/>
        </p:nvCxnSpPr>
        <p:spPr>
          <a:xfrm flipV="1">
            <a:off x="3429936" y="4527161"/>
            <a:ext cx="3778863" cy="272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7" y="1571225"/>
            <a:ext cx="7039739" cy="4791475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7" idx="0"/>
          </p:cNvCxnSpPr>
          <p:nvPr/>
        </p:nvCxnSpPr>
        <p:spPr>
          <a:xfrm flipV="1">
            <a:off x="6864682" y="2407921"/>
            <a:ext cx="519098" cy="777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5FCFB4-5898-40FE-BF87-683AC4BD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Participant’s Record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3780" y="2043383"/>
            <a:ext cx="46250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 create a new blank CRF (6-month or Adverse Event), click ‘Add New’</a:t>
            </a:r>
          </a:p>
          <a:p>
            <a:endParaRPr lang="en-GB" sz="2000" dirty="0"/>
          </a:p>
          <a:p>
            <a:r>
              <a:rPr lang="en-GB" sz="2000" dirty="0" smtClean="0"/>
              <a:t>Then select the relevant form and date of CRF completion (‘Start Date’), and click ‘Add visits’</a:t>
            </a:r>
          </a:p>
          <a:p>
            <a:endParaRPr lang="en-GB" sz="2000" dirty="0"/>
          </a:p>
        </p:txBody>
      </p:sp>
      <p:sp>
        <p:nvSpPr>
          <p:cNvPr id="7" name="Oval 6"/>
          <p:cNvSpPr/>
          <p:nvPr/>
        </p:nvSpPr>
        <p:spPr>
          <a:xfrm>
            <a:off x="6558068" y="3185160"/>
            <a:ext cx="613228" cy="364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94" y="3408069"/>
            <a:ext cx="2105716" cy="7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Completion of CRFs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460800"/>
            <a:ext cx="862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All questions on the </a:t>
            </a:r>
            <a:r>
              <a:rPr lang="en-GB" sz="3600" dirty="0" smtClean="0"/>
              <a:t>Follow-up and 6 Month CRFs refer </a:t>
            </a:r>
            <a:r>
              <a:rPr lang="en-GB" sz="3600" dirty="0"/>
              <a:t>to the </a:t>
            </a:r>
            <a:r>
              <a:rPr lang="en-GB" sz="3600" u="sng" dirty="0"/>
              <a:t>post</a:t>
            </a:r>
            <a:r>
              <a:rPr lang="en-GB" sz="3600" dirty="0"/>
              <a:t> randomisation period of the participant’s hospitalisation</a:t>
            </a:r>
          </a:p>
        </p:txBody>
      </p:sp>
    </p:spTree>
    <p:extLst>
      <p:ext uri="{BB962C8B-B14F-4D97-AF65-F5344CB8AC3E}">
        <p14:creationId xmlns:p14="http://schemas.microsoft.com/office/powerpoint/2010/main" val="34001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0073" y="1671682"/>
            <a:ext cx="4913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Remember 28-day follow-up is completed using the ‘Follow-up form’ form (not 28-day Vital Status form)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Enter </a:t>
            </a:r>
            <a:r>
              <a:rPr lang="en-GB" sz="2400" dirty="0"/>
              <a:t>data by selecting an option or typing data in to the appropriate </a:t>
            </a:r>
            <a:r>
              <a:rPr lang="en-GB" sz="2400" dirty="0" smtClean="0"/>
              <a:t>box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If entering a date, you can use the calendar </a:t>
            </a:r>
            <a:r>
              <a:rPr lang="en-GB" sz="2400" dirty="0" smtClean="0"/>
              <a:t>widget </a:t>
            </a:r>
            <a:r>
              <a:rPr lang="en-GB" sz="2400" dirty="0"/>
              <a:t>or type in the </a:t>
            </a:r>
            <a:r>
              <a:rPr lang="en-GB" sz="2400" dirty="0" smtClean="0"/>
              <a:t>format </a:t>
            </a:r>
            <a:r>
              <a:rPr lang="en-GB" sz="2400" b="1" dirty="0"/>
              <a:t>YYYY-MM-DD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3" y="1340304"/>
            <a:ext cx="5631177" cy="53923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Completion of CRFs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8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B3BD-E35F-4714-9E82-EA483EC3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Warning messages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6939" y="1594839"/>
            <a:ext cx="536018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Warning messages appear if the value entered fails a validation </a:t>
            </a:r>
            <a:r>
              <a:rPr lang="en-GB" sz="2600" dirty="0" smtClean="0"/>
              <a:t>check</a:t>
            </a: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In this example, the </a:t>
            </a:r>
            <a:r>
              <a:rPr lang="en-GB" sz="2600" dirty="0" smtClean="0"/>
              <a:t>year </a:t>
            </a:r>
            <a:r>
              <a:rPr lang="en-GB" sz="2600" dirty="0"/>
              <a:t>of birth does not match the date entered at </a:t>
            </a:r>
            <a:r>
              <a:rPr lang="en-GB" sz="2600" dirty="0" smtClean="0"/>
              <a:t>randomisation (year of birth and sex are collected to prevent data accidentally being entered for the wrong participant)</a:t>
            </a:r>
            <a:endParaRPr lang="en-GB" sz="2600" dirty="0"/>
          </a:p>
          <a:p>
            <a:r>
              <a:rPr lang="en-GB" sz="2600" dirty="0"/>
              <a:t> </a:t>
            </a:r>
            <a:endParaRPr lang="en-GB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5" y="1462758"/>
            <a:ext cx="5370812" cy="52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0927" y="1772863"/>
            <a:ext cx="5209073" cy="4343457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In the Follow-up CRF, select </a:t>
            </a:r>
            <a:r>
              <a:rPr lang="en-GB" sz="2600" dirty="0"/>
              <a:t>all </a:t>
            </a:r>
            <a:r>
              <a:rPr lang="en-GB" sz="2600" dirty="0" smtClean="0"/>
              <a:t>listed treatments </a:t>
            </a:r>
            <a:r>
              <a:rPr lang="en-GB" sz="2600" dirty="0"/>
              <a:t>the patient received </a:t>
            </a:r>
            <a:r>
              <a:rPr lang="en-GB" sz="2600" dirty="0" smtClean="0"/>
              <a:t>(for the trial or as part of routine care)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Only include the allocated RECOVERY study treatment if it </a:t>
            </a:r>
            <a:r>
              <a:rPr lang="en-GB" sz="2600" dirty="0" smtClean="0"/>
              <a:t>was actually </a:t>
            </a:r>
            <a:r>
              <a:rPr lang="en-GB" sz="2600" dirty="0"/>
              <a:t>given to the </a:t>
            </a:r>
            <a:r>
              <a:rPr lang="en-GB" sz="2600" dirty="0" smtClean="0"/>
              <a:t>patient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 smtClean="0"/>
              <a:t>Ensure you record any non-trial use of treatments </a:t>
            </a:r>
            <a:r>
              <a:rPr lang="en-GB" sz="2600" dirty="0"/>
              <a:t>(e.g. </a:t>
            </a:r>
            <a:r>
              <a:rPr lang="en-GB" sz="2600" dirty="0" smtClean="0"/>
              <a:t>oseltamivir) in participants who were </a:t>
            </a:r>
            <a:r>
              <a:rPr lang="en-GB" sz="2600" dirty="0" smtClean="0"/>
              <a:t>not allocated that treatment</a:t>
            </a:r>
            <a:endParaRPr lang="en-GB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0" y="1432559"/>
            <a:ext cx="5370104" cy="516721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 txBox="1">
            <a:spLocks/>
          </p:cNvSpPr>
          <p:nvPr/>
        </p:nvSpPr>
        <p:spPr>
          <a:xfrm>
            <a:off x="990600" y="167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Completion of CRFs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6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1167" y="1661103"/>
            <a:ext cx="10360193" cy="4343457"/>
          </a:xfrm>
        </p:spPr>
        <p:txBody>
          <a:bodyPr>
            <a:normAutofit/>
          </a:bodyPr>
          <a:lstStyle/>
          <a:p>
            <a:r>
              <a:rPr lang="en-GB" sz="2600" dirty="0" smtClean="0"/>
              <a:t>Other questions in the CRFs relate to major trial outcomes, safety outcomes and SARS-CoV-2 and influenza testing</a:t>
            </a:r>
          </a:p>
          <a:p>
            <a:endParaRPr lang="en-GB" sz="2600" dirty="0"/>
          </a:p>
          <a:p>
            <a:r>
              <a:rPr lang="en-GB" sz="2600" dirty="0" smtClean="0"/>
              <a:t>Results of renal and liver function tests are recorded in the Follow-up CRF if they were done for routine care (these are not research samples, so if they were not taken for routine care tick ‘not done’)</a:t>
            </a:r>
          </a:p>
          <a:p>
            <a:endParaRPr lang="en-GB" sz="2600" dirty="0"/>
          </a:p>
          <a:p>
            <a:r>
              <a:rPr lang="en-GB" sz="2600" dirty="0" smtClean="0"/>
              <a:t>We hope CRF questions are self-explanatory, but please email the trial team if you need clarification (</a:t>
            </a:r>
            <a:r>
              <a:rPr lang="en-GB" sz="2600" dirty="0" smtClean="0">
                <a:hlinkClick r:id="rId2"/>
              </a:rPr>
              <a:t>recovery@ecraid.eu</a:t>
            </a:r>
            <a:r>
              <a:rPr lang="en-GB" sz="2600" dirty="0" smtClean="0"/>
              <a:t>) </a:t>
            </a:r>
            <a:endParaRPr lang="en-GB" sz="2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 txBox="1">
            <a:spLocks/>
          </p:cNvSpPr>
          <p:nvPr/>
        </p:nvSpPr>
        <p:spPr>
          <a:xfrm>
            <a:off x="990600" y="167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Completion of CRFs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data entry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667363"/>
            <a:ext cx="5198626" cy="4579938"/>
          </a:xfrm>
        </p:spPr>
      </p:pic>
      <p:sp>
        <p:nvSpPr>
          <p:cNvPr id="5" name="TextBox 4"/>
          <p:cNvSpPr txBox="1"/>
          <p:nvPr/>
        </p:nvSpPr>
        <p:spPr>
          <a:xfrm>
            <a:off x="7152751" y="3110946"/>
            <a:ext cx="44212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To complete data </a:t>
            </a:r>
            <a:r>
              <a:rPr lang="en-GB" sz="2600" dirty="0" smtClean="0"/>
              <a:t>entry in a CRF </a:t>
            </a:r>
            <a:r>
              <a:rPr lang="en-GB" sz="2600" dirty="0"/>
              <a:t>press the </a:t>
            </a:r>
            <a:r>
              <a:rPr lang="en-GB" sz="2600" b="1" dirty="0"/>
              <a:t>Complete</a:t>
            </a:r>
            <a:r>
              <a:rPr lang="en-GB" sz="2600" dirty="0"/>
              <a:t> button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Then </a:t>
            </a:r>
            <a:r>
              <a:rPr lang="en-GB" sz="2600" b="1" dirty="0"/>
              <a:t>Confirm</a:t>
            </a:r>
            <a:r>
              <a:rPr lang="en-GB" sz="2600" dirty="0"/>
              <a:t>  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2436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37702"/>
            <a:ext cx="5198626" cy="4579938"/>
          </a:xfrm>
        </p:spPr>
      </p:pic>
      <p:sp>
        <p:nvSpPr>
          <p:cNvPr id="6" name="Rectangle 5"/>
          <p:cNvSpPr/>
          <p:nvPr/>
        </p:nvSpPr>
        <p:spPr>
          <a:xfrm>
            <a:off x="7015089" y="2781176"/>
            <a:ext cx="49143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alert message appears, this is because of an error with the data entered.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data entered has no errors, this message will not appear. To resolve the error, click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6190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Follow-up data collection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FFF2-07C1-4D1E-916A-E6DA4AE0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17" y="1501127"/>
            <a:ext cx="11253083" cy="535687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There are two follow-up data collection points in RECOVERY in the EU</a:t>
            </a:r>
          </a:p>
          <a:p>
            <a:pPr lvl="1"/>
            <a:r>
              <a:rPr lang="en-GB" dirty="0" smtClean="0"/>
              <a:t>28 days after randomisation</a:t>
            </a:r>
          </a:p>
          <a:p>
            <a:pPr lvl="1"/>
            <a:r>
              <a:rPr lang="en-GB" dirty="0" smtClean="0"/>
              <a:t>6 months after randomisation</a:t>
            </a:r>
          </a:p>
          <a:p>
            <a:endParaRPr lang="en-GB" dirty="0"/>
          </a:p>
          <a:p>
            <a:r>
              <a:rPr lang="en-GB" dirty="0" smtClean="0"/>
              <a:t>Data for each timepoint is recorded in a single online form, using the OpenClinica system</a:t>
            </a:r>
          </a:p>
          <a:p>
            <a:endParaRPr lang="en-GB" dirty="0"/>
          </a:p>
          <a:p>
            <a:r>
              <a:rPr lang="en-GB" dirty="0" smtClean="0"/>
              <a:t>Sample follow-up and adverse event forms are on the ‘Follow-up’ webpage (</a:t>
            </a:r>
            <a:r>
              <a:rPr lang="en-GB" dirty="0" smtClean="0">
                <a:hlinkClick r:id="rId2"/>
              </a:rPr>
              <a:t>www.recovery.net</a:t>
            </a:r>
            <a:r>
              <a:rPr lang="en-GB" dirty="0" smtClean="0"/>
              <a:t>) </a:t>
            </a:r>
          </a:p>
          <a:p>
            <a:pPr lvl="1"/>
            <a:endParaRPr lang="en-GB" dirty="0"/>
          </a:p>
          <a:p>
            <a:pPr marL="285750" indent="-285750"/>
            <a:r>
              <a:rPr lang="en-GB" dirty="0" smtClean="0"/>
              <a:t>If you expect that follow up can be reliably completed from your medical records alone, then you can do this without contacting the participant/relative</a:t>
            </a:r>
          </a:p>
          <a:p>
            <a:pPr marL="742950" lvl="1" indent="-285750"/>
            <a:r>
              <a:rPr lang="en-GB" dirty="0" smtClean="0"/>
              <a:t>Note this requires reliable information on death and readmission to hospital (so your records must cover the expected hospital(s) the patient might be admitted to)</a:t>
            </a:r>
          </a:p>
          <a:p>
            <a:pPr marL="742950" lvl="1" indent="-285750"/>
            <a:endParaRPr lang="en-GB" dirty="0"/>
          </a:p>
          <a:p>
            <a:pPr marL="285750" indent="-285750"/>
            <a:r>
              <a:rPr lang="en-GB" dirty="0" smtClean="0"/>
              <a:t>If you cannot reliably complete the forms using your medical records alone, the participant/relative should be contacted to gain more information</a:t>
            </a:r>
          </a:p>
          <a:p>
            <a:pPr marL="742950" lvl="1" indent="-285750"/>
            <a:r>
              <a:rPr lang="en-GB" dirty="0" smtClean="0"/>
              <a:t>In this case, they should have been told to expect contact from the research team</a:t>
            </a:r>
          </a:p>
          <a:p>
            <a:pPr marL="742950" lvl="1" indent="-285750"/>
            <a:r>
              <a:rPr lang="en-GB" dirty="0" smtClean="0"/>
              <a:t>After speaking to the participant/relative (or repeated failed efforts), complete the form as best you can</a:t>
            </a:r>
          </a:p>
        </p:txBody>
      </p:sp>
    </p:spTree>
    <p:extLst>
      <p:ext uri="{BB962C8B-B14F-4D97-AF65-F5344CB8AC3E}">
        <p14:creationId xmlns:p14="http://schemas.microsoft.com/office/powerpoint/2010/main" val="374724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Resolving an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5372" y="2670590"/>
            <a:ext cx="4817066" cy="2574388"/>
          </a:xfrm>
        </p:spPr>
        <p:txBody>
          <a:bodyPr>
            <a:normAutofit fontScale="92500"/>
          </a:bodyPr>
          <a:lstStyle/>
          <a:p>
            <a:r>
              <a:rPr lang="en-GB" dirty="0"/>
              <a:t>If the data was incorrectly entered edit the value entered.</a:t>
            </a:r>
          </a:p>
          <a:p>
            <a:r>
              <a:rPr lang="en-GB" dirty="0"/>
              <a:t>If the value is correct, you need to raise a </a:t>
            </a:r>
            <a:r>
              <a:rPr lang="en-GB" b="1" dirty="0"/>
              <a:t>query</a:t>
            </a:r>
            <a:r>
              <a:rPr lang="en-GB" dirty="0"/>
              <a:t>, to do this click on the small </a:t>
            </a:r>
            <a:r>
              <a:rPr lang="en-GB" b="1" dirty="0"/>
              <a:t>speech bubble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4" y="1738606"/>
            <a:ext cx="5037919" cy="44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9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query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09567"/>
            <a:ext cx="5198626" cy="4579938"/>
          </a:xfrm>
        </p:spPr>
      </p:pic>
      <p:sp>
        <p:nvSpPr>
          <p:cNvPr id="5" name="Rectangle 4"/>
          <p:cNvSpPr/>
          <p:nvPr/>
        </p:nvSpPr>
        <p:spPr>
          <a:xfrm>
            <a:off x="7186613" y="2382559"/>
            <a:ext cx="43291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Press the </a:t>
            </a:r>
            <a:r>
              <a:rPr lang="en-GB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 button next to </a:t>
            </a:r>
            <a:r>
              <a:rPr lang="en-GB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Queries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, then in the text box provide some information.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600" dirty="0"/>
              <a:t>o save the query, click </a:t>
            </a:r>
            <a:r>
              <a:rPr lang="en-GB" sz="2600" b="1" dirty="0"/>
              <a:t>Add Query</a:t>
            </a:r>
            <a:r>
              <a:rPr lang="en-GB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04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Administrative editing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88125" y="1751769"/>
            <a:ext cx="4365674" cy="2642070"/>
            <a:chOff x="6988125" y="1751769"/>
            <a:chExt cx="4365674" cy="2642070"/>
          </a:xfrm>
        </p:grpSpPr>
        <p:sp>
          <p:nvSpPr>
            <p:cNvPr id="5" name="Rectangle 4"/>
            <p:cNvSpPr/>
            <p:nvPr/>
          </p:nvSpPr>
          <p:spPr>
            <a:xfrm>
              <a:off x="6988125" y="1751769"/>
              <a:ext cx="4365674" cy="2642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some reason you need to change the data after the data entry is complete, you can do this by opening the CRF in </a:t>
              </a:r>
              <a:r>
                <a:rPr lang="en-GB" sz="26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Edit</a:t>
              </a:r>
              <a:r>
                <a:rPr lang="en-GB" sz="2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mode.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7527" y="3878510"/>
              <a:ext cx="565199" cy="51532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36" y="1839723"/>
            <a:ext cx="6753785" cy="453820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23260" y="5875020"/>
            <a:ext cx="190500" cy="251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13760" y="2057400"/>
            <a:ext cx="3574061" cy="3931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62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 for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52" y="1794303"/>
            <a:ext cx="5238026" cy="4614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2658" y="2483686"/>
            <a:ext cx="46470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Clicking the </a:t>
            </a:r>
            <a:r>
              <a:rPr lang="en-GB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 will open the form and allow you to change the data.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change the data, you will be required to provide a reason for change.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7885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808041"/>
            <a:ext cx="5198626" cy="4579938"/>
          </a:xfrm>
        </p:spPr>
      </p:pic>
      <p:grpSp>
        <p:nvGrpSpPr>
          <p:cNvPr id="7" name="Group 6"/>
          <p:cNvGrpSpPr/>
          <p:nvPr/>
        </p:nvGrpSpPr>
        <p:grpSpPr>
          <a:xfrm>
            <a:off x="6959991" y="2860311"/>
            <a:ext cx="4393809" cy="2316532"/>
            <a:chOff x="6959991" y="2911607"/>
            <a:chExt cx="4393809" cy="2316532"/>
          </a:xfrm>
        </p:grpSpPr>
        <p:sp>
          <p:nvSpPr>
            <p:cNvPr id="5" name="Rectangle 4"/>
            <p:cNvSpPr/>
            <p:nvPr/>
          </p:nvSpPr>
          <p:spPr>
            <a:xfrm>
              <a:off x="6959991" y="2911607"/>
              <a:ext cx="4393809" cy="2316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want to view the data that has been entered, click on the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View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button 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will open the CRF in read only mode.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3937" y="3808484"/>
              <a:ext cx="522777" cy="522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556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207" y="1492704"/>
            <a:ext cx="11299993" cy="5344160"/>
          </a:xfrm>
        </p:spPr>
        <p:txBody>
          <a:bodyPr>
            <a:normAutofit fontScale="85000" lnSpcReduction="20000"/>
          </a:bodyPr>
          <a:lstStyle/>
          <a:p>
            <a:r>
              <a:rPr lang="en-GB" sz="2600" dirty="0" smtClean="0"/>
              <a:t>The Principal Investigator must ensure </a:t>
            </a:r>
            <a:r>
              <a:rPr lang="en-GB" sz="2600" dirty="0" smtClean="0"/>
              <a:t>that they are made aware of </a:t>
            </a:r>
            <a:r>
              <a:rPr lang="en-GB" sz="2600" dirty="0" smtClean="0"/>
              <a:t>any Suspected Serious Adverse Reactions (SSARs) related to a study treatment</a:t>
            </a:r>
          </a:p>
          <a:p>
            <a:endParaRPr lang="en-GB" sz="2600" dirty="0"/>
          </a:p>
          <a:p>
            <a:r>
              <a:rPr lang="en-GB" sz="2600" dirty="0" smtClean="0"/>
              <a:t>Only SSARs need to be reported in RECOVERY, that is adverse events that are both: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Believed with reasonable probability to be related to a study treatment, </a:t>
            </a:r>
            <a:r>
              <a:rPr lang="en-GB" b="1" dirty="0" smtClean="0"/>
              <a:t>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Serious, i.e. i) life-threatening, ii) </a:t>
            </a:r>
            <a:r>
              <a:rPr lang="en-GB" dirty="0" smtClean="0"/>
              <a:t>requiring </a:t>
            </a:r>
            <a:r>
              <a:rPr lang="en-GB" dirty="0" smtClean="0"/>
              <a:t>hospitalisation </a:t>
            </a:r>
            <a:r>
              <a:rPr lang="en-GB" dirty="0"/>
              <a:t>or prolongation of </a:t>
            </a:r>
            <a:r>
              <a:rPr lang="en-GB" dirty="0" smtClean="0"/>
              <a:t>hospitalisation, iii) </a:t>
            </a:r>
            <a:r>
              <a:rPr lang="en-GB" dirty="0" smtClean="0"/>
              <a:t>resulting </a:t>
            </a:r>
            <a:r>
              <a:rPr lang="en-GB" dirty="0"/>
              <a:t>in persistent or significant disability or </a:t>
            </a:r>
            <a:r>
              <a:rPr lang="en-GB" dirty="0" smtClean="0"/>
              <a:t>incapacity, iv) </a:t>
            </a:r>
            <a:r>
              <a:rPr lang="en-GB" dirty="0" smtClean="0"/>
              <a:t>resulting </a:t>
            </a:r>
            <a:r>
              <a:rPr lang="en-GB" dirty="0" smtClean="0"/>
              <a:t>in congenital </a:t>
            </a:r>
            <a:r>
              <a:rPr lang="en-GB" dirty="0"/>
              <a:t>anomaly or birth </a:t>
            </a:r>
            <a:r>
              <a:rPr lang="en-GB" dirty="0" smtClean="0"/>
              <a:t>defect, or v) </a:t>
            </a:r>
            <a:r>
              <a:rPr lang="en-GB" dirty="0" smtClean="0"/>
              <a:t>important </a:t>
            </a:r>
            <a:r>
              <a:rPr lang="en-GB" dirty="0" smtClean="0"/>
              <a:t>events that may </a:t>
            </a:r>
            <a:r>
              <a:rPr lang="en-GB" dirty="0"/>
              <a:t>jeopardise the participant or require intervention to prevent one </a:t>
            </a:r>
            <a:r>
              <a:rPr lang="en-GB" dirty="0" smtClean="0"/>
              <a:t>of </a:t>
            </a:r>
            <a:r>
              <a:rPr lang="en-GB" dirty="0"/>
              <a:t>the outcomes listed </a:t>
            </a:r>
            <a:r>
              <a:rPr lang="en-GB" dirty="0" smtClean="0"/>
              <a:t>above</a:t>
            </a:r>
            <a:endParaRPr lang="en-GB" dirty="0"/>
          </a:p>
          <a:p>
            <a:endParaRPr lang="en-GB" sz="2600" dirty="0" smtClean="0"/>
          </a:p>
          <a:p>
            <a:r>
              <a:rPr lang="en-GB" sz="2600" dirty="0" smtClean="0"/>
              <a:t>Other events do not require reporting, even if related to study treatment</a:t>
            </a:r>
          </a:p>
          <a:p>
            <a:endParaRPr lang="en-GB" sz="2600" dirty="0"/>
          </a:p>
          <a:p>
            <a:r>
              <a:rPr lang="en-GB" sz="2600" dirty="0" smtClean="0"/>
              <a:t>The Principal Investigator determines if an event is reportable (if they will be unavailable, they should nominate another doctor to assess possible SSARs in their absence)</a:t>
            </a:r>
          </a:p>
          <a:p>
            <a:endParaRPr lang="en-GB" sz="2600" dirty="0"/>
          </a:p>
          <a:p>
            <a:r>
              <a:rPr lang="en-GB" sz="2600" dirty="0" smtClean="0"/>
              <a:t>More information on the </a:t>
            </a:r>
            <a:r>
              <a:rPr lang="en-GB" sz="2600" dirty="0" smtClean="0"/>
              <a:t>criteria for SSAR reporting is in core protocol section 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 txBox="1">
            <a:spLocks/>
          </p:cNvSpPr>
          <p:nvPr/>
        </p:nvSpPr>
        <p:spPr>
          <a:xfrm>
            <a:off x="990600" y="167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Adverse event reporting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120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487" y="1579823"/>
            <a:ext cx="10985033" cy="4983537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If a SSAR is identified, the Central Coordinating Office (CCO) should be notified in English by email (</a:t>
            </a:r>
            <a:r>
              <a:rPr lang="en-GB" sz="2600" dirty="0" smtClean="0">
                <a:hlinkClick r:id="rId2"/>
              </a:rPr>
              <a:t>recoverytrial@ndph.ox.ac.uk</a:t>
            </a:r>
            <a:r>
              <a:rPr lang="en-GB" sz="2600" dirty="0" smtClean="0"/>
              <a:t>) or telephone (+44 800 </a:t>
            </a:r>
            <a:r>
              <a:rPr lang="en-GB" sz="2600" dirty="0" smtClean="0"/>
              <a:t>138 5451</a:t>
            </a:r>
            <a:r>
              <a:rPr lang="en-GB" sz="2600" dirty="0" smtClean="0"/>
              <a:t>) within 24 hours of the investigator becoming aware</a:t>
            </a:r>
          </a:p>
          <a:p>
            <a:endParaRPr lang="en-GB" sz="2600" dirty="0"/>
          </a:p>
          <a:p>
            <a:r>
              <a:rPr lang="en-GB" sz="2600" dirty="0" smtClean="0"/>
              <a:t>An Adverse Event form should also be created in OpenClinica, which collects essential data for evaluation and possible further reporting by the CCO</a:t>
            </a:r>
          </a:p>
          <a:p>
            <a:endParaRPr lang="en-GB" sz="2600" dirty="0"/>
          </a:p>
          <a:p>
            <a:r>
              <a:rPr lang="en-GB" sz="2600" dirty="0" smtClean="0"/>
              <a:t>Please contact the CCO at the email address above if you have any questions about the process of reporting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 txBox="1">
            <a:spLocks/>
          </p:cNvSpPr>
          <p:nvPr/>
        </p:nvSpPr>
        <p:spPr>
          <a:xfrm>
            <a:off x="990600" y="167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Adverse event reporting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88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OpenClinica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FFF2-07C1-4D1E-916A-E6DA4AE0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17" y="1501127"/>
            <a:ext cx="11496923" cy="524511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OpenClinica is </a:t>
            </a:r>
            <a:r>
              <a:rPr lang="en-GB" dirty="0" smtClean="0"/>
              <a:t>a clinical </a:t>
            </a:r>
            <a:r>
              <a:rPr lang="en-GB" dirty="0"/>
              <a:t>data management system </a:t>
            </a:r>
            <a:r>
              <a:rPr lang="en-GB" dirty="0" smtClean="0"/>
              <a:t>used to collect follow-up data in RECOVERY</a:t>
            </a:r>
          </a:p>
          <a:p>
            <a:pPr lvl="1"/>
            <a:r>
              <a:rPr lang="en-GB" dirty="0" smtClean="0"/>
              <a:t>Access is via a web browser</a:t>
            </a:r>
            <a:r>
              <a:rPr lang="en-GB" dirty="0"/>
              <a:t> </a:t>
            </a:r>
            <a:r>
              <a:rPr lang="en-GB" dirty="0" smtClean="0"/>
              <a:t>(Chrome</a:t>
            </a:r>
            <a:r>
              <a:rPr lang="en-GB" dirty="0"/>
              <a:t>, </a:t>
            </a:r>
            <a:r>
              <a:rPr lang="en-GB" dirty="0" smtClean="0"/>
              <a:t>Firefox &amp; Internet Explorer supported)</a:t>
            </a:r>
          </a:p>
          <a:p>
            <a:pPr lvl="1"/>
            <a:endParaRPr lang="en-GB" dirty="0"/>
          </a:p>
          <a:p>
            <a:pPr marL="285750" indent="-285750"/>
            <a:r>
              <a:rPr lang="en-GB" dirty="0" smtClean="0"/>
              <a:t>Participant records are created in OpenClinica automatically when a patient is randomised (so OpenClinica does not need to be used until a follow-up form is due)</a:t>
            </a:r>
          </a:p>
          <a:p>
            <a:pPr lvl="1"/>
            <a:endParaRPr lang="en-GB" dirty="0"/>
          </a:p>
          <a:p>
            <a:r>
              <a:rPr lang="en-GB" dirty="0" smtClean="0"/>
              <a:t>CRFs can be displayed in the appropriate national language, but unfortunately the OpenClinica interface is only available in English at present</a:t>
            </a:r>
          </a:p>
          <a:p>
            <a:endParaRPr lang="en-GB" dirty="0" smtClean="0"/>
          </a:p>
          <a:p>
            <a:r>
              <a:rPr lang="en-GB" dirty="0" smtClean="0"/>
              <a:t>When entering text </a:t>
            </a:r>
            <a:r>
              <a:rPr lang="en-GB" b="1" dirty="0" smtClean="0"/>
              <a:t>please do this in English</a:t>
            </a:r>
            <a:r>
              <a:rPr lang="en-GB" dirty="0" smtClean="0"/>
              <a:t>, even if viewing the form in another language (text is usually just needed for </a:t>
            </a:r>
            <a:r>
              <a:rPr lang="en-GB" dirty="0"/>
              <a:t>adverse events </a:t>
            </a:r>
            <a:r>
              <a:rPr lang="en-GB" dirty="0" smtClean="0"/>
              <a:t>or </a:t>
            </a:r>
            <a:r>
              <a:rPr lang="en-GB" dirty="0"/>
              <a:t>responding to </a:t>
            </a:r>
            <a:r>
              <a:rPr lang="en-GB" dirty="0" smtClean="0"/>
              <a:t>queries)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39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OpenClinica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73247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Study</a:t>
            </a:r>
            <a:r>
              <a:rPr lang="en-GB" dirty="0"/>
              <a:t> - this refers to the trial, in this case RECOVERY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Participant - </a:t>
            </a:r>
            <a:r>
              <a:rPr lang="en-GB" dirty="0"/>
              <a:t>this is a patient within the study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Event or Study Event -</a:t>
            </a:r>
            <a:r>
              <a:rPr lang="en-GB" dirty="0"/>
              <a:t> refers to a data collection point such </a:t>
            </a:r>
            <a:r>
              <a:rPr lang="en-GB" dirty="0" smtClean="0"/>
              <a:t>as </a:t>
            </a:r>
            <a:r>
              <a:rPr lang="en-GB" dirty="0"/>
              <a:t>follow-up or adverse events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CRF - </a:t>
            </a:r>
            <a:r>
              <a:rPr lang="en-GB" dirty="0" smtClean="0"/>
              <a:t>Case </a:t>
            </a:r>
            <a:r>
              <a:rPr lang="en-GB" dirty="0"/>
              <a:t>Report </a:t>
            </a:r>
            <a:r>
              <a:rPr lang="en-GB" dirty="0" smtClean="0"/>
              <a:t>Form, a </a:t>
            </a:r>
            <a:r>
              <a:rPr lang="en-GB" dirty="0"/>
              <a:t>form used to collect and contain data for a study event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Queries - </a:t>
            </a:r>
            <a:r>
              <a:rPr lang="en-GB" dirty="0"/>
              <a:t>are queries or annotations for data items where a value that has been entered is not as </a:t>
            </a:r>
            <a:r>
              <a:rPr lang="en-GB" dirty="0" smtClean="0"/>
              <a:t>expected (created by the site team or co-ordinating centre). Some are generated automatically if a result requires checking.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67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E5C4-71FA-45D9-A14A-E5444904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Log-in page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F26C8F-40CE-4689-ABBF-675F1D99E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6" y="1731413"/>
            <a:ext cx="5742011" cy="4579938"/>
          </a:xfrm>
        </p:spPr>
      </p:pic>
      <p:sp>
        <p:nvSpPr>
          <p:cNvPr id="3" name="TextBox 2"/>
          <p:cNvSpPr txBox="1"/>
          <p:nvPr/>
        </p:nvSpPr>
        <p:spPr>
          <a:xfrm>
            <a:off x="6911339" y="2830162"/>
            <a:ext cx="4670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URL: </a:t>
            </a:r>
            <a:r>
              <a:rPr lang="en-GB" sz="2600" dirty="0">
                <a:hlinkClick r:id="rId3"/>
              </a:rPr>
              <a:t>https://npeu.openclinica.io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An invitation email will be sent to you, which will include your log-in credentials</a:t>
            </a:r>
          </a:p>
        </p:txBody>
      </p:sp>
    </p:spTree>
    <p:extLst>
      <p:ext uri="{BB962C8B-B14F-4D97-AF65-F5344CB8AC3E}">
        <p14:creationId xmlns:p14="http://schemas.microsoft.com/office/powerpoint/2010/main" val="106625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8100" y="1373560"/>
            <a:ext cx="7894320" cy="5474270"/>
            <a:chOff x="-906780" y="119445"/>
            <a:chExt cx="9602032" cy="6658473"/>
          </a:xfrm>
        </p:grpSpPr>
        <p:grpSp>
          <p:nvGrpSpPr>
            <p:cNvPr id="16" name="Group 15"/>
            <p:cNvGrpSpPr/>
            <p:nvPr/>
          </p:nvGrpSpPr>
          <p:grpSpPr>
            <a:xfrm>
              <a:off x="-906780" y="119445"/>
              <a:ext cx="9602032" cy="6658473"/>
              <a:chOff x="-906780" y="119445"/>
              <a:chExt cx="9602032" cy="665847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906780" y="119445"/>
                <a:ext cx="9602032" cy="6561389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 flipV="1">
                <a:off x="101846" y="1264920"/>
                <a:ext cx="8585786" cy="5512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101846" y="1278326"/>
              <a:ext cx="5125474" cy="4919851"/>
              <a:chOff x="4184313" y="585368"/>
              <a:chExt cx="6242498" cy="599206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l="88711"/>
              <a:stretch/>
            </p:blipFill>
            <p:spPr>
              <a:xfrm>
                <a:off x="9220200" y="585369"/>
                <a:ext cx="1206611" cy="599206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/>
              <a:srcRect t="277" r="86517"/>
              <a:stretch/>
            </p:blipFill>
            <p:spPr>
              <a:xfrm>
                <a:off x="4184313" y="601980"/>
                <a:ext cx="1442831" cy="597544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/>
              <a:srcRect l="20343" t="404" r="74168"/>
              <a:stretch/>
            </p:blipFill>
            <p:spPr>
              <a:xfrm>
                <a:off x="5613395" y="609600"/>
                <a:ext cx="586741" cy="596782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37168" r="56701"/>
              <a:stretch/>
            </p:blipFill>
            <p:spPr>
              <a:xfrm>
                <a:off x="6192350" y="585368"/>
                <a:ext cx="655321" cy="599206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/>
              <a:srcRect l="50071" r="44154"/>
              <a:stretch/>
            </p:blipFill>
            <p:spPr>
              <a:xfrm>
                <a:off x="6833755" y="585368"/>
                <a:ext cx="617221" cy="599206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/>
              <a:srcRect l="61050" r="22196"/>
              <a:stretch/>
            </p:blipFill>
            <p:spPr>
              <a:xfrm>
                <a:off x="7429499" y="585369"/>
                <a:ext cx="1790701" cy="5992061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Matrix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524" y="2051244"/>
            <a:ext cx="58910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Navigate using the navigation bar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Home</a:t>
            </a:r>
            <a:r>
              <a:rPr lang="en-GB" dirty="0"/>
              <a:t> takes you to your site home </a:t>
            </a:r>
            <a:r>
              <a:rPr lang="en-GB" dirty="0" smtClean="0"/>
              <a:t>page (not used)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Participant matrix </a:t>
            </a:r>
            <a:r>
              <a:rPr lang="en-GB" dirty="0" smtClean="0"/>
              <a:t>displays </a:t>
            </a:r>
            <a:r>
              <a:rPr lang="en-GB" dirty="0"/>
              <a:t>a table of all participants at your site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/>
              <a:t>Queries</a:t>
            </a:r>
            <a:r>
              <a:rPr lang="en-GB" dirty="0"/>
              <a:t> displays a table of all queries at your </a:t>
            </a:r>
            <a:r>
              <a:rPr lang="en-GB" dirty="0" smtClean="0"/>
              <a:t>site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a patient is randomised, their baseline data is automatically added to two CRFs: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 ‘Randomisation</a:t>
            </a:r>
            <a:r>
              <a:rPr lang="en-GB" dirty="0"/>
              <a:t>’ </a:t>
            </a:r>
            <a:r>
              <a:rPr lang="en-GB" dirty="0" smtClean="0"/>
              <a:t>form (which can potentially be modified if an error was made), </a:t>
            </a:r>
            <a:r>
              <a:rPr lang="en-GB" dirty="0"/>
              <a:t>and </a:t>
            </a:r>
            <a:r>
              <a:rPr lang="en-GB" dirty="0" smtClean="0"/>
              <a:t>also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An ‘Entry</a:t>
            </a:r>
            <a:r>
              <a:rPr lang="en-GB" dirty="0"/>
              <a:t>’ form </a:t>
            </a:r>
            <a:r>
              <a:rPr lang="en-GB" dirty="0" smtClean="0"/>
              <a:t>(a </a:t>
            </a:r>
            <a:r>
              <a:rPr lang="en-GB" dirty="0"/>
              <a:t>locked version of the </a:t>
            </a:r>
            <a:r>
              <a:rPr lang="en-GB" dirty="0" smtClean="0"/>
              <a:t>entry </a:t>
            </a:r>
            <a:r>
              <a:rPr lang="en-GB" dirty="0"/>
              <a:t>data that cannot be modified)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</a:t>
            </a:r>
            <a:r>
              <a:rPr lang="en-GB" b="1" dirty="0" smtClean="0"/>
              <a:t>never</a:t>
            </a:r>
            <a:r>
              <a:rPr lang="en-GB" dirty="0" smtClean="0"/>
              <a:t> need to add a new participant yourself in OpenClinica, so please do not use this button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Contact the trial team if you cannot find a participant you expect to see</a:t>
            </a:r>
          </a:p>
        </p:txBody>
      </p:sp>
      <p:sp>
        <p:nvSpPr>
          <p:cNvPr id="7" name="Oval 6"/>
          <p:cNvSpPr/>
          <p:nvPr/>
        </p:nvSpPr>
        <p:spPr>
          <a:xfrm>
            <a:off x="5483653" y="1652198"/>
            <a:ext cx="1465788" cy="161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>
            <a:off x="6216547" y="1813560"/>
            <a:ext cx="237593" cy="210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322320" y="2179319"/>
            <a:ext cx="715119" cy="158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4037439" y="2258434"/>
            <a:ext cx="2179108" cy="3430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0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Matrix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8100" y="1373560"/>
            <a:ext cx="7894320" cy="5474270"/>
            <a:chOff x="-906780" y="119445"/>
            <a:chExt cx="9602032" cy="6658473"/>
          </a:xfrm>
        </p:grpSpPr>
        <p:grpSp>
          <p:nvGrpSpPr>
            <p:cNvPr id="17" name="Group 16"/>
            <p:cNvGrpSpPr/>
            <p:nvPr/>
          </p:nvGrpSpPr>
          <p:grpSpPr>
            <a:xfrm>
              <a:off x="-906780" y="119445"/>
              <a:ext cx="9602032" cy="6658473"/>
              <a:chOff x="-906780" y="119445"/>
              <a:chExt cx="9602032" cy="665847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906780" y="119445"/>
                <a:ext cx="9602032" cy="6561389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 flipV="1">
                <a:off x="101846" y="1264920"/>
                <a:ext cx="8585786" cy="5512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01846" y="1278326"/>
              <a:ext cx="5125474" cy="4919851"/>
              <a:chOff x="4184313" y="585368"/>
              <a:chExt cx="6242498" cy="599206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88711"/>
              <a:stretch/>
            </p:blipFill>
            <p:spPr>
              <a:xfrm>
                <a:off x="9220200" y="585369"/>
                <a:ext cx="1206611" cy="599206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t="277" r="86517"/>
              <a:stretch/>
            </p:blipFill>
            <p:spPr>
              <a:xfrm>
                <a:off x="4184313" y="601980"/>
                <a:ext cx="1442831" cy="597544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l="20343" t="404" r="74168"/>
              <a:stretch/>
            </p:blipFill>
            <p:spPr>
              <a:xfrm>
                <a:off x="5613395" y="609600"/>
                <a:ext cx="586741" cy="596782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37168" r="56701"/>
              <a:stretch/>
            </p:blipFill>
            <p:spPr>
              <a:xfrm>
                <a:off x="6192350" y="585368"/>
                <a:ext cx="655321" cy="599206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50071" r="44154"/>
              <a:stretch/>
            </p:blipFill>
            <p:spPr>
              <a:xfrm>
                <a:off x="6833755" y="585368"/>
                <a:ext cx="617221" cy="599206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/>
              <a:srcRect l="61050" r="22196"/>
              <a:stretch/>
            </p:blipFill>
            <p:spPr>
              <a:xfrm>
                <a:off x="7429499" y="585369"/>
                <a:ext cx="1790701" cy="5992061"/>
              </a:xfrm>
              <a:prstGeom prst="rect">
                <a:avLst/>
              </a:prstGeom>
            </p:spPr>
          </p:pic>
        </p:grpSp>
      </p:grpSp>
      <p:sp>
        <p:nvSpPr>
          <p:cNvPr id="5" name="Rectangle 4"/>
          <p:cNvSpPr/>
          <p:nvPr/>
        </p:nvSpPr>
        <p:spPr>
          <a:xfrm>
            <a:off x="5483404" y="2015357"/>
            <a:ext cx="64799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Each row </a:t>
            </a:r>
            <a:r>
              <a:rPr lang="en-GB" sz="2000" dirty="0" smtClean="0"/>
              <a:t>is one participant, with Participant </a:t>
            </a:r>
            <a:r>
              <a:rPr lang="en-GB" sz="2000" dirty="0"/>
              <a:t>ID </a:t>
            </a:r>
            <a:r>
              <a:rPr lang="en-GB" sz="2000" dirty="0" smtClean="0"/>
              <a:t>(study </a:t>
            </a:r>
            <a:r>
              <a:rPr lang="en-GB" sz="2000" dirty="0"/>
              <a:t>number</a:t>
            </a:r>
            <a:r>
              <a:rPr lang="en-GB" sz="2000" dirty="0" smtClean="0"/>
              <a:t>) </a:t>
            </a:r>
            <a:r>
              <a:rPr lang="en-GB" sz="2000" dirty="0"/>
              <a:t>in </a:t>
            </a:r>
            <a:r>
              <a:rPr lang="en-GB" sz="2000" dirty="0" smtClean="0"/>
              <a:t>the </a:t>
            </a:r>
            <a:r>
              <a:rPr lang="en-GB" sz="2000" dirty="0"/>
              <a:t>first </a:t>
            </a:r>
            <a:r>
              <a:rPr lang="en-GB" sz="2000" dirty="0" smtClean="0"/>
              <a:t>column with a ‘CV_’ prefix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Subsequent </a:t>
            </a:r>
            <a:r>
              <a:rPr lang="en-GB" sz="2000" dirty="0"/>
              <a:t>columns contain </a:t>
            </a:r>
            <a:r>
              <a:rPr lang="en-GB" sz="2000" dirty="0" smtClean="0"/>
              <a:t>CRFs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The CRFs used for data entry in the EU are: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‘Follow-up’: The main follow-up form, completed on (or soon after) day 28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‘6 Month Follow-up’: 6-month follow-up 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Adverse Events: For use if reporting a Suspected Serious Adverse Reaction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‘Sponsor Assessment’, ‘28 Day Vital Status’ and any other CRFs that appear in this matrix are not used for data entry in the EU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3038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8100" y="1373560"/>
            <a:ext cx="7894320" cy="5474270"/>
            <a:chOff x="-906780" y="119445"/>
            <a:chExt cx="9602032" cy="6658473"/>
          </a:xfrm>
        </p:grpSpPr>
        <p:grpSp>
          <p:nvGrpSpPr>
            <p:cNvPr id="14" name="Group 13"/>
            <p:cNvGrpSpPr/>
            <p:nvPr/>
          </p:nvGrpSpPr>
          <p:grpSpPr>
            <a:xfrm>
              <a:off x="-906780" y="119445"/>
              <a:ext cx="9602032" cy="6658473"/>
              <a:chOff x="-906780" y="119445"/>
              <a:chExt cx="9602032" cy="665847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906780" y="119445"/>
                <a:ext cx="9602032" cy="6561389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 flipV="1">
                <a:off x="101846" y="1264920"/>
                <a:ext cx="8585786" cy="5512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01846" y="1278326"/>
              <a:ext cx="5125474" cy="4919851"/>
              <a:chOff x="4184313" y="585368"/>
              <a:chExt cx="6242498" cy="599206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l="88711"/>
              <a:stretch/>
            </p:blipFill>
            <p:spPr>
              <a:xfrm>
                <a:off x="9220200" y="585369"/>
                <a:ext cx="1206611" cy="599206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t="277" r="86517"/>
              <a:stretch/>
            </p:blipFill>
            <p:spPr>
              <a:xfrm>
                <a:off x="4184313" y="601980"/>
                <a:ext cx="1442831" cy="597544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/>
              <a:srcRect l="20343" t="404" r="74168"/>
              <a:stretch/>
            </p:blipFill>
            <p:spPr>
              <a:xfrm>
                <a:off x="5613395" y="609600"/>
                <a:ext cx="586741" cy="596782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/>
              <a:srcRect l="37168" r="56701"/>
              <a:stretch/>
            </p:blipFill>
            <p:spPr>
              <a:xfrm>
                <a:off x="6192350" y="585368"/>
                <a:ext cx="655321" cy="599206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/>
              <a:srcRect l="50071" r="44154"/>
              <a:stretch/>
            </p:blipFill>
            <p:spPr>
              <a:xfrm>
                <a:off x="6833755" y="585368"/>
                <a:ext cx="617221" cy="599206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61050" r="22196"/>
              <a:stretch/>
            </p:blipFill>
            <p:spPr>
              <a:xfrm>
                <a:off x="7429499" y="585369"/>
                <a:ext cx="1790701" cy="5992061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entry statuses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84003" y="2904838"/>
            <a:ext cx="4892434" cy="2571207"/>
            <a:chOff x="6960703" y="2372893"/>
            <a:chExt cx="4615988" cy="2571207"/>
          </a:xfrm>
        </p:grpSpPr>
        <p:grpSp>
          <p:nvGrpSpPr>
            <p:cNvPr id="9" name="Group 8"/>
            <p:cNvGrpSpPr/>
            <p:nvPr/>
          </p:nvGrpSpPr>
          <p:grpSpPr>
            <a:xfrm>
              <a:off x="6960703" y="2372893"/>
              <a:ext cx="4615988" cy="2554545"/>
              <a:chOff x="6960703" y="2139868"/>
              <a:chExt cx="4615988" cy="255454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466854" y="2139868"/>
                <a:ext cx="4109837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 smtClean="0"/>
                  <a:t>Data </a:t>
                </a:r>
                <a:r>
                  <a:rPr lang="en-GB" sz="2000" dirty="0"/>
                  <a:t>entry </a:t>
                </a:r>
                <a:r>
                  <a:rPr lang="en-GB" sz="2000" dirty="0" smtClean="0"/>
                  <a:t>completed</a:t>
                </a:r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Data </a:t>
                </a:r>
                <a:r>
                  <a:rPr lang="en-GB" sz="2000" dirty="0"/>
                  <a:t>entry started but not marked as complete</a:t>
                </a:r>
              </a:p>
              <a:p>
                <a:endParaRPr lang="en-GB" sz="2000" dirty="0"/>
              </a:p>
              <a:p>
                <a:r>
                  <a:rPr lang="en-GB" sz="2000" dirty="0" smtClean="0"/>
                  <a:t>‘Scheduled event’</a:t>
                </a:r>
              </a:p>
              <a:p>
                <a:endParaRPr lang="en-GB" sz="2000" dirty="0"/>
              </a:p>
              <a:p>
                <a:r>
                  <a:rPr lang="en-GB" sz="2000" dirty="0" smtClean="0"/>
                  <a:t>‘Non-scheduled event’</a:t>
                </a:r>
                <a:endParaRPr lang="en-GB" sz="2000" dirty="0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1630" y="2139868"/>
                <a:ext cx="484829" cy="45355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4500" y="3675027"/>
                <a:ext cx="490487" cy="41384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0703" y="2746749"/>
                <a:ext cx="503661" cy="440703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08488" y="4478348"/>
              <a:ext cx="474220" cy="465752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096572" y="2163696"/>
            <a:ext cx="395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icons in the table indicate the status of data entry of CRFs: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68853" y="5792258"/>
            <a:ext cx="6072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However</a:t>
            </a:r>
            <a:r>
              <a:rPr lang="en-GB" sz="2000" dirty="0" smtClean="0"/>
              <a:t>,  in RECOVERY please ignore the ‘scheduled’ and ‘non-scheduled’ distinction, and complete follow-up forms when they are due, at 28 days and 6 months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7544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a participant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960F78-571E-4F3D-89A2-1C888F5E1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51" y="1625160"/>
            <a:ext cx="5198626" cy="4579938"/>
          </a:xfrm>
        </p:spPr>
      </p:pic>
      <p:sp>
        <p:nvSpPr>
          <p:cNvPr id="3" name="Oval 2"/>
          <p:cNvSpPr/>
          <p:nvPr/>
        </p:nvSpPr>
        <p:spPr>
          <a:xfrm>
            <a:off x="1311964" y="2151201"/>
            <a:ext cx="879991" cy="293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31265" y="2011492"/>
            <a:ext cx="44161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Find a participant by entering their ID using </a:t>
            </a:r>
            <a:r>
              <a:rPr lang="en-GB" sz="2400" dirty="0"/>
              <a:t>the </a:t>
            </a:r>
            <a:r>
              <a:rPr lang="en-GB" sz="2400" dirty="0" smtClean="0"/>
              <a:t>box in the top left corner, or Participant ID box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Open their record by clicking on their ID, or on the View button</a:t>
            </a:r>
          </a:p>
          <a:p>
            <a:endParaRPr lang="en-GB" sz="2400" dirty="0"/>
          </a:p>
          <a:p>
            <a:r>
              <a:rPr lang="en-GB" sz="2400" dirty="0" smtClean="0"/>
              <a:t>Although CRFs can be accessed directly from the matrix, please open the participant record first to reduce ID errors </a:t>
            </a: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1892144" y="2621764"/>
            <a:ext cx="539988" cy="236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32132" y="2336908"/>
            <a:ext cx="4799133" cy="402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40665" y="2298113"/>
            <a:ext cx="4990600" cy="38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150" y="4257823"/>
            <a:ext cx="411299" cy="38083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35746" y="3090126"/>
            <a:ext cx="531470" cy="161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887730" y="3095211"/>
            <a:ext cx="191467" cy="199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>
            <a:stCxn id="14" idx="6"/>
          </p:cNvCxnSpPr>
          <p:nvPr/>
        </p:nvCxnSpPr>
        <p:spPr>
          <a:xfrm>
            <a:off x="2367216" y="3170762"/>
            <a:ext cx="4864049" cy="923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6"/>
          </p:cNvCxnSpPr>
          <p:nvPr/>
        </p:nvCxnSpPr>
        <p:spPr>
          <a:xfrm>
            <a:off x="4079197" y="3194964"/>
            <a:ext cx="3152068" cy="899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21885C-0BBF-4BE7-B69F-33462666A18D}"/>
</file>

<file path=customXml/itemProps2.xml><?xml version="1.0" encoding="utf-8"?>
<ds:datastoreItem xmlns:ds="http://schemas.openxmlformats.org/officeDocument/2006/customXml" ds:itemID="{6C7D5102-6E43-4B21-8687-6A1964089A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9B6D2-EE26-4003-AC07-3F78FA9B962C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137f62fc-0309-469d-96f8-244e1f51aa13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</TotalTime>
  <Words>1661</Words>
  <Application>Microsoft Office PowerPoint</Application>
  <PresentationFormat>Widescreen</PresentationFormat>
  <Paragraphs>161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 The RECOVERY trial</vt:lpstr>
      <vt:lpstr>Follow-up data collection</vt:lpstr>
      <vt:lpstr>OpenClinica</vt:lpstr>
      <vt:lpstr>OpenClinica definitions</vt:lpstr>
      <vt:lpstr>Log-in page</vt:lpstr>
      <vt:lpstr>Participant Matrix</vt:lpstr>
      <vt:lpstr>Participant Matrix</vt:lpstr>
      <vt:lpstr>Data entry statuses</vt:lpstr>
      <vt:lpstr>Finding a participant</vt:lpstr>
      <vt:lpstr>Identifying the participant</vt:lpstr>
      <vt:lpstr>Participant’s Record</vt:lpstr>
      <vt:lpstr>Participant’s Record</vt:lpstr>
      <vt:lpstr>Completion of CRFs</vt:lpstr>
      <vt:lpstr>Completion of CRFs</vt:lpstr>
      <vt:lpstr>Warning messages</vt:lpstr>
      <vt:lpstr>PowerPoint Presentation</vt:lpstr>
      <vt:lpstr>PowerPoint Presentation</vt:lpstr>
      <vt:lpstr>Complete data entry</vt:lpstr>
      <vt:lpstr>Error message</vt:lpstr>
      <vt:lpstr>Resolving an error</vt:lpstr>
      <vt:lpstr>Adding a query</vt:lpstr>
      <vt:lpstr>Administrative editing</vt:lpstr>
      <vt:lpstr>Reason for change</vt:lpstr>
      <vt:lpstr>View data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151</cp:revision>
  <cp:lastPrinted>2020-03-18T19:42:16Z</cp:lastPrinted>
  <dcterms:created xsi:type="dcterms:W3CDTF">2020-03-14T13:47:38Z</dcterms:created>
  <dcterms:modified xsi:type="dcterms:W3CDTF">2024-02-21T16:02:41Z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