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4" r:id="rId4"/>
    <p:sldId id="275" r:id="rId5"/>
    <p:sldId id="276" r:id="rId6"/>
    <p:sldId id="277" r:id="rId7"/>
    <p:sldId id="286" r:id="rId8"/>
    <p:sldId id="279" r:id="rId9"/>
    <p:sldId id="287" r:id="rId10"/>
    <p:sldId id="280" r:id="rId11"/>
    <p:sldId id="281" r:id="rId12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,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9E3159"/>
                </a:solidFill>
                <a:latin typeface="+mn-lt"/>
              </a:rPr>
              <a:t>The </a:t>
            </a:r>
            <a:r>
              <a:rPr lang="en-GB" b="1" dirty="0">
                <a:solidFill>
                  <a:srgbClr val="9E3159"/>
                </a:solidFill>
                <a:latin typeface="+mn-lt"/>
              </a:rPr>
              <a:t>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/>
          <a:lstStyle/>
          <a:p>
            <a:r>
              <a:rPr lang="en-GB" sz="3200" b="1" dirty="0" smtClean="0"/>
              <a:t>EU Randomisation Training</a:t>
            </a:r>
          </a:p>
          <a:p>
            <a:endParaRPr lang="en-GB" b="1" dirty="0"/>
          </a:p>
          <a:p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</a:rPr>
              <a:t>V1.0 </a:t>
            </a:r>
            <a:r>
              <a:rPr lang="en-GB" sz="2000" b="1" dirty="0" smtClean="0">
                <a:solidFill>
                  <a:schemeClr val="bg2">
                    <a:lumMod val="50000"/>
                  </a:schemeClr>
                </a:solidFill>
              </a:rPr>
              <a:t>2024-01-30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138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427011" y="4351706"/>
            <a:ext cx="3137490" cy="317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2747429"/>
            <a:ext cx="3137490" cy="5665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2747429"/>
            <a:ext cx="3137490" cy="1281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0979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For each comparison, the allocation will either be the </a:t>
            </a:r>
            <a:r>
              <a:rPr lang="en-GB" i="1" dirty="0"/>
              <a:t>trial treatment </a:t>
            </a:r>
            <a:r>
              <a:rPr lang="en-GB" dirty="0"/>
              <a:t>or </a:t>
            </a:r>
            <a:r>
              <a:rPr lang="en-GB" i="1" dirty="0"/>
              <a:t>usual care (</a:t>
            </a:r>
            <a:r>
              <a:rPr lang="en-GB" dirty="0"/>
              <a:t>without the trial treatment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If the patient is allocated a trial treatment, ensure this is prescribed (as a normal inpatient prescription by a one of the patient’s medical team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 copy of the treatment allocation, study number, and data in the randomisation form can be saved or printed as a pdf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02854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Record the study number in the medical record and on the consent form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696898"/>
            <a:ext cx="11531625" cy="458007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you have any questions about the process or run into problems with the website please do one of the following:</a:t>
            </a:r>
          </a:p>
          <a:p>
            <a:endParaRPr lang="en-GB" dirty="0"/>
          </a:p>
          <a:p>
            <a:pPr lvl="1"/>
            <a:r>
              <a:rPr lang="en-GB" dirty="0"/>
              <a:t>Review our Frequently Asked Questions on the study website </a:t>
            </a:r>
            <a:r>
              <a:rPr lang="en-GB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en-GB" dirty="0">
              <a:solidFill>
                <a:srgbClr val="9E3159"/>
              </a:solidFill>
            </a:endParaRPr>
          </a:p>
          <a:p>
            <a:pPr lvl="1"/>
            <a:endParaRPr lang="en-GB" dirty="0"/>
          </a:p>
          <a:p>
            <a:pPr lvl="1"/>
            <a:r>
              <a:rPr lang="en-GB" dirty="0"/>
              <a:t>E-mail the study team at </a:t>
            </a:r>
            <a:r>
              <a:rPr lang="en-GB" b="1" dirty="0" smtClean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en-GB" dirty="0" smtClean="0"/>
              <a:t> (in English)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Telephone the study team </a:t>
            </a:r>
            <a:r>
              <a:rPr lang="en-GB" dirty="0" smtClean="0"/>
              <a:t>on +44 800 138 5451 </a:t>
            </a:r>
            <a:r>
              <a:rPr lang="en-GB" dirty="0"/>
              <a:t>(in English </a:t>
            </a:r>
            <a:r>
              <a:rPr lang="en-GB" dirty="0" smtClean="0"/>
              <a:t>- urgent </a:t>
            </a:r>
            <a:r>
              <a:rPr lang="en-GB" dirty="0"/>
              <a:t>calls only please)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Randomisation does </a:t>
            </a:r>
            <a:r>
              <a:rPr lang="en-GB" sz="2400" b="1" dirty="0"/>
              <a:t>not</a:t>
            </a:r>
            <a:r>
              <a:rPr lang="en-GB" sz="2400" dirty="0"/>
              <a:t> have to be done by the person who took consent</a:t>
            </a:r>
          </a:p>
          <a:p>
            <a:endParaRPr lang="en-GB" sz="2400" dirty="0"/>
          </a:p>
          <a:p>
            <a:r>
              <a:rPr lang="en-GB" sz="2400" dirty="0"/>
              <a:t>Randomisation </a:t>
            </a:r>
            <a:r>
              <a:rPr lang="en-GB" sz="2400" b="1" dirty="0"/>
              <a:t>must</a:t>
            </a:r>
            <a:r>
              <a:rPr lang="en-GB" sz="2400" dirty="0"/>
              <a:t> be done online and can be accessed via the </a:t>
            </a:r>
            <a:r>
              <a:rPr lang="en-GB" sz="2400" dirty="0" smtClean="0"/>
              <a:t>relevant country page at</a:t>
            </a:r>
            <a:r>
              <a:rPr lang="en-GB" b="1" dirty="0" smtClean="0">
                <a:solidFill>
                  <a:srgbClr val="9E3159"/>
                </a:solidFill>
              </a:rPr>
              <a:t> </a:t>
            </a:r>
            <a:r>
              <a:rPr lang="en-GB" b="1" dirty="0" smtClean="0">
                <a:solidFill>
                  <a:srgbClr val="9E3159"/>
                </a:solidFill>
                <a:hlinkClick r:id="rId2"/>
              </a:rPr>
              <a:t>www.recoverytrial.net</a:t>
            </a:r>
            <a:endParaRPr lang="en-GB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dirty="0"/>
              <a:t>Follow links for </a:t>
            </a:r>
            <a:r>
              <a:rPr lang="en-GB" sz="2400" dirty="0" smtClean="0"/>
              <a:t>“Randomisation” and log in to the system</a:t>
            </a:r>
          </a:p>
          <a:p>
            <a:endParaRPr lang="en-GB" sz="2400" dirty="0"/>
          </a:p>
          <a:p>
            <a:r>
              <a:rPr lang="en-GB" sz="2400" dirty="0" smtClean="0"/>
              <a:t>The Participant Information Leaflet and Consent Form can also be downloaded from the country page if needed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/>
          </a:p>
          <a:p>
            <a:r>
              <a:rPr lang="en-GB" sz="2400" dirty="0" smtClean="0"/>
              <a:t>To enter a new participant, click ‘Enrol patient into study’</a:t>
            </a:r>
          </a:p>
          <a:p>
            <a:endParaRPr lang="en-GB" sz="2400" dirty="0"/>
          </a:p>
          <a:p>
            <a:r>
              <a:rPr lang="en-GB" sz="2400" dirty="0" smtClean="0"/>
              <a:t>From the home page you can also access a recruitment list for you site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628090"/>
            <a:ext cx="2373770" cy="417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283" y="2443424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Patient’s attending doctor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237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Eligibility criteria are confirmed on the form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677875"/>
            <a:ext cx="2681897" cy="5096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04602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Results </a:t>
            </a:r>
            <a:r>
              <a:rPr lang="en-GB" dirty="0"/>
              <a:t>from investigations </a:t>
            </a:r>
            <a:r>
              <a:rPr lang="en-GB" dirty="0" smtClean="0"/>
              <a:t>done for routine </a:t>
            </a:r>
            <a:r>
              <a:rPr lang="en-GB" dirty="0"/>
              <a:t>care </a:t>
            </a:r>
            <a:r>
              <a:rPr lang="en-GB" dirty="0" smtClean="0"/>
              <a:t>(these are not performed </a:t>
            </a:r>
            <a:r>
              <a:rPr lang="en-GB" dirty="0"/>
              <a:t>for </a:t>
            </a:r>
            <a:r>
              <a:rPr lang="en-GB" dirty="0" smtClean="0"/>
              <a:t>the trial, so if </a:t>
            </a:r>
            <a:r>
              <a:rPr lang="en-GB" dirty="0"/>
              <a:t>they were not done just click ‘not </a:t>
            </a:r>
            <a:r>
              <a:rPr lang="en-GB" dirty="0" smtClean="0"/>
              <a:t>measured/not taken’)</a:t>
            </a:r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807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Pay attention to the units for laboratory results, as these vary between sites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Most recent clinical observations taken as part of routine care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any treatment is considered to be indicated the patient cannot enter the relevant comparison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5" y="3325505"/>
            <a:ext cx="3449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Requiring ongoing specialist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Suitability for each comparison. Please read the wording carefully:</a:t>
            </a:r>
          </a:p>
          <a:p>
            <a:r>
              <a:rPr lang="en-GB" dirty="0"/>
              <a:t>-</a:t>
            </a:r>
            <a:r>
              <a:rPr lang="en-GB" dirty="0" smtClean="0"/>
              <a:t> If the patient is NOT suitable for the comparison the answer should be ‘Yes’ </a:t>
            </a:r>
          </a:p>
          <a:p>
            <a:r>
              <a:rPr lang="en-GB" dirty="0" smtClean="0"/>
              <a:t>- If the patient IS suitable for the comparison the answer should be ‘No’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Availability of study treatment at your site (only select ‘No’ if you’ve heard that a specific treatment is unavailable)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8" cy="372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1" y="506971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you did not sign the consent form, provide the name of the person who did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0483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When the form is complete click ‘Continue’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795947"/>
            <a:ext cx="3025550" cy="8841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Errors flag answers or missing data that mean the patient cannot be randomised</a:t>
            </a:r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471223"/>
            <a:ext cx="2398667" cy="10631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Warnings flag unexpected answers - these can be amended or left unchanged if correct</a:t>
            </a:r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After clicking ‘Continue’, </a:t>
            </a:r>
            <a:r>
              <a:rPr lang="en-GB" dirty="0" smtClean="0"/>
              <a:t>errors or warnings may </a:t>
            </a:r>
            <a:r>
              <a:rPr lang="en-GB" dirty="0"/>
              <a:t>be highlighted - review these and amend as needed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7795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If all is </a:t>
            </a:r>
            <a:r>
              <a:rPr lang="en-GB" dirty="0" smtClean="0"/>
              <a:t>correct </a:t>
            </a:r>
            <a:r>
              <a:rPr lang="en-GB" dirty="0"/>
              <a:t>click ‘Randomise’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After any errors/warnings have been reviewed, you can review the data entered before proceeding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0277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If </a:t>
            </a:r>
            <a:r>
              <a:rPr lang="en-GB" dirty="0" smtClean="0"/>
              <a:t>you need to correct anything click ‘Amend’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45F75E-038A-40C8-9A50-AAD875867D39}"/>
</file>

<file path=customXml/itemProps2.xml><?xml version="1.0" encoding="utf-8"?>
<ds:datastoreItem xmlns:ds="http://schemas.openxmlformats.org/officeDocument/2006/customXml" ds:itemID="{7C328F31-C49B-47AE-9B2D-20F3B6DB4D0F}"/>
</file>

<file path=customXml/itemProps3.xml><?xml version="1.0" encoding="utf-8"?>
<ds:datastoreItem xmlns:ds="http://schemas.openxmlformats.org/officeDocument/2006/customXml" ds:itemID="{8A9FC9A2-6B5E-4704-94A2-561281F8E2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503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RECOVERY trial</vt:lpstr>
      <vt:lpstr>Randomisation</vt:lpstr>
      <vt:lpstr>Randomisation</vt:lpstr>
      <vt:lpstr>Randomisation</vt:lpstr>
      <vt:lpstr>Randomisation</vt:lpstr>
      <vt:lpstr>Randomisation</vt:lpstr>
      <vt:lpstr>Randomisation</vt:lpstr>
      <vt:lpstr>Randomisation</vt:lpstr>
      <vt:lpstr>Randomisation</vt:lpstr>
      <vt:lpstr>Randomisation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86</cp:revision>
  <cp:lastPrinted>2020-03-18T19:42:16Z</cp:lastPrinted>
  <dcterms:created xsi:type="dcterms:W3CDTF">2020-03-14T13:47:38Z</dcterms:created>
  <dcterms:modified xsi:type="dcterms:W3CDTF">2024-02-21T14:49:31Z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