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2" r:id="rId3"/>
    <p:sldId id="274" r:id="rId4"/>
    <p:sldId id="275" r:id="rId5"/>
    <p:sldId id="276" r:id="rId6"/>
    <p:sldId id="277" r:id="rId7"/>
    <p:sldId id="286" r:id="rId8"/>
    <p:sldId id="279" r:id="rId9"/>
    <p:sldId id="287" r:id="rId10"/>
    <p:sldId id="280" r:id="rId11"/>
    <p:sldId id="281" r:id="rId12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Peto" initials="LP" lastIdx="0" clrIdx="0">
    <p:extLst>
      <p:ext uri="{19B8F6BF-5375-455C-9EA6-DF929625EA0E}">
        <p15:presenceInfo xmlns:p15="http://schemas.microsoft.com/office/powerpoint/2012/main" userId="S-1-5-21-944046252-2799899743-1142484129-10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232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5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21/02/2024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82"/>
          <a:stretch/>
        </p:blipFill>
        <p:spPr>
          <a:xfrm>
            <a:off x="9008339" y="312681"/>
            <a:ext cx="2880360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@ecraid.eu" TargetMode="External"/><Relationship Id="rId2" Type="http://schemas.openxmlformats.org/officeDocument/2006/relationships/hyperlink" Target="http://www.recoverytrial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coverytrial,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2868"/>
            <a:ext cx="9144000" cy="130163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9E3159"/>
                </a:solidFill>
                <a:latin typeface="+mn-lt"/>
              </a:rPr>
              <a:t>The </a:t>
            </a:r>
            <a:r>
              <a:rPr lang="en-GB" b="1" dirty="0">
                <a:solidFill>
                  <a:srgbClr val="9E3159"/>
                </a:solidFill>
                <a:latin typeface="+mn-lt"/>
              </a:rPr>
              <a:t>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4762"/>
            <a:ext cx="9144000" cy="1655762"/>
          </a:xfrm>
        </p:spPr>
        <p:txBody>
          <a:bodyPr/>
          <a:lstStyle/>
          <a:p>
            <a:r>
              <a:rPr lang="en-GB" sz="3200" b="1" dirty="0" smtClean="0"/>
              <a:t>EU Randomisation Training</a:t>
            </a:r>
          </a:p>
          <a:p>
            <a:endParaRPr lang="en-GB" b="1" dirty="0"/>
          </a:p>
          <a:p>
            <a:r>
              <a:rPr lang="en-GB" sz="2000" b="1" dirty="0" smtClean="0">
                <a:solidFill>
                  <a:schemeClr val="bg2">
                    <a:lumMod val="50000"/>
                  </a:schemeClr>
                </a:solidFill>
              </a:rPr>
              <a:t>V1.0 </a:t>
            </a:r>
            <a:r>
              <a:rPr lang="en-GB" sz="2000" b="1" dirty="0" smtClean="0">
                <a:solidFill>
                  <a:schemeClr val="bg2">
                    <a:lumMod val="50000"/>
                  </a:schemeClr>
                </a:solidFill>
              </a:rPr>
              <a:t>2024-01-30</a:t>
            </a:r>
            <a:endParaRPr lang="en-GB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1" y="1496942"/>
            <a:ext cx="5906764" cy="518852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13804" y="5581291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  <a:endCxn id="22" idx="1"/>
          </p:cNvCxnSpPr>
          <p:nvPr/>
        </p:nvCxnSpPr>
        <p:spPr>
          <a:xfrm>
            <a:off x="3427011" y="5749506"/>
            <a:ext cx="3137490" cy="1384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13804" y="4500833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23" idx="1"/>
          </p:cNvCxnSpPr>
          <p:nvPr/>
        </p:nvCxnSpPr>
        <p:spPr>
          <a:xfrm flipV="1">
            <a:off x="3427011" y="4351706"/>
            <a:ext cx="3137490" cy="3173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613804" y="3145767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21" idx="1"/>
          </p:cNvCxnSpPr>
          <p:nvPr/>
        </p:nvCxnSpPr>
        <p:spPr>
          <a:xfrm flipV="1">
            <a:off x="3427011" y="2747429"/>
            <a:ext cx="3137490" cy="5665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13804" y="3860326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>
            <a:stCxn id="17" idx="6"/>
            <a:endCxn id="21" idx="1"/>
          </p:cNvCxnSpPr>
          <p:nvPr/>
        </p:nvCxnSpPr>
        <p:spPr>
          <a:xfrm flipV="1">
            <a:off x="3427011" y="2747429"/>
            <a:ext cx="3137490" cy="12811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64501" y="1870266"/>
            <a:ext cx="550979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For each comparison, the allocation will either be the </a:t>
            </a:r>
            <a:r>
              <a:rPr lang="en-GB" i="1" dirty="0"/>
              <a:t>trial treatment </a:t>
            </a:r>
            <a:r>
              <a:rPr lang="en-GB" dirty="0"/>
              <a:t>or </a:t>
            </a:r>
            <a:r>
              <a:rPr lang="en-GB" i="1" dirty="0"/>
              <a:t>usual care (</a:t>
            </a:r>
            <a:r>
              <a:rPr lang="en-GB" dirty="0"/>
              <a:t>without the trial treatment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/>
              <a:t>If the patient is allocated a trial treatment, ensure this is prescribed (as a normal inpatient prescription by a one of the patient’s medical team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6564501" y="5426312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 copy of the treatment allocation, study number, and data in the randomisation form can be saved or printed as a pdf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64501" y="4028540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Record the study number in the medical record and on the consent form</a:t>
            </a:r>
          </a:p>
        </p:txBody>
      </p:sp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696898"/>
            <a:ext cx="11531625" cy="458007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If you have any questions about the process or run into problems with the website please do one of the following:</a:t>
            </a:r>
          </a:p>
          <a:p>
            <a:endParaRPr lang="en-GB" dirty="0"/>
          </a:p>
          <a:p>
            <a:pPr lvl="1"/>
            <a:r>
              <a:rPr lang="en-GB" dirty="0"/>
              <a:t>Review our Frequently Asked Questions on the study website </a:t>
            </a:r>
            <a:r>
              <a:rPr lang="en-GB" b="1" dirty="0">
                <a:solidFill>
                  <a:srgbClr val="9E3159"/>
                </a:solidFill>
                <a:hlinkClick r:id="rId2"/>
              </a:rPr>
              <a:t>www.recoverytrial.net</a:t>
            </a:r>
            <a:endParaRPr lang="en-GB" dirty="0">
              <a:solidFill>
                <a:srgbClr val="9E3159"/>
              </a:solidFill>
            </a:endParaRPr>
          </a:p>
          <a:p>
            <a:pPr lvl="1"/>
            <a:endParaRPr lang="en-GB" dirty="0"/>
          </a:p>
          <a:p>
            <a:pPr lvl="1"/>
            <a:r>
              <a:rPr lang="en-GB" dirty="0"/>
              <a:t>E-mail the study team at </a:t>
            </a:r>
            <a:r>
              <a:rPr lang="en-GB" b="1" dirty="0" smtClean="0">
                <a:solidFill>
                  <a:srgbClr val="9E3159"/>
                </a:solidFill>
                <a:hlinkClick r:id="rId3"/>
              </a:rPr>
              <a:t>recovery@ecraid.eu</a:t>
            </a:r>
            <a:r>
              <a:rPr lang="en-GB" dirty="0" smtClean="0"/>
              <a:t> (in English)</a:t>
            </a:r>
            <a:endParaRPr lang="en-GB" dirty="0"/>
          </a:p>
          <a:p>
            <a:pPr lvl="1"/>
            <a:endParaRPr lang="en-GB" dirty="0"/>
          </a:p>
          <a:p>
            <a:pPr lvl="1"/>
            <a:r>
              <a:rPr lang="en-GB" dirty="0"/>
              <a:t>Telephone the study team </a:t>
            </a:r>
            <a:r>
              <a:rPr lang="en-GB" dirty="0" smtClean="0"/>
              <a:t>on +44 800 138 5451 </a:t>
            </a:r>
            <a:r>
              <a:rPr lang="en-GB" dirty="0"/>
              <a:t>(in English </a:t>
            </a:r>
            <a:r>
              <a:rPr lang="en-GB" dirty="0" smtClean="0"/>
              <a:t>- urgent </a:t>
            </a:r>
            <a:r>
              <a:rPr lang="en-GB" dirty="0"/>
              <a:t>calls only please)</a:t>
            </a:r>
          </a:p>
        </p:txBody>
      </p:sp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Randomisation does </a:t>
            </a:r>
            <a:r>
              <a:rPr lang="en-GB" sz="2400" b="1" dirty="0"/>
              <a:t>not</a:t>
            </a:r>
            <a:r>
              <a:rPr lang="en-GB" sz="2400" dirty="0"/>
              <a:t> have to be done by the person who took consent</a:t>
            </a:r>
          </a:p>
          <a:p>
            <a:endParaRPr lang="en-GB" sz="2400" dirty="0"/>
          </a:p>
          <a:p>
            <a:r>
              <a:rPr lang="en-GB" sz="2400" dirty="0"/>
              <a:t>Randomisation </a:t>
            </a:r>
            <a:r>
              <a:rPr lang="en-GB" sz="2400" b="1" dirty="0"/>
              <a:t>must</a:t>
            </a:r>
            <a:r>
              <a:rPr lang="en-GB" sz="2400" dirty="0"/>
              <a:t> be done online and can be accessed via the </a:t>
            </a:r>
            <a:r>
              <a:rPr lang="en-GB" sz="2400" dirty="0" smtClean="0"/>
              <a:t>relevant country page at</a:t>
            </a:r>
            <a:r>
              <a:rPr lang="en-GB" b="1" dirty="0" smtClean="0">
                <a:solidFill>
                  <a:srgbClr val="9E3159"/>
                </a:solidFill>
              </a:rPr>
              <a:t> </a:t>
            </a:r>
            <a:r>
              <a:rPr lang="en-GB" b="1" dirty="0" smtClean="0">
                <a:solidFill>
                  <a:srgbClr val="9E3159"/>
                </a:solidFill>
                <a:hlinkClick r:id="rId2"/>
              </a:rPr>
              <a:t>www.recoverytrial.net</a:t>
            </a:r>
            <a:endParaRPr lang="en-GB" b="1" dirty="0">
              <a:solidFill>
                <a:srgbClr val="9E3159"/>
              </a:solidFill>
            </a:endParaRPr>
          </a:p>
          <a:p>
            <a:pPr marL="0" indent="0" algn="ctr">
              <a:buNone/>
            </a:pPr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400" dirty="0"/>
              <a:t>Follow links for </a:t>
            </a:r>
            <a:r>
              <a:rPr lang="en-GB" sz="2400" dirty="0" smtClean="0"/>
              <a:t>“Randomisation” and log in to the system</a:t>
            </a:r>
          </a:p>
          <a:p>
            <a:endParaRPr lang="en-GB" sz="2400" dirty="0"/>
          </a:p>
          <a:p>
            <a:r>
              <a:rPr lang="en-GB" sz="2400" dirty="0" smtClean="0"/>
              <a:t>The Participant Information Leaflet and Consent Form can also be downloaded from the country page if needed</a:t>
            </a:r>
          </a:p>
          <a:p>
            <a:pPr lvl="1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dirty="0"/>
          </a:p>
          <a:p>
            <a:r>
              <a:rPr lang="en-GB" sz="2400" dirty="0" smtClean="0"/>
              <a:t>To enter a new participant, click ‘Enrol patient into study’</a:t>
            </a:r>
          </a:p>
          <a:p>
            <a:endParaRPr lang="en-GB" sz="2400" dirty="0"/>
          </a:p>
          <a:p>
            <a:r>
              <a:rPr lang="en-GB" sz="2400" dirty="0" smtClean="0"/>
              <a:t>From the home page you can also access a recruitment list for you site</a:t>
            </a:r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737" y="1628685"/>
            <a:ext cx="6778826" cy="3366009"/>
          </a:xfrm>
          <a:prstGeom prst="rect">
            <a:avLst/>
          </a:prstGeom>
          <a:ln>
            <a:solidFill>
              <a:srgbClr val="9E3159"/>
            </a:solidFill>
          </a:ln>
        </p:spPr>
      </p:pic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84" y="1359397"/>
            <a:ext cx="5904858" cy="5498603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052187" y="2989384"/>
            <a:ext cx="1678074" cy="381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7" idx="7"/>
            <a:endCxn id="9" idx="1"/>
          </p:cNvCxnSpPr>
          <p:nvPr/>
        </p:nvCxnSpPr>
        <p:spPr>
          <a:xfrm flipV="1">
            <a:off x="4484513" y="2628090"/>
            <a:ext cx="2373770" cy="4171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58283" y="2443424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Patient’s attending doctor</a:t>
            </a:r>
          </a:p>
        </p:txBody>
      </p:sp>
      <p:sp>
        <p:nvSpPr>
          <p:cNvPr id="12" name="Oval 11"/>
          <p:cNvSpPr/>
          <p:nvPr/>
        </p:nvSpPr>
        <p:spPr>
          <a:xfrm>
            <a:off x="2923234" y="3903784"/>
            <a:ext cx="795912" cy="23827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stCxn id="12" idx="7"/>
            <a:endCxn id="15" idx="1"/>
          </p:cNvCxnSpPr>
          <p:nvPr/>
        </p:nvCxnSpPr>
        <p:spPr>
          <a:xfrm>
            <a:off x="3602587" y="4252725"/>
            <a:ext cx="2961507" cy="2372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64094" y="4305271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Eligibility criteria are confirmed on the form</a:t>
            </a:r>
          </a:p>
        </p:txBody>
      </p:sp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8407"/>
            <a:ext cx="6562484" cy="5104154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2900395" y="3828281"/>
            <a:ext cx="1629965" cy="24530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7"/>
            <a:endCxn id="13" idx="1"/>
          </p:cNvCxnSpPr>
          <p:nvPr/>
        </p:nvCxnSpPr>
        <p:spPr>
          <a:xfrm flipV="1">
            <a:off x="4291657" y="3677875"/>
            <a:ext cx="2681897" cy="5096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73554" y="3216210"/>
            <a:ext cx="504602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Results </a:t>
            </a:r>
            <a:r>
              <a:rPr lang="en-GB" dirty="0"/>
              <a:t>from investigations </a:t>
            </a:r>
            <a:r>
              <a:rPr lang="en-GB" dirty="0" smtClean="0"/>
              <a:t>done for routine </a:t>
            </a:r>
            <a:r>
              <a:rPr lang="en-GB" dirty="0"/>
              <a:t>care </a:t>
            </a:r>
            <a:r>
              <a:rPr lang="en-GB" dirty="0" smtClean="0"/>
              <a:t>(these are not performed </a:t>
            </a:r>
            <a:r>
              <a:rPr lang="en-GB" dirty="0"/>
              <a:t>for </a:t>
            </a:r>
            <a:r>
              <a:rPr lang="en-GB" dirty="0" smtClean="0"/>
              <a:t>the trial, so if </a:t>
            </a:r>
            <a:r>
              <a:rPr lang="en-GB" dirty="0"/>
              <a:t>they were not done just click ‘not </a:t>
            </a:r>
            <a:r>
              <a:rPr lang="en-GB" dirty="0" smtClean="0"/>
              <a:t>measured/not taken’)</a:t>
            </a:r>
          </a:p>
        </p:txBody>
      </p:sp>
      <p:sp>
        <p:nvSpPr>
          <p:cNvPr id="14" name="Oval 13"/>
          <p:cNvSpPr/>
          <p:nvPr/>
        </p:nvSpPr>
        <p:spPr>
          <a:xfrm>
            <a:off x="3552970" y="4377471"/>
            <a:ext cx="324817" cy="305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877787" y="4530467"/>
            <a:ext cx="3244476" cy="8077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22263" y="5015051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Pay attention to the units for laboratory results, as these vary between sites</a:t>
            </a:r>
          </a:p>
        </p:txBody>
      </p:sp>
      <p:sp>
        <p:nvSpPr>
          <p:cNvPr id="24" name="Oval 23"/>
          <p:cNvSpPr/>
          <p:nvPr/>
        </p:nvSpPr>
        <p:spPr>
          <a:xfrm>
            <a:off x="2788418" y="1468406"/>
            <a:ext cx="1423097" cy="2218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stCxn id="24" idx="7"/>
            <a:endCxn id="26" idx="1"/>
          </p:cNvCxnSpPr>
          <p:nvPr/>
        </p:nvCxnSpPr>
        <p:spPr>
          <a:xfrm>
            <a:off x="4003107" y="1793323"/>
            <a:ext cx="2899137" cy="181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02244" y="165211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Most recent clinical observations taken as part of routine care</a:t>
            </a:r>
          </a:p>
        </p:txBody>
      </p:sp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5798"/>
            <a:ext cx="6640707" cy="429755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043394" y="4413737"/>
            <a:ext cx="886767" cy="13803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3930161" y="5088933"/>
            <a:ext cx="3043394" cy="1407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73555" y="476796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If any treatment is considered to be indicated the patient cannot enter the relevant comparison</a:t>
            </a:r>
            <a:endParaRPr lang="en-GB" dirty="0"/>
          </a:p>
        </p:txBody>
      </p:sp>
      <p:sp>
        <p:nvSpPr>
          <p:cNvPr id="16" name="Oval 15"/>
          <p:cNvSpPr/>
          <p:nvPr/>
        </p:nvSpPr>
        <p:spPr>
          <a:xfrm>
            <a:off x="3109587" y="3293762"/>
            <a:ext cx="820574" cy="275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3930161" y="3429001"/>
            <a:ext cx="3043394" cy="584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73555" y="3325505"/>
            <a:ext cx="34494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Requiring ongoing specialist care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818" y="1883609"/>
            <a:ext cx="6631559" cy="396369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226777" y="2154114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</p:cNvCxnSpPr>
          <p:nvPr/>
        </p:nvCxnSpPr>
        <p:spPr>
          <a:xfrm>
            <a:off x="3780693" y="2475034"/>
            <a:ext cx="3191607" cy="2417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972299" y="1815721"/>
            <a:ext cx="48973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Suitability for each comparison. Please read the wording carefully:</a:t>
            </a:r>
          </a:p>
          <a:p>
            <a:r>
              <a:rPr lang="en-GB" dirty="0"/>
              <a:t>-</a:t>
            </a:r>
            <a:r>
              <a:rPr lang="en-GB" dirty="0" smtClean="0"/>
              <a:t> If the patient is NOT suitable for the comparison the answer should be ‘Yes’ </a:t>
            </a:r>
          </a:p>
          <a:p>
            <a:r>
              <a:rPr lang="en-GB" dirty="0" smtClean="0"/>
              <a:t>- If the patient IS suitable for the comparison the answer should be ‘No’</a:t>
            </a:r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3226777" y="2795953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780693" y="3116873"/>
            <a:ext cx="3191607" cy="12445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72300" y="3899750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Availability of study treatment at your site (only select ‘No’ if you’ve heard that a specific treatment is unavailable)</a:t>
            </a:r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3314701" y="4914900"/>
            <a:ext cx="465992" cy="211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>
            <a:stCxn id="22" idx="6"/>
            <a:endCxn id="24" idx="1"/>
          </p:cNvCxnSpPr>
          <p:nvPr/>
        </p:nvCxnSpPr>
        <p:spPr>
          <a:xfrm>
            <a:off x="3780693" y="5020821"/>
            <a:ext cx="3206258" cy="372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86951" y="506971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If you did not sign the consent form, provide the name of the person who did</a:t>
            </a:r>
            <a:endParaRPr lang="en-GB" dirty="0"/>
          </a:p>
        </p:txBody>
      </p:sp>
      <p:sp>
        <p:nvSpPr>
          <p:cNvPr id="30" name="Oval 29"/>
          <p:cNvSpPr/>
          <p:nvPr/>
        </p:nvSpPr>
        <p:spPr>
          <a:xfrm>
            <a:off x="3314702" y="5126741"/>
            <a:ext cx="465992" cy="21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>
            <a:stCxn id="30" idx="6"/>
            <a:endCxn id="32" idx="1"/>
          </p:cNvCxnSpPr>
          <p:nvPr/>
        </p:nvCxnSpPr>
        <p:spPr>
          <a:xfrm>
            <a:off x="3780694" y="5234035"/>
            <a:ext cx="3206256" cy="10483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986950" y="6097684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When the form is complete click ‘Continue’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379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76" y="1483743"/>
            <a:ext cx="5542166" cy="52707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71102" y="4425971"/>
            <a:ext cx="1390015" cy="5083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6"/>
            <a:endCxn id="10" idx="1"/>
          </p:cNvCxnSpPr>
          <p:nvPr/>
        </p:nvCxnSpPr>
        <p:spPr>
          <a:xfrm flipV="1">
            <a:off x="3761117" y="3795947"/>
            <a:ext cx="3025550" cy="88419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86667" y="3472781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Errors flag answers or missing data that mean the patient cannot be randomised</a:t>
            </a:r>
          </a:p>
        </p:txBody>
      </p:sp>
      <p:sp>
        <p:nvSpPr>
          <p:cNvPr id="11" name="Oval 10"/>
          <p:cNvSpPr/>
          <p:nvPr/>
        </p:nvSpPr>
        <p:spPr>
          <a:xfrm>
            <a:off x="2276211" y="6292301"/>
            <a:ext cx="2114634" cy="484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13" idx="1"/>
          </p:cNvCxnSpPr>
          <p:nvPr/>
        </p:nvCxnSpPr>
        <p:spPr>
          <a:xfrm flipV="1">
            <a:off x="4390845" y="5471223"/>
            <a:ext cx="2398667" cy="10631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9512" y="514805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Warnings flag unexpected answers - these can be amended or left unchanged if correct</a:t>
            </a:r>
          </a:p>
        </p:txBody>
      </p:sp>
      <p:sp>
        <p:nvSpPr>
          <p:cNvPr id="14" name="Oval 13"/>
          <p:cNvSpPr/>
          <p:nvPr/>
        </p:nvSpPr>
        <p:spPr>
          <a:xfrm>
            <a:off x="1906991" y="1527763"/>
            <a:ext cx="2173303" cy="416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080294" y="1736110"/>
            <a:ext cx="2706374" cy="3375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6668" y="161202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After clicking ‘Continue’, </a:t>
            </a:r>
            <a:r>
              <a:rPr lang="en-GB" dirty="0" smtClean="0"/>
              <a:t>errors or warnings may </a:t>
            </a:r>
            <a:r>
              <a:rPr lang="en-GB" dirty="0"/>
              <a:t>be highlighted - review these and amend as needed</a:t>
            </a:r>
          </a:p>
        </p:txBody>
      </p:sp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01" y="1449236"/>
            <a:ext cx="5130509" cy="51068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63638" y="2201031"/>
            <a:ext cx="595224" cy="2452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4"/>
            <a:endCxn id="10" idx="1"/>
          </p:cNvCxnSpPr>
          <p:nvPr/>
        </p:nvCxnSpPr>
        <p:spPr>
          <a:xfrm>
            <a:off x="2661250" y="2446237"/>
            <a:ext cx="3795234" cy="17795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56484" y="4041093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If all is </a:t>
            </a:r>
            <a:r>
              <a:rPr lang="en-GB" dirty="0" smtClean="0"/>
              <a:t>correct </a:t>
            </a:r>
            <a:r>
              <a:rPr lang="en-GB" dirty="0"/>
              <a:t>click ‘Randomise’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6483" y="161668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After any errors/warnings have been reviewed, you can review the data entered before proceeding</a:t>
            </a:r>
          </a:p>
        </p:txBody>
      </p:sp>
      <p:sp>
        <p:nvSpPr>
          <p:cNvPr id="20" name="Oval 19"/>
          <p:cNvSpPr/>
          <p:nvPr/>
        </p:nvSpPr>
        <p:spPr>
          <a:xfrm>
            <a:off x="2918452" y="2181988"/>
            <a:ext cx="577968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20" idx="6"/>
            <a:endCxn id="22" idx="1"/>
          </p:cNvCxnSpPr>
          <p:nvPr/>
        </p:nvCxnSpPr>
        <p:spPr>
          <a:xfrm>
            <a:off x="3496420" y="2323634"/>
            <a:ext cx="2960065" cy="10277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56485" y="3166695"/>
            <a:ext cx="48973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If </a:t>
            </a:r>
            <a:r>
              <a:rPr lang="en-GB" dirty="0" smtClean="0"/>
              <a:t>you need to correct anything click ‘Amend’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81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45F75E-038A-40C8-9A50-AAD875867D39}"/>
</file>

<file path=customXml/itemProps2.xml><?xml version="1.0" encoding="utf-8"?>
<ds:datastoreItem xmlns:ds="http://schemas.openxmlformats.org/officeDocument/2006/customXml" ds:itemID="{7C328F31-C49B-47AE-9B2D-20F3B6DB4D0F}"/>
</file>

<file path=customXml/itemProps3.xml><?xml version="1.0" encoding="utf-8"?>
<ds:datastoreItem xmlns:ds="http://schemas.openxmlformats.org/officeDocument/2006/customXml" ds:itemID="{8A9FC9A2-6B5E-4704-94A2-561281F8E2F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2206</TotalTime>
  <Words>503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The RECOVERY trial</vt:lpstr>
      <vt:lpstr>Randomisation</vt:lpstr>
      <vt:lpstr>Randomisation</vt:lpstr>
      <vt:lpstr>Randomisation</vt:lpstr>
      <vt:lpstr>Randomisation</vt:lpstr>
      <vt:lpstr>Randomisation</vt:lpstr>
      <vt:lpstr>Randomisation</vt:lpstr>
      <vt:lpstr>Randomisation</vt:lpstr>
      <vt:lpstr>Randomisation</vt:lpstr>
      <vt:lpstr>Randomisation</vt:lpstr>
      <vt:lpstr>Problems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86</cp:revision>
  <cp:lastPrinted>2020-03-18T19:42:16Z</cp:lastPrinted>
  <dcterms:created xsi:type="dcterms:W3CDTF">2020-03-14T13:47:38Z</dcterms:created>
  <dcterms:modified xsi:type="dcterms:W3CDTF">2024-02-21T14:49:31Z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