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333" r:id="rId6"/>
    <p:sldId id="341" r:id="rId7"/>
    <p:sldId id="334" r:id="rId8"/>
    <p:sldId id="335" r:id="rId9"/>
    <p:sldId id="336" r:id="rId10"/>
    <p:sldId id="342" r:id="rId11"/>
    <p:sldId id="343" r:id="rId12"/>
    <p:sldId id="344" r:id="rId13"/>
    <p:sldId id="345" r:id="rId14"/>
    <p:sldId id="346" r:id="rId15"/>
    <p:sldId id="347" r:id="rId16"/>
    <p:sldId id="331" r:id="rId17"/>
  </p:sldIdLst>
  <p:sldSz cx="12192000" cy="6858000"/>
  <p:notesSz cx="6881813" cy="9661525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4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19/11/2021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sz="2800" b="1" dirty="0"/>
              <a:t>Influenza Therapies Training</a:t>
            </a:r>
          </a:p>
          <a:p>
            <a:endParaRPr lang="en-GB" sz="2800" b="1" dirty="0"/>
          </a:p>
          <a:p>
            <a:r>
              <a:rPr lang="en-GB" sz="2000" b="1" dirty="0">
                <a:solidFill>
                  <a:schemeClr val="bg1">
                    <a:lumMod val="50000"/>
                  </a:schemeClr>
                </a:solidFill>
              </a:rPr>
              <a:t>18-Nov-2021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565967" cy="1325563"/>
          </a:xfrm>
        </p:spPr>
        <p:txBody>
          <a:bodyPr/>
          <a:lstStyle/>
          <a:p>
            <a:r>
              <a:rPr lang="en-GB" dirty="0"/>
              <a:t>Low-dose corticosteroids (dexamethasone)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Corticosteroids are standard treatment for patients with COVID-19 pneumonia, reducing risk of death by ~1/5 in patients on oxygen</a:t>
            </a:r>
          </a:p>
          <a:p>
            <a:endParaRPr lang="en-GB" sz="2400" dirty="0"/>
          </a:p>
          <a:p>
            <a:r>
              <a:rPr lang="en-GB" sz="2400" dirty="0"/>
              <a:t>Previously proposed as a treatment for influenza pneumonia but have never been properly tested in hospitalised patients</a:t>
            </a:r>
          </a:p>
          <a:p>
            <a:endParaRPr lang="en-GB" sz="2400" dirty="0"/>
          </a:p>
          <a:p>
            <a:r>
              <a:rPr lang="en-GB" sz="2400" dirty="0"/>
              <a:t>Reducing immune-mediated lung damage may improve survival in severe flu as it does in COVID-19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20320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504583" cy="1325563"/>
          </a:xfrm>
        </p:spPr>
        <p:txBody>
          <a:bodyPr/>
          <a:lstStyle/>
          <a:p>
            <a:r>
              <a:rPr lang="en-GB" dirty="0"/>
              <a:t>Low-dose corticosteroids (dexamethasone)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2" y="1596885"/>
            <a:ext cx="10415590" cy="4580078"/>
          </a:xfrm>
        </p:spPr>
        <p:txBody>
          <a:bodyPr>
            <a:normAutofit/>
          </a:bodyPr>
          <a:lstStyle/>
          <a:p>
            <a:r>
              <a:rPr lang="en-GB" sz="2400" dirty="0"/>
              <a:t>Open to patients with confirmed influenza </a:t>
            </a:r>
          </a:p>
          <a:p>
            <a:pPr marL="0" indent="0">
              <a:buNone/>
            </a:pPr>
            <a:r>
              <a:rPr lang="en-GB" sz="2400" b="1" i="1" dirty="0"/>
              <a:t>    plus hypoxia</a:t>
            </a:r>
            <a:r>
              <a:rPr lang="en-GB" sz="2400" b="1" dirty="0"/>
              <a:t> </a:t>
            </a:r>
            <a:r>
              <a:rPr lang="en-GB" sz="2400" dirty="0"/>
              <a:t>(supplemental oxygen or SpO2 &lt;92% on air)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Contraindicated if recent or planned use of systemic corticosteroids, or if coinfected with SARS-CoV-2</a:t>
            </a:r>
          </a:p>
          <a:p>
            <a:endParaRPr lang="en-GB" sz="2400" dirty="0"/>
          </a:p>
          <a:p>
            <a:r>
              <a:rPr lang="en-GB" sz="2400" dirty="0"/>
              <a:t>Can be used in pregnant or breastfeeding women, and patients with liver or renal failure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10261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835887" cy="1325563"/>
          </a:xfrm>
        </p:spPr>
        <p:txBody>
          <a:bodyPr/>
          <a:lstStyle/>
          <a:p>
            <a:r>
              <a:rPr lang="en-GB" dirty="0"/>
              <a:t>Low-dose corticosteroids (dexamethasone)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Oral or intravenous dexamethasone 6mg once daily</a:t>
            </a:r>
          </a:p>
          <a:p>
            <a:endParaRPr lang="en-GB" sz="2400" dirty="0"/>
          </a:p>
          <a:p>
            <a:r>
              <a:rPr lang="en-GB" sz="2400" dirty="0"/>
              <a:t>Treat for 10 days or until discharged, whichever is sooner</a:t>
            </a:r>
            <a:endParaRPr lang="en-GB" sz="2400" i="1" dirty="0"/>
          </a:p>
          <a:p>
            <a:endParaRPr lang="en-GB" sz="2400" dirty="0"/>
          </a:p>
          <a:p>
            <a:r>
              <a:rPr lang="en-GB" sz="2400" dirty="0"/>
              <a:t>No dose adjustment for renal failure</a:t>
            </a:r>
          </a:p>
          <a:p>
            <a:endParaRPr lang="en-GB" sz="2400" dirty="0"/>
          </a:p>
          <a:p>
            <a:r>
              <a:rPr lang="en-GB" sz="2400" dirty="0"/>
              <a:t>Pregnant or breastfeeding woman should receive equivalent dose of prednisolone/hydrocortisone</a:t>
            </a:r>
          </a:p>
          <a:p>
            <a:endParaRPr lang="en-GB" sz="2400" dirty="0"/>
          </a:p>
          <a:p>
            <a:r>
              <a:rPr lang="en-GB" sz="2400" dirty="0"/>
              <a:t>Common side effects of corticosteroids should be anticipated and managed as in normal practice</a:t>
            </a:r>
          </a:p>
          <a:p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1605934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25B38-4503-6E45-9E3F-977751B9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- Influenza Treatments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DC997-BAB2-E147-9D89-FE2082913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2" y="1596885"/>
            <a:ext cx="10375833" cy="4580078"/>
          </a:xfrm>
        </p:spPr>
        <p:txBody>
          <a:bodyPr>
            <a:normAutofit/>
          </a:bodyPr>
          <a:lstStyle/>
          <a:p>
            <a:r>
              <a:rPr lang="en-US" sz="2400" dirty="0"/>
              <a:t>Previous winter flu epidemics have caused tens of thousands deaths and acute pressure on the health service</a:t>
            </a:r>
          </a:p>
          <a:p>
            <a:endParaRPr lang="en-US" sz="2400" dirty="0"/>
          </a:p>
          <a:p>
            <a:r>
              <a:rPr lang="en-US" sz="2400" dirty="0"/>
              <a:t>Coming flu epidemics may be more severe because of waning population immunity combined with ongoing circulation of SARS-CoV-2</a:t>
            </a:r>
          </a:p>
          <a:p>
            <a:endParaRPr lang="en-US" sz="2400" dirty="0"/>
          </a:p>
          <a:p>
            <a:r>
              <a:rPr lang="en-US" sz="2400" dirty="0"/>
              <a:t>Unlike with COVID-19, no promising flu treatments have been properly assessed in randomised trials of hospitalised patients</a:t>
            </a:r>
          </a:p>
        </p:txBody>
      </p:sp>
    </p:spTree>
    <p:extLst>
      <p:ext uri="{BB962C8B-B14F-4D97-AF65-F5344CB8AC3E}">
        <p14:creationId xmlns:p14="http://schemas.microsoft.com/office/powerpoint/2010/main" val="160573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69011" y="3873893"/>
            <a:ext cx="164750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883194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Current design (adults)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69770" y="3539103"/>
            <a:ext cx="3492000" cy="1051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Baseline data collected 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Participants enter ≥1 comparisons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056A84-66F8-2546-9183-EEF7859E5D63}"/>
              </a:ext>
            </a:extLst>
          </p:cNvPr>
          <p:cNvGrpSpPr/>
          <p:nvPr/>
        </p:nvGrpSpPr>
        <p:grpSpPr>
          <a:xfrm>
            <a:off x="8003238" y="1705866"/>
            <a:ext cx="3393651" cy="1414800"/>
            <a:chOff x="8003238" y="1576210"/>
            <a:chExt cx="3393651" cy="1414800"/>
          </a:xfrm>
        </p:grpSpPr>
        <p:sp>
          <p:nvSpPr>
            <p:cNvPr id="60" name="Rounded Rectangle 59"/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6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Empagliflozin</a:t>
              </a:r>
              <a:endParaRPr lang="en-GB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F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649505" y="1697241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SGLT-2i comparison</a:t>
              </a:r>
              <a:endParaRPr lang="en-GB" sz="2400" b="1" dirty="0"/>
            </a:p>
          </p:txBody>
        </p:sp>
      </p:grpSp>
      <p:sp>
        <p:nvSpPr>
          <p:cNvPr id="77" name="Left-Right Arrow 76"/>
          <p:cNvSpPr/>
          <p:nvPr/>
        </p:nvSpPr>
        <p:spPr>
          <a:xfrm rot="1152713" flipV="1">
            <a:off x="4023595" y="3880092"/>
            <a:ext cx="4305881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14845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9" name="Right Arrow 78"/>
          <p:cNvSpPr/>
          <p:nvPr/>
        </p:nvSpPr>
        <p:spPr>
          <a:xfrm>
            <a:off x="7903806" y="3577281"/>
            <a:ext cx="3489681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Outcomes collected at earliest of death, discharge or 28 days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2F15925-7CF7-7E49-B1FE-B2CE7533F2F8}"/>
              </a:ext>
            </a:extLst>
          </p:cNvPr>
          <p:cNvGrpSpPr/>
          <p:nvPr/>
        </p:nvGrpSpPr>
        <p:grpSpPr>
          <a:xfrm>
            <a:off x="849410" y="1696360"/>
            <a:ext cx="3393651" cy="1415377"/>
            <a:chOff x="849410" y="1566704"/>
            <a:chExt cx="3393651" cy="1415377"/>
          </a:xfrm>
        </p:grpSpPr>
        <p:sp>
          <p:nvSpPr>
            <p:cNvPr id="68" name="Rounded Rectangle 67">
              <a:extLst>
                <a:ext uri="{FF2B5EF4-FFF2-40B4-BE49-F238E27FC236}">
                  <a16:creationId xmlns:a16="http://schemas.microsoft.com/office/drawing/2014/main" id="{F3A9839B-582E-F842-86C2-639453C15F2B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chemeClr val="accent2">
                <a:alpha val="50196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2" name="Rounded Rectangle 71">
              <a:extLst>
                <a:ext uri="{FF2B5EF4-FFF2-40B4-BE49-F238E27FC236}">
                  <a16:creationId xmlns:a16="http://schemas.microsoft.com/office/drawing/2014/main" id="{21B9F9FB-E5BB-1E44-AA73-7CD63121398C}"/>
                </a:ext>
              </a:extLst>
            </p:cNvPr>
            <p:cNvSpPr/>
            <p:nvPr/>
          </p:nvSpPr>
          <p:spPr>
            <a:xfrm>
              <a:off x="1538787" y="2264170"/>
              <a:ext cx="1073507" cy="550963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Baricitinib</a:t>
              </a:r>
            </a:p>
          </p:txBody>
        </p:sp>
        <p:sp>
          <p:nvSpPr>
            <p:cNvPr id="73" name="Rounded Rectangle 72">
              <a:extLst>
                <a:ext uri="{FF2B5EF4-FFF2-40B4-BE49-F238E27FC236}">
                  <a16:creationId xmlns:a16="http://schemas.microsoft.com/office/drawing/2014/main" id="{7E256101-562D-9547-9432-4E7ED698FE7E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3A837002-A069-0545-AAEA-D52C475B5724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D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BA3DF08-1643-BD4C-A2CF-FA2F386B1608}"/>
                </a:ext>
              </a:extLst>
            </p:cNvPr>
            <p:cNvSpPr txBox="1"/>
            <p:nvPr/>
          </p:nvSpPr>
          <p:spPr>
            <a:xfrm>
              <a:off x="2612294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pic>
          <p:nvPicPr>
            <p:cNvPr id="81" name="Picture 80">
              <a:extLst>
                <a:ext uri="{FF2B5EF4-FFF2-40B4-BE49-F238E27FC236}">
                  <a16:creationId xmlns:a16="http://schemas.microsoft.com/office/drawing/2014/main" id="{004B4103-BFF9-3646-9909-812F775FA8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3084" y="1582670"/>
              <a:ext cx="677150" cy="677150"/>
            </a:xfrm>
            <a:prstGeom prst="rect">
              <a:avLst/>
            </a:prstGeom>
          </p:spPr>
        </p:pic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FA594DDC-BFA8-3F49-AE51-BBDB60D9D9CD}"/>
                </a:ext>
              </a:extLst>
            </p:cNvPr>
            <p:cNvSpPr txBox="1"/>
            <p:nvPr/>
          </p:nvSpPr>
          <p:spPr>
            <a:xfrm>
              <a:off x="1523387" y="1606022"/>
              <a:ext cx="23504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Adjuvant immunomodulation</a:t>
              </a:r>
              <a:endParaRPr lang="en-GB" sz="2400" b="1" dirty="0"/>
            </a:p>
          </p:txBody>
        </p:sp>
      </p:grp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92653" y="1378226"/>
            <a:ext cx="10652251" cy="1825294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4353470" y="1346765"/>
            <a:ext cx="3639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Patients with confirmed SARS-CoV-2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/>
          <p:nvPr/>
        </p:nvGrpSpPr>
        <p:grpSpPr>
          <a:xfrm>
            <a:off x="4441699" y="1689950"/>
            <a:ext cx="3393651" cy="1427545"/>
            <a:chOff x="4441699" y="1560294"/>
            <a:chExt cx="3393651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High dose</a:t>
              </a:r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74111" y="1614749"/>
              <a:ext cx="2761239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High-dose corticosteroids</a:t>
              </a:r>
            </a:p>
            <a:p>
              <a:r>
                <a:rPr lang="en-GB" sz="1500" b="1" dirty="0"/>
                <a:t>(hypoxic)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014722"/>
            <a:ext cx="3393651" cy="1414800"/>
            <a:chOff x="8003238" y="1576210"/>
            <a:chExt cx="3393651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Low dose</a:t>
              </a:r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635650" y="1592563"/>
              <a:ext cx="2690330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Low-dose corticosteroids</a:t>
              </a:r>
            </a:p>
            <a:p>
              <a:r>
                <a:rPr lang="en-GB" sz="1500" b="1" dirty="0"/>
                <a:t>(hypoxic, SARS-CoV-2 negative)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005216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0"/>
              <a:ext cx="1073507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12294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1</a:t>
              </a:r>
              <a:endParaRPr lang="en-GB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010974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2" y="1733283"/>
              <a:ext cx="17146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2</a:t>
              </a:r>
              <a:endParaRPr lang="en-GB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3907336" y="6460103"/>
            <a:ext cx="4542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Patients with confirmed INFLUENZA (UK only)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046253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044930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33988" y="5001052"/>
            <a:ext cx="649602" cy="703876"/>
          </a:xfrm>
          <a:prstGeom prst="rect">
            <a:avLst/>
          </a:prstGeom>
        </p:spPr>
      </p:pic>
      <p:pic>
        <p:nvPicPr>
          <p:cNvPr id="25" name="Picture 24" descr="Shape&#10;&#10;Description automatically generated with low confidence">
            <a:extLst>
              <a:ext uri="{FF2B5EF4-FFF2-40B4-BE49-F238E27FC236}">
                <a16:creationId xmlns:a16="http://schemas.microsoft.com/office/drawing/2014/main" id="{CBE583C5-AAC4-3D45-A2D7-43B7379BBAA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55"/>
          <a:stretch/>
        </p:blipFill>
        <p:spPr>
          <a:xfrm>
            <a:off x="8012891" y="1718746"/>
            <a:ext cx="684554" cy="5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660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69011" y="3873893"/>
            <a:ext cx="164750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883194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Current design (adults)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69770" y="3539103"/>
            <a:ext cx="3492000" cy="1051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Baseline data collected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Participants enter ≥1 comparisons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056A84-66F8-2546-9183-EEF7859E5D63}"/>
              </a:ext>
            </a:extLst>
          </p:cNvPr>
          <p:cNvGrpSpPr/>
          <p:nvPr/>
        </p:nvGrpSpPr>
        <p:grpSpPr>
          <a:xfrm>
            <a:off x="8003238" y="1705866"/>
            <a:ext cx="3393651" cy="1414800"/>
            <a:chOff x="8003238" y="1576210"/>
            <a:chExt cx="3393651" cy="1414800"/>
          </a:xfrm>
        </p:grpSpPr>
        <p:sp>
          <p:nvSpPr>
            <p:cNvPr id="60" name="Rounded Rectangle 59"/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6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400" b="1" dirty="0">
                  <a:solidFill>
                    <a:schemeClr val="bg2">
                      <a:lumMod val="25000"/>
                    </a:schemeClr>
                  </a:solidFill>
                </a:rPr>
                <a:t>Empagliflozin</a:t>
              </a:r>
              <a:endParaRPr lang="en-GB" sz="11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2">
                      <a:lumMod val="25000"/>
                    </a:schemeClr>
                  </a:solidFill>
                </a:rPr>
                <a:t>Usual care alone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</a:rPr>
                <a:t>F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649505" y="1697241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SGLT-2i comparison</a:t>
              </a:r>
              <a:endParaRPr lang="en-GB" sz="2400" b="1" dirty="0"/>
            </a:p>
          </p:txBody>
        </p:sp>
      </p:grpSp>
      <p:sp>
        <p:nvSpPr>
          <p:cNvPr id="77" name="Left-Right Arrow 76"/>
          <p:cNvSpPr/>
          <p:nvPr/>
        </p:nvSpPr>
        <p:spPr>
          <a:xfrm rot="1152713" flipV="1">
            <a:off x="4023595" y="3880092"/>
            <a:ext cx="4305881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14845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9" name="Right Arrow 78"/>
          <p:cNvSpPr/>
          <p:nvPr/>
        </p:nvSpPr>
        <p:spPr>
          <a:xfrm>
            <a:off x="7903806" y="3577281"/>
            <a:ext cx="3489681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Outcomes collected at earliest of death, discharge or 28 days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2F15925-7CF7-7E49-B1FE-B2CE7533F2F8}"/>
              </a:ext>
            </a:extLst>
          </p:cNvPr>
          <p:cNvGrpSpPr/>
          <p:nvPr/>
        </p:nvGrpSpPr>
        <p:grpSpPr>
          <a:xfrm>
            <a:off x="849410" y="1696360"/>
            <a:ext cx="3393651" cy="1415377"/>
            <a:chOff x="849410" y="1566704"/>
            <a:chExt cx="3393651" cy="1415377"/>
          </a:xfrm>
        </p:grpSpPr>
        <p:sp>
          <p:nvSpPr>
            <p:cNvPr id="68" name="Rounded Rectangle 67">
              <a:extLst>
                <a:ext uri="{FF2B5EF4-FFF2-40B4-BE49-F238E27FC236}">
                  <a16:creationId xmlns:a16="http://schemas.microsoft.com/office/drawing/2014/main" id="{F3A9839B-582E-F842-86C2-639453C15F2B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chemeClr val="accent2">
                <a:alpha val="50196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2" name="Rounded Rectangle 71">
              <a:extLst>
                <a:ext uri="{FF2B5EF4-FFF2-40B4-BE49-F238E27FC236}">
                  <a16:creationId xmlns:a16="http://schemas.microsoft.com/office/drawing/2014/main" id="{21B9F9FB-E5BB-1E44-AA73-7CD63121398C}"/>
                </a:ext>
              </a:extLst>
            </p:cNvPr>
            <p:cNvSpPr/>
            <p:nvPr/>
          </p:nvSpPr>
          <p:spPr>
            <a:xfrm>
              <a:off x="1538787" y="2264170"/>
              <a:ext cx="1073507" cy="550963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2">
                      <a:lumMod val="25000"/>
                    </a:schemeClr>
                  </a:solidFill>
                </a:rPr>
                <a:t>Baricitinib</a:t>
              </a:r>
            </a:p>
          </p:txBody>
        </p:sp>
        <p:sp>
          <p:nvSpPr>
            <p:cNvPr id="73" name="Rounded Rectangle 72">
              <a:extLst>
                <a:ext uri="{FF2B5EF4-FFF2-40B4-BE49-F238E27FC236}">
                  <a16:creationId xmlns:a16="http://schemas.microsoft.com/office/drawing/2014/main" id="{7E256101-562D-9547-9432-4E7ED698FE7E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2">
                      <a:lumMod val="25000"/>
                    </a:schemeClr>
                  </a:solidFill>
                </a:rPr>
                <a:t>Usual care alone</a:t>
              </a:r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3A837002-A069-0545-AAEA-D52C475B5724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</a:rPr>
                <a:t>D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BA3DF08-1643-BD4C-A2CF-FA2F386B1608}"/>
                </a:ext>
              </a:extLst>
            </p:cNvPr>
            <p:cNvSpPr txBox="1"/>
            <p:nvPr/>
          </p:nvSpPr>
          <p:spPr>
            <a:xfrm>
              <a:off x="2612294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pic>
          <p:nvPicPr>
            <p:cNvPr id="81" name="Picture 80">
              <a:extLst>
                <a:ext uri="{FF2B5EF4-FFF2-40B4-BE49-F238E27FC236}">
                  <a16:creationId xmlns:a16="http://schemas.microsoft.com/office/drawing/2014/main" id="{004B4103-BFF9-3646-9909-812F775FA8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3084" y="1582670"/>
              <a:ext cx="677150" cy="677150"/>
            </a:xfrm>
            <a:prstGeom prst="rect">
              <a:avLst/>
            </a:prstGeom>
          </p:spPr>
        </p:pic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FA594DDC-BFA8-3F49-AE51-BBDB60D9D9CD}"/>
                </a:ext>
              </a:extLst>
            </p:cNvPr>
            <p:cNvSpPr txBox="1"/>
            <p:nvPr/>
          </p:nvSpPr>
          <p:spPr>
            <a:xfrm>
              <a:off x="1523387" y="1606022"/>
              <a:ext cx="23504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Adjuvant immunomodulation</a:t>
              </a:r>
              <a:endParaRPr lang="en-GB" sz="2400" b="1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4353470" y="1346765"/>
            <a:ext cx="3639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Patients with confirmed SARS-CoV-2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/>
          <p:nvPr/>
        </p:nvGrpSpPr>
        <p:grpSpPr>
          <a:xfrm>
            <a:off x="4441699" y="1689950"/>
            <a:ext cx="3393651" cy="1427545"/>
            <a:chOff x="4441699" y="1560294"/>
            <a:chExt cx="3393651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2">
                      <a:lumMod val="25000"/>
                    </a:schemeClr>
                  </a:solidFill>
                </a:rPr>
                <a:t>High dose</a:t>
              </a:r>
            </a:p>
            <a:p>
              <a:pPr algn="ctr"/>
              <a:r>
                <a:rPr lang="en-GB" sz="1400" b="1" dirty="0">
                  <a:solidFill>
                    <a:schemeClr val="bg2">
                      <a:lumMod val="25000"/>
                    </a:schemeClr>
                  </a:solidFill>
                </a:rPr>
                <a:t>steroids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2">
                      <a:lumMod val="25000"/>
                    </a:schemeClr>
                  </a:solidFill>
                </a:rPr>
                <a:t>Usual care alone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</a:rPr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74111" y="1614749"/>
              <a:ext cx="2761239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High-dose corticosteroids</a:t>
              </a:r>
            </a:p>
            <a:p>
              <a:r>
                <a:rPr lang="en-GB" sz="1500" b="1" dirty="0"/>
                <a:t>(hypoxic)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014722"/>
            <a:ext cx="3393651" cy="1414800"/>
            <a:chOff x="8003238" y="1576210"/>
            <a:chExt cx="3393651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Low dose</a:t>
              </a:r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635650" y="1592563"/>
              <a:ext cx="2690330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Low-dose corticosteroids</a:t>
              </a:r>
            </a:p>
            <a:p>
              <a:r>
                <a:rPr lang="en-GB" sz="1500" b="1" dirty="0"/>
                <a:t>(hypoxic, SARS-CoV-2 negative)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005216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0"/>
              <a:ext cx="1073507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12294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1</a:t>
              </a:r>
              <a:endParaRPr lang="en-GB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010974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2" y="1733283"/>
              <a:ext cx="17146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2</a:t>
              </a:r>
              <a:endParaRPr lang="en-GB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046253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044930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33988" y="5001052"/>
            <a:ext cx="649602" cy="703876"/>
          </a:xfrm>
          <a:prstGeom prst="rect">
            <a:avLst/>
          </a:prstGeom>
        </p:spPr>
      </p:pic>
      <p:pic>
        <p:nvPicPr>
          <p:cNvPr id="25" name="Picture 24" descr="Shape&#10;&#10;Description automatically generated with low confidence">
            <a:extLst>
              <a:ext uri="{FF2B5EF4-FFF2-40B4-BE49-F238E27FC236}">
                <a16:creationId xmlns:a16="http://schemas.microsoft.com/office/drawing/2014/main" id="{CBE583C5-AAC4-3D45-A2D7-43B7379BBAA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55"/>
          <a:stretch/>
        </p:blipFill>
        <p:spPr>
          <a:xfrm>
            <a:off x="8012891" y="1718746"/>
            <a:ext cx="684554" cy="535628"/>
          </a:xfrm>
          <a:prstGeom prst="rect">
            <a:avLst/>
          </a:prstGeom>
        </p:spPr>
      </p:pic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92653" y="1378226"/>
            <a:ext cx="10652251" cy="1825294"/>
          </a:xfrm>
          <a:prstGeom prst="roundRect">
            <a:avLst/>
          </a:prstGeom>
          <a:solidFill>
            <a:schemeClr val="bg1">
              <a:alpha val="90000"/>
            </a:schemeClr>
          </a:solidFill>
          <a:ln w="22225">
            <a:solidFill>
              <a:schemeClr val="bg1">
                <a:lumMod val="85000"/>
                <a:alpha val="9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E689A63-23D8-D444-8B4C-301061FDB6D5}"/>
              </a:ext>
            </a:extLst>
          </p:cNvPr>
          <p:cNvSpPr txBox="1"/>
          <p:nvPr/>
        </p:nvSpPr>
        <p:spPr>
          <a:xfrm>
            <a:off x="3907336" y="6460103"/>
            <a:ext cx="4542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Patients with confirmed INFLUENZA (UK only)</a:t>
            </a:r>
          </a:p>
        </p:txBody>
      </p:sp>
    </p:spTree>
    <p:extLst>
      <p:ext uri="{BB962C8B-B14F-4D97-AF65-F5344CB8AC3E}">
        <p14:creationId xmlns:p14="http://schemas.microsoft.com/office/powerpoint/2010/main" val="1175067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565967" cy="1325563"/>
          </a:xfrm>
        </p:spPr>
        <p:txBody>
          <a:bodyPr/>
          <a:lstStyle/>
          <a:p>
            <a:r>
              <a:rPr lang="en-GB" dirty="0"/>
              <a:t>Oseltamivir (Tamiflu)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/>
              <a:t>Oseltamivir is a neuraminidase inhibitor (NAI)</a:t>
            </a:r>
          </a:p>
          <a:p>
            <a:endParaRPr lang="en-GB" sz="2400" dirty="0"/>
          </a:p>
          <a:p>
            <a:r>
              <a:rPr lang="en-GB" sz="2400" dirty="0"/>
              <a:t>Neuraminidase allows the budding of virus from infected cells, so NAIs interfere with the viral replication cycle</a:t>
            </a:r>
          </a:p>
          <a:p>
            <a:endParaRPr lang="en-GB" sz="2400" dirty="0"/>
          </a:p>
          <a:p>
            <a:r>
              <a:rPr lang="en-GB" sz="2400" dirty="0"/>
              <a:t>Oseltamivir has been shown to reduce the duration of flu symptoms by ~1 day in early infection</a:t>
            </a:r>
          </a:p>
          <a:p>
            <a:endParaRPr lang="en-GB" sz="2400" dirty="0"/>
          </a:p>
          <a:p>
            <a:r>
              <a:rPr lang="en-GB" sz="2400" dirty="0"/>
              <a:t>Observational studies have suggested a mortality benefit in hospitalised patients, but this hasn't been properly tested in randomised trials</a:t>
            </a:r>
          </a:p>
        </p:txBody>
      </p:sp>
    </p:spTree>
    <p:extLst>
      <p:ext uri="{BB962C8B-B14F-4D97-AF65-F5344CB8AC3E}">
        <p14:creationId xmlns:p14="http://schemas.microsoft.com/office/powerpoint/2010/main" val="3183856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Oseltamivir (Tamiflu)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Open to patients with confirmed influenza, including pregnant and breastfeeding women</a:t>
            </a:r>
          </a:p>
          <a:p>
            <a:endParaRPr lang="en-GB" sz="2400" dirty="0"/>
          </a:p>
          <a:p>
            <a:r>
              <a:rPr lang="en-GB" sz="2400" dirty="0"/>
              <a:t>Contraindicated if recent or planned use of an NAI for this infection (oseltamivir or zanamivir)</a:t>
            </a:r>
          </a:p>
          <a:p>
            <a:endParaRPr lang="en-GB" sz="2400" dirty="0"/>
          </a:p>
          <a:p>
            <a:r>
              <a:rPr lang="en-GB" sz="2400" dirty="0"/>
              <a:t>Can be used in patients with liver or renal failure</a:t>
            </a:r>
          </a:p>
          <a:p>
            <a:endParaRPr lang="en-GB" sz="2400" dirty="0"/>
          </a:p>
          <a:p>
            <a:r>
              <a:rPr lang="en-GB" sz="2400" dirty="0"/>
              <a:t>No significant drug interactions</a:t>
            </a:r>
          </a:p>
        </p:txBody>
      </p:sp>
    </p:spTree>
    <p:extLst>
      <p:ext uri="{BB962C8B-B14F-4D97-AF65-F5344CB8AC3E}">
        <p14:creationId xmlns:p14="http://schemas.microsoft.com/office/powerpoint/2010/main" val="2730382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Oseltamivir (Tamiflu)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Oral or nasogastric route only</a:t>
            </a:r>
          </a:p>
          <a:p>
            <a:endParaRPr lang="en-GB" sz="2400" dirty="0"/>
          </a:p>
          <a:p>
            <a:r>
              <a:rPr lang="en-GB" sz="2400" dirty="0"/>
              <a:t>Treat for 5 days (10 days if immunocompromised) </a:t>
            </a:r>
            <a:r>
              <a:rPr lang="en-GB" sz="2400" b="1" i="1" dirty="0"/>
              <a:t>to be completed at home if discharged</a:t>
            </a:r>
          </a:p>
          <a:p>
            <a:endParaRPr lang="en-GB" sz="2400" dirty="0"/>
          </a:p>
          <a:p>
            <a:r>
              <a:rPr lang="en-GB" sz="2400" dirty="0"/>
              <a:t>Dose: </a:t>
            </a:r>
            <a:r>
              <a:rPr lang="en-GB" sz="2400" b="1" dirty="0"/>
              <a:t>75mg twice daily </a:t>
            </a:r>
            <a:r>
              <a:rPr lang="en-GB" sz="2400" dirty="0"/>
              <a:t>with normal renal function</a:t>
            </a:r>
          </a:p>
          <a:p>
            <a:pPr lvl="1"/>
            <a:r>
              <a:rPr lang="en-GB" sz="2000" dirty="0"/>
              <a:t>75mg once daily if eGFR 10-29ml/min</a:t>
            </a:r>
          </a:p>
          <a:p>
            <a:pPr lvl="1"/>
            <a:r>
              <a:rPr lang="en-GB" sz="2000" dirty="0"/>
              <a:t>75mg as a single dose if eGFR &lt;10ml/min (or on dialysis/haemofiltration)</a:t>
            </a:r>
          </a:p>
          <a:p>
            <a:pPr lvl="1"/>
            <a:r>
              <a:rPr lang="en-GB" sz="2000" dirty="0"/>
              <a:t>Adjustment needed if weight &lt;40kg</a:t>
            </a:r>
          </a:p>
          <a:p>
            <a:endParaRPr lang="en-GB" sz="2400" dirty="0"/>
          </a:p>
          <a:p>
            <a:r>
              <a:rPr lang="en-GB" sz="2400" dirty="0"/>
              <a:t>Commonest side effects are headache, nausea and vomiting (&lt;10%)</a:t>
            </a:r>
          </a:p>
          <a:p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3846788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565967" cy="1325563"/>
          </a:xfrm>
        </p:spPr>
        <p:txBody>
          <a:bodyPr/>
          <a:lstStyle/>
          <a:p>
            <a:r>
              <a:rPr lang="en-GB" dirty="0"/>
              <a:t>Baloxavir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Baloxavir is a cap-dependent endonuclease (CEN) inhibitor</a:t>
            </a:r>
          </a:p>
          <a:p>
            <a:endParaRPr lang="en-GB" sz="2400" dirty="0"/>
          </a:p>
          <a:p>
            <a:r>
              <a:rPr lang="en-GB" sz="2400" dirty="0"/>
              <a:t>CEN steals host mRNA cap to allow copying of the viral genome, so baloxavir interferes with viral replication</a:t>
            </a:r>
          </a:p>
          <a:p>
            <a:endParaRPr lang="en-GB" sz="2400" dirty="0"/>
          </a:p>
          <a:p>
            <a:r>
              <a:rPr lang="en-GB" sz="2400" dirty="0"/>
              <a:t>Rapidly reduces viral load, but resistance mutations can arise</a:t>
            </a:r>
          </a:p>
          <a:p>
            <a:endParaRPr lang="en-GB" sz="2400" dirty="0"/>
          </a:p>
          <a:p>
            <a:r>
              <a:rPr lang="en-GB" sz="2400" dirty="0"/>
              <a:t>Mechanism of action is independent of NAIs, so they may have additive effects</a:t>
            </a:r>
          </a:p>
          <a:p>
            <a:endParaRPr lang="en-GB" sz="2400" dirty="0"/>
          </a:p>
          <a:p>
            <a:r>
              <a:rPr lang="en-GB" sz="2400" dirty="0"/>
              <a:t>Reduces the duration of flu symptoms by ~1 day but hasn't been properly tested in hospitalised patients</a:t>
            </a:r>
          </a:p>
        </p:txBody>
      </p:sp>
    </p:spTree>
    <p:extLst>
      <p:ext uri="{BB962C8B-B14F-4D97-AF65-F5344CB8AC3E}">
        <p14:creationId xmlns:p14="http://schemas.microsoft.com/office/powerpoint/2010/main" val="795115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Baloxavir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687799" cy="4580078"/>
          </a:xfrm>
        </p:spPr>
        <p:txBody>
          <a:bodyPr>
            <a:normAutofit/>
          </a:bodyPr>
          <a:lstStyle/>
          <a:p>
            <a:r>
              <a:rPr lang="en-GB" sz="2400" dirty="0"/>
              <a:t>Open to patients aged ≥12 &amp; weighing ≥40kg with confirmed influenza</a:t>
            </a:r>
          </a:p>
          <a:p>
            <a:endParaRPr lang="en-GB" sz="2400" dirty="0"/>
          </a:p>
          <a:p>
            <a:r>
              <a:rPr lang="en-GB" sz="2400" dirty="0"/>
              <a:t>Includes pregnant or breastfeeding women (but only preclinical safety data in these groups)</a:t>
            </a:r>
          </a:p>
          <a:p>
            <a:endParaRPr lang="en-GB" sz="2400" dirty="0"/>
          </a:p>
          <a:p>
            <a:r>
              <a:rPr lang="en-GB" sz="2400" dirty="0"/>
              <a:t>Contraindicated if recent or planned use of baloxavir for this infection</a:t>
            </a:r>
          </a:p>
          <a:p>
            <a:endParaRPr lang="en-GB" sz="2400" dirty="0"/>
          </a:p>
          <a:p>
            <a:r>
              <a:rPr lang="en-GB" sz="2400" dirty="0"/>
              <a:t>Can be used in patients with liver or renal failure</a:t>
            </a:r>
          </a:p>
          <a:p>
            <a:endParaRPr lang="en-GB" sz="2400" dirty="0"/>
          </a:p>
          <a:p>
            <a:r>
              <a:rPr lang="en-GB" sz="2400" dirty="0"/>
              <a:t>No significant drug interactions known</a:t>
            </a:r>
          </a:p>
        </p:txBody>
      </p:sp>
    </p:spTree>
    <p:extLst>
      <p:ext uri="{BB962C8B-B14F-4D97-AF65-F5344CB8AC3E}">
        <p14:creationId xmlns:p14="http://schemas.microsoft.com/office/powerpoint/2010/main" val="2054757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Baloxavir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369747" cy="4580078"/>
          </a:xfrm>
        </p:spPr>
        <p:txBody>
          <a:bodyPr>
            <a:normAutofit fontScale="92500" lnSpcReduction="10000"/>
          </a:bodyPr>
          <a:lstStyle/>
          <a:p>
            <a:r>
              <a:rPr lang="en-GB" sz="2600" dirty="0"/>
              <a:t>Oral or nasogastric route only</a:t>
            </a:r>
          </a:p>
          <a:p>
            <a:endParaRPr lang="en-GB" sz="2600" dirty="0"/>
          </a:p>
          <a:p>
            <a:r>
              <a:rPr lang="en-GB" sz="2600" dirty="0"/>
              <a:t>Two doses only: first on day 1 and second on day 4, </a:t>
            </a:r>
            <a:r>
              <a:rPr lang="en-GB" sz="2600" b="1" i="1" dirty="0"/>
              <a:t>to be completed at home if discharged</a:t>
            </a:r>
          </a:p>
          <a:p>
            <a:endParaRPr lang="en-GB" sz="2600" dirty="0"/>
          </a:p>
          <a:p>
            <a:pPr marL="0" indent="0">
              <a:buNone/>
            </a:pPr>
            <a:r>
              <a:rPr lang="en-GB" sz="2600" dirty="0"/>
              <a:t>Dose: </a:t>
            </a:r>
          </a:p>
          <a:p>
            <a:r>
              <a:rPr lang="en-GB" sz="2600" dirty="0"/>
              <a:t>40mg on day 1 and day 4 if weight &lt;80kg</a:t>
            </a:r>
          </a:p>
          <a:p>
            <a:r>
              <a:rPr lang="en-GB" sz="2600" dirty="0"/>
              <a:t>80mg on day 1 and day 4 if weight ≥80kg</a:t>
            </a:r>
          </a:p>
          <a:p>
            <a:r>
              <a:rPr lang="en-GB" sz="2600" dirty="0"/>
              <a:t>No adjustment for renal function</a:t>
            </a:r>
          </a:p>
          <a:p>
            <a:endParaRPr lang="en-GB" sz="2600" dirty="0"/>
          </a:p>
          <a:p>
            <a:r>
              <a:rPr lang="en-GB" sz="2600" dirty="0"/>
              <a:t>No established side effects other than rare allergic reactions</a:t>
            </a:r>
          </a:p>
          <a:p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30721902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e6e23f2f-d118-4b80-9c8f-3a17b410c8e7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1" ma:contentTypeDescription="Create a new document." ma:contentTypeScope="" ma:versionID="8b2f1f8349387e9a923cf83d30275775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1f8ff3906fef484f4efd594d223ea34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7FC40D2-ECEC-496C-9A34-F2009408DD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12AD73-C1FD-49B0-ACF6-15D917CCBFA5}">
  <ds:schemaRefs>
    <ds:schemaRef ds:uri="http://schemas.microsoft.com/office/infopath/2007/PartnerControls"/>
    <ds:schemaRef ds:uri="137f62fc-0309-469d-96f8-244e1f51aa13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5135</TotalTime>
  <Words>828</Words>
  <Application>Microsoft Macintosh PowerPoint</Application>
  <PresentationFormat>Widescreen</PresentationFormat>
  <Paragraphs>177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Calibri</vt:lpstr>
      <vt:lpstr>Arial</vt:lpstr>
      <vt:lpstr>Office Theme</vt:lpstr>
      <vt:lpstr> Randomised Evaluation of COVID-19 Therapy: the RECOVERY trial</vt:lpstr>
      <vt:lpstr>Current design (adults)</vt:lpstr>
      <vt:lpstr>Current design (adults)</vt:lpstr>
      <vt:lpstr>Oseltamivir (Tamiflu)</vt:lpstr>
      <vt:lpstr>Oseltamivir (Tamiflu)</vt:lpstr>
      <vt:lpstr>Oseltamivir (Tamiflu)</vt:lpstr>
      <vt:lpstr>Baloxavir</vt:lpstr>
      <vt:lpstr>Baloxavir</vt:lpstr>
      <vt:lpstr>Baloxavir</vt:lpstr>
      <vt:lpstr>Low-dose corticosteroids (dexamethasone)</vt:lpstr>
      <vt:lpstr>Low-dose corticosteroids (dexamethasone)</vt:lpstr>
      <vt:lpstr>Low-dose corticosteroids (dexamethasone)</vt:lpstr>
      <vt:lpstr>Summary - Influenza Treatments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Leon Peto</cp:lastModifiedBy>
  <cp:revision>597</cp:revision>
  <cp:lastPrinted>2020-03-18T19:42:16Z</cp:lastPrinted>
  <dcterms:created xsi:type="dcterms:W3CDTF">2020-03-14T13:47:38Z</dcterms:created>
  <dcterms:modified xsi:type="dcterms:W3CDTF">2021-11-19T14:14:14Z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