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333" r:id="rId6"/>
    <p:sldId id="348" r:id="rId7"/>
    <p:sldId id="349" r:id="rId8"/>
    <p:sldId id="334" r:id="rId9"/>
    <p:sldId id="335" r:id="rId10"/>
    <p:sldId id="336" r:id="rId11"/>
    <p:sldId id="342" r:id="rId12"/>
    <p:sldId id="343" r:id="rId13"/>
    <p:sldId id="344" r:id="rId14"/>
    <p:sldId id="345" r:id="rId15"/>
    <p:sldId id="346" r:id="rId16"/>
    <p:sldId id="347" r:id="rId17"/>
    <p:sldId id="351" r:id="rId18"/>
    <p:sldId id="350" r:id="rId19"/>
    <p:sldId id="331" r:id="rId20"/>
  </p:sldIdLst>
  <p:sldSz cx="12192000" cy="6858000"/>
  <p:notesSz cx="6881813" cy="9661525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es Gillesen" initials="AG" lastIdx="1" clrIdx="0">
    <p:extLst>
      <p:ext uri="{19B8F6BF-5375-455C-9EA6-DF929625EA0E}">
        <p15:presenceInfo xmlns:p15="http://schemas.microsoft.com/office/powerpoint/2012/main" userId="Annelies Gille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39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font" Target="fonts/font1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3.fntdata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2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12/12/2022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0" Type="http://schemas.openxmlformats.org/officeDocument/2006/relationships/image" Target="../media/image4.png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sz="2800" b="1" dirty="0"/>
              <a:t>Influenza Therapies Training</a:t>
            </a:r>
          </a:p>
          <a:p>
            <a:endParaRPr lang="en-GB" sz="2800" b="1" dirty="0"/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</a:rPr>
              <a:t>8-Dec-2022</a:t>
            </a:r>
            <a:endParaRPr lang="en-GB" sz="2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Baloxavir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369747" cy="4580078"/>
          </a:xfrm>
        </p:spPr>
        <p:txBody>
          <a:bodyPr>
            <a:normAutofit fontScale="92500" lnSpcReduction="10000"/>
          </a:bodyPr>
          <a:lstStyle/>
          <a:p>
            <a:r>
              <a:rPr lang="en-GB" sz="2600" dirty="0"/>
              <a:t>Oral or nasogastric route only</a:t>
            </a:r>
          </a:p>
          <a:p>
            <a:endParaRPr lang="en-GB" sz="2600" dirty="0"/>
          </a:p>
          <a:p>
            <a:r>
              <a:rPr lang="en-GB" sz="2600" dirty="0"/>
              <a:t>Two doses only: first on day 1 and second on day 4, </a:t>
            </a:r>
            <a:r>
              <a:rPr lang="en-GB" sz="2600" b="1" i="1" dirty="0"/>
              <a:t>to be completed at home if discharged</a:t>
            </a:r>
          </a:p>
          <a:p>
            <a:endParaRPr lang="en-GB" sz="2600" dirty="0"/>
          </a:p>
          <a:p>
            <a:pPr marL="0" indent="0">
              <a:buNone/>
            </a:pPr>
            <a:r>
              <a:rPr lang="en-GB" sz="2600" dirty="0"/>
              <a:t>Dose: </a:t>
            </a:r>
          </a:p>
          <a:p>
            <a:r>
              <a:rPr lang="en-GB" sz="2600" dirty="0"/>
              <a:t>40mg on day 1 and day 4 if weight &lt;80kg</a:t>
            </a:r>
          </a:p>
          <a:p>
            <a:r>
              <a:rPr lang="en-GB" sz="2600" dirty="0"/>
              <a:t>80mg on day 1 and day 4 if weight ≥80kg</a:t>
            </a:r>
          </a:p>
          <a:p>
            <a:r>
              <a:rPr lang="en-GB" sz="2600" dirty="0"/>
              <a:t>No adjustment for renal function</a:t>
            </a:r>
          </a:p>
          <a:p>
            <a:endParaRPr lang="en-GB" sz="2600" dirty="0"/>
          </a:p>
          <a:p>
            <a:r>
              <a:rPr lang="en-GB" sz="2600" dirty="0"/>
              <a:t>No established side effects other than rare allergic reactions</a:t>
            </a:r>
          </a:p>
          <a:p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3072190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565967" cy="1325563"/>
          </a:xfrm>
        </p:spPr>
        <p:txBody>
          <a:bodyPr/>
          <a:lstStyle/>
          <a:p>
            <a:r>
              <a:rPr lang="en-GB" dirty="0"/>
              <a:t>Low-dose corticosteroids (dexamethasone)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Corticosteroids are standard treatment for patients with COVID-19 pneumonia, reducing risk of death by ~1/5 in patients on oxygen</a:t>
            </a:r>
          </a:p>
          <a:p>
            <a:endParaRPr lang="en-GB" sz="2400" dirty="0"/>
          </a:p>
          <a:p>
            <a:r>
              <a:rPr lang="en-GB" sz="2400" dirty="0"/>
              <a:t>Previously proposed as a treatment for influenza pneumonia but have never been properly tested in hospitalised patients</a:t>
            </a:r>
          </a:p>
          <a:p>
            <a:endParaRPr lang="en-GB" sz="2400" dirty="0"/>
          </a:p>
          <a:p>
            <a:r>
              <a:rPr lang="en-GB" sz="2400" dirty="0"/>
              <a:t>Reducing immune-mediated lung damage may improve survival in severe flu as it does in COVID-19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20320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504583" cy="1325563"/>
          </a:xfrm>
        </p:spPr>
        <p:txBody>
          <a:bodyPr/>
          <a:lstStyle/>
          <a:p>
            <a:r>
              <a:rPr lang="en-GB" dirty="0"/>
              <a:t>Low-dose corticosteroids (dexamethasone)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2" y="1596885"/>
            <a:ext cx="10415590" cy="4580078"/>
          </a:xfrm>
        </p:spPr>
        <p:txBody>
          <a:bodyPr>
            <a:normAutofit/>
          </a:bodyPr>
          <a:lstStyle/>
          <a:p>
            <a:r>
              <a:rPr lang="en-GB" sz="2400" dirty="0"/>
              <a:t>Open to patients with confirmed influenza </a:t>
            </a:r>
          </a:p>
          <a:p>
            <a:pPr marL="0" indent="0">
              <a:buNone/>
            </a:pPr>
            <a:r>
              <a:rPr lang="en-GB" sz="2400" b="1" i="1" dirty="0"/>
              <a:t>    plus hypoxia</a:t>
            </a:r>
            <a:r>
              <a:rPr lang="en-GB" sz="2400" b="1" dirty="0"/>
              <a:t> </a:t>
            </a:r>
            <a:r>
              <a:rPr lang="en-GB" sz="2400" dirty="0"/>
              <a:t>(supplemental oxygen or SpO2 &lt;92% on air)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Contraindicated if recent or planned use of systemic corticosteroids, or if coinfected with SARS-CoV-2</a:t>
            </a:r>
          </a:p>
          <a:p>
            <a:endParaRPr lang="en-GB" sz="2400" dirty="0"/>
          </a:p>
          <a:p>
            <a:r>
              <a:rPr lang="en-GB" sz="2400" dirty="0"/>
              <a:t>Can be used in pregnant or breastfeeding women, and patients with liver or renal failure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10261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835887" cy="1325563"/>
          </a:xfrm>
        </p:spPr>
        <p:txBody>
          <a:bodyPr/>
          <a:lstStyle/>
          <a:p>
            <a:r>
              <a:rPr lang="en-GB" dirty="0"/>
              <a:t>Low-dose corticosteroids (dexamethasone)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Oral or intravenous dexamethasone 6mg once daily</a:t>
            </a:r>
          </a:p>
          <a:p>
            <a:endParaRPr lang="en-GB" sz="2400" dirty="0"/>
          </a:p>
          <a:p>
            <a:r>
              <a:rPr lang="en-GB" sz="2400" dirty="0"/>
              <a:t>Treat for 10 days or until discharged, whichever is sooner</a:t>
            </a:r>
            <a:endParaRPr lang="en-GB" sz="2400" i="1" dirty="0"/>
          </a:p>
          <a:p>
            <a:endParaRPr lang="en-GB" sz="2400" dirty="0"/>
          </a:p>
          <a:p>
            <a:r>
              <a:rPr lang="en-GB" sz="2400" dirty="0"/>
              <a:t>No dose adjustment for renal failure</a:t>
            </a:r>
          </a:p>
          <a:p>
            <a:endParaRPr lang="en-GB" sz="2400" dirty="0"/>
          </a:p>
          <a:p>
            <a:r>
              <a:rPr lang="en-GB" sz="2400" dirty="0"/>
              <a:t>Pregnant or breastfeeding woman should receive equivalent dose of prednisolone/hydrocortisone</a:t>
            </a:r>
          </a:p>
          <a:p>
            <a:endParaRPr lang="en-GB" sz="2400" dirty="0"/>
          </a:p>
          <a:p>
            <a:r>
              <a:rPr lang="en-GB" sz="2400" dirty="0"/>
              <a:t>Common side effects of corticosteroids should be anticipated and managed as in normal practice</a:t>
            </a:r>
          </a:p>
          <a:p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1605934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Biological sampling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4"/>
            <a:ext cx="11278496" cy="4960669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All patients in influenza comparisons have the same biological sampling scheme (which differs from COVID-19 comparisons)</a:t>
            </a:r>
          </a:p>
          <a:p>
            <a:r>
              <a:rPr lang="en-GB" dirty="0" smtClean="0"/>
              <a:t>No baseline serum sample is needed</a:t>
            </a:r>
          </a:p>
          <a:p>
            <a:r>
              <a:rPr lang="en-GB" dirty="0" smtClean="0"/>
              <a:t>A nose swab should be collected on day 1 and day 5, to assess viral load and antiviral resistance</a:t>
            </a:r>
          </a:p>
          <a:p>
            <a:r>
              <a:rPr lang="en-GB" dirty="0" smtClean="0"/>
              <a:t>Day 1 is the day of randomisation – collect this swab </a:t>
            </a:r>
            <a:r>
              <a:rPr lang="en-GB" u="sng" dirty="0" smtClean="0"/>
              <a:t>after</a:t>
            </a:r>
            <a:r>
              <a:rPr lang="en-GB" dirty="0" smtClean="0"/>
              <a:t> consent has been taken but </a:t>
            </a:r>
            <a:r>
              <a:rPr lang="en-GB" u="sng" dirty="0" smtClean="0"/>
              <a:t>before</a:t>
            </a:r>
            <a:r>
              <a:rPr lang="en-GB" dirty="0" smtClean="0"/>
              <a:t> randomisation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Existing RECOVERY swab kits can be used, but please now write “FLU” or “COVID” on the front of the kit</a:t>
            </a:r>
          </a:p>
          <a:p>
            <a:r>
              <a:rPr lang="en-GB" dirty="0" smtClean="0"/>
              <a:t>Sampling instructions are on the RECOVERY website</a:t>
            </a:r>
            <a:r>
              <a:rPr lang="en-GB" dirty="0"/>
              <a:t>: For Site </a:t>
            </a:r>
            <a:r>
              <a:rPr lang="en-GB" dirty="0" smtClean="0"/>
              <a:t>Staff &gt; Site Teams</a:t>
            </a:r>
          </a:p>
          <a:p>
            <a:r>
              <a:rPr lang="en-GB" dirty="0" smtClean="0"/>
              <a:t>Note samples are needed from patients allocated usual care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0724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trial procedures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0782107" cy="4580078"/>
          </a:xfrm>
        </p:spPr>
        <p:txBody>
          <a:bodyPr/>
          <a:lstStyle/>
          <a:p>
            <a:r>
              <a:rPr lang="en-GB" dirty="0" smtClean="0"/>
              <a:t>All other trial procedures are the same as for COVID-19</a:t>
            </a:r>
          </a:p>
          <a:p>
            <a:endParaRPr lang="en-GB" dirty="0" smtClean="0"/>
          </a:p>
          <a:p>
            <a:r>
              <a:rPr lang="en-GB" dirty="0" smtClean="0"/>
              <a:t>The current participant information and consent forms already include influenza</a:t>
            </a:r>
          </a:p>
          <a:p>
            <a:endParaRPr lang="en-GB" dirty="0"/>
          </a:p>
          <a:p>
            <a:r>
              <a:rPr lang="en-GB" dirty="0" smtClean="0"/>
              <a:t>A scanned copy of each consent form should be emailed to the trial team (For Site Staff &gt; Randomisation)</a:t>
            </a:r>
          </a:p>
          <a:p>
            <a:endParaRPr lang="en-GB" dirty="0" smtClean="0"/>
          </a:p>
          <a:p>
            <a:r>
              <a:rPr lang="en-GB" dirty="0" smtClean="0"/>
              <a:t>The same online randomisation and follow-up forms are used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5799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25B38-4503-6E45-9E3F-977751B9E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- Influenza Treatments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DC997-BAB2-E147-9D89-FE2082913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2" y="1596885"/>
            <a:ext cx="10375833" cy="4580078"/>
          </a:xfrm>
        </p:spPr>
        <p:txBody>
          <a:bodyPr>
            <a:normAutofit/>
          </a:bodyPr>
          <a:lstStyle/>
          <a:p>
            <a:r>
              <a:rPr lang="en-US" sz="2400" dirty="0"/>
              <a:t>Previous winter flu epidemics have caused tens of thousands deaths and acute pressure on the health service</a:t>
            </a:r>
          </a:p>
          <a:p>
            <a:endParaRPr lang="en-US" sz="2400" dirty="0"/>
          </a:p>
          <a:p>
            <a:r>
              <a:rPr lang="en-US" sz="2400" dirty="0"/>
              <a:t>Coming flu epidemics may be more severe because of waning population immunity combined with ongoing circulation of SARS-CoV-2</a:t>
            </a:r>
          </a:p>
          <a:p>
            <a:endParaRPr lang="en-US" sz="2400" dirty="0"/>
          </a:p>
          <a:p>
            <a:r>
              <a:rPr lang="en-US" sz="2400" dirty="0"/>
              <a:t>Unlike with COVID-19, no promising flu treatments have been properly assessed in randomised trials of hospitalised patients</a:t>
            </a:r>
          </a:p>
        </p:txBody>
      </p:sp>
    </p:spTree>
    <p:extLst>
      <p:ext uri="{BB962C8B-B14F-4D97-AF65-F5344CB8AC3E}">
        <p14:creationId xmlns:p14="http://schemas.microsoft.com/office/powerpoint/2010/main" val="1605732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69011" y="3895409"/>
            <a:ext cx="164750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/>
              <a:t>Current design (adults)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869770" y="3539103"/>
            <a:ext cx="3492000" cy="1051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Baseline data collected 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Participants enter ≥1 comparisons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023595" y="3901608"/>
            <a:ext cx="4305881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9" name="Right Arrow 78"/>
          <p:cNvSpPr/>
          <p:nvPr/>
        </p:nvSpPr>
        <p:spPr>
          <a:xfrm>
            <a:off x="7903806" y="3577281"/>
            <a:ext cx="3489681" cy="104911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Outcomes collected at earliest of death, discharge or 28 days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92653" y="1378226"/>
            <a:ext cx="10652251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5410315" y="2372108"/>
            <a:ext cx="14968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Patients with 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confirmed 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SARS-CoV-2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93730" y="1398935"/>
            <a:ext cx="2093068" cy="876628"/>
            <a:chOff x="4441699" y="1560294"/>
            <a:chExt cx="3393651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b="1" dirty="0">
                  <a:solidFill>
                    <a:schemeClr val="bg1"/>
                  </a:solidFill>
                </a:rPr>
                <a:t>High dose</a:t>
              </a:r>
            </a:p>
            <a:p>
              <a:pPr algn="ctr"/>
              <a:r>
                <a:rPr lang="en-GB" sz="8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04583" y="2342378"/>
              <a:ext cx="673572" cy="375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i="1" dirty="0"/>
                <a:t>or</a:t>
              </a:r>
              <a:endParaRPr lang="en-GB" sz="800" b="1" i="1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74110" y="1614749"/>
              <a:ext cx="2761240" cy="601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/>
                <a:t>High-dose corticosteroids</a:t>
              </a:r>
            </a:p>
            <a:p>
              <a:r>
                <a:rPr lang="en-GB" sz="900" b="1" dirty="0" smtClean="0"/>
                <a:t>(patients requiring NIV or IMV)</a:t>
              </a:r>
              <a:endParaRPr lang="en-GB" sz="900" b="1" dirty="0"/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393651" cy="1414800"/>
            <a:chOff x="8003238" y="1576210"/>
            <a:chExt cx="3393651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5" y="2273675"/>
              <a:ext cx="1073507" cy="550963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Low dose</a:t>
              </a:r>
            </a:p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568104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66122" y="2346125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635650" y="1592563"/>
              <a:ext cx="2690330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Low-dose corticosteroids</a:t>
              </a:r>
            </a:p>
            <a:p>
              <a:r>
                <a:rPr lang="en-GB" sz="1500" b="1" dirty="0"/>
                <a:t>(hypoxic, SARS-CoV-2 negative)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7" y="2264170"/>
              <a:ext cx="1073507" cy="550963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12294" y="233662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81822" y="1732379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/>
                <a:t>Influenza Antiviral </a:t>
              </a:r>
              <a:r>
                <a:rPr lang="en-GB" sz="1600" b="1" dirty="0"/>
                <a:t>1</a:t>
              </a:r>
              <a:endParaRPr lang="en-GB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04583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33283"/>
              <a:ext cx="19183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/>
                <a:t>Influenza Antiviral </a:t>
              </a:r>
              <a:r>
                <a:rPr lang="en-GB" sz="1600" b="1" dirty="0"/>
                <a:t>2</a:t>
              </a:r>
              <a:endParaRPr lang="en-GB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Patients with confirmed </a:t>
            </a:r>
            <a:r>
              <a:rPr lang="en-US" b="1" dirty="0" smtClean="0">
                <a:solidFill>
                  <a:srgbClr val="FF0000"/>
                </a:solidFill>
              </a:rPr>
              <a:t>INFLUENZA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9170230" y="1398235"/>
            <a:ext cx="2148551" cy="891831"/>
            <a:chOff x="8003238" y="1705866"/>
            <a:chExt cx="3393651" cy="141480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93056A84-66F8-2546-9183-EEF7859E5D63}"/>
                </a:ext>
              </a:extLst>
            </p:cNvPr>
            <p:cNvGrpSpPr/>
            <p:nvPr/>
          </p:nvGrpSpPr>
          <p:grpSpPr>
            <a:xfrm>
              <a:off x="8003238" y="1705866"/>
              <a:ext cx="3393651" cy="1414800"/>
              <a:chOff x="8003238" y="1576210"/>
              <a:chExt cx="3393651" cy="1414800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6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 dirty="0"/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8692615" y="2273675"/>
                <a:ext cx="1073507" cy="550963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GB" sz="800" b="1" dirty="0">
                    <a:solidFill>
                      <a:schemeClr val="bg1"/>
                    </a:solidFill>
                  </a:rPr>
                  <a:t>Empagliflozin</a:t>
                </a:r>
                <a:endParaRPr lang="en-GB" sz="6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Rounded Rectangle 62"/>
              <p:cNvSpPr/>
              <p:nvPr/>
            </p:nvSpPr>
            <p:spPr>
              <a:xfrm>
                <a:off x="10154872" y="2256534"/>
                <a:ext cx="1116208" cy="568104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800" b="1" dirty="0">
                    <a:solidFill>
                      <a:schemeClr val="bg1"/>
                    </a:solidFill>
                  </a:rPr>
                  <a:t>Usual care alone</a:t>
                </a:r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/>
                  <a:t>F</a:t>
                </a: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9766122" y="2346124"/>
                <a:ext cx="599363" cy="3661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b="1" i="1" dirty="0"/>
                  <a:t>or</a:t>
                </a:r>
                <a:endParaRPr lang="en-GB" sz="800" b="1" i="1" dirty="0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8649504" y="1697241"/>
                <a:ext cx="2350467" cy="3661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b="1" dirty="0"/>
                  <a:t>SGLT-2i comparison</a:t>
                </a:r>
                <a:endParaRPr lang="en-GB" sz="1100" b="1" dirty="0"/>
              </a:p>
            </p:txBody>
          </p:sp>
        </p:grpSp>
        <p:pic>
          <p:nvPicPr>
            <p:cNvPr id="25" name="Picture 24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CBE583C5-AAC4-3D45-A2D7-43B7379BBA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755"/>
            <a:stretch/>
          </p:blipFill>
          <p:spPr>
            <a:xfrm>
              <a:off x="8012891" y="1718746"/>
              <a:ext cx="684554" cy="535628"/>
            </a:xfrm>
            <a:prstGeom prst="rect">
              <a:avLst/>
            </a:prstGeom>
          </p:spPr>
        </p:pic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>
            <a:grpSpLocks noChangeAspect="1"/>
          </p:cNvGrpSpPr>
          <p:nvPr/>
        </p:nvGrpSpPr>
        <p:grpSpPr>
          <a:xfrm>
            <a:off x="2866679" y="2277423"/>
            <a:ext cx="2217571" cy="924873"/>
            <a:chOff x="849410" y="1566704"/>
            <a:chExt cx="3393651" cy="1415377"/>
          </a:xfrm>
        </p:grpSpPr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50" dirty="0"/>
            </a:p>
          </p:txBody>
        </p:sp>
        <p:sp>
          <p:nvSpPr>
            <p:cNvPr id="69" name="Rounded Rectangle 68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7" y="2264171"/>
              <a:ext cx="1137301" cy="550963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b="1" dirty="0">
                  <a:solidFill>
                    <a:schemeClr val="bg1"/>
                  </a:solidFill>
                </a:rPr>
                <a:t>Sotrovimab</a:t>
              </a:r>
            </a:p>
          </p:txBody>
        </p:sp>
        <p:sp>
          <p:nvSpPr>
            <p:cNvPr id="70" name="Rounded Rectangle 69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b="1" dirty="0"/>
                <a:t>J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54240" y="2336619"/>
              <a:ext cx="515375" cy="376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i="1" dirty="0"/>
                <a:t>or</a:t>
              </a:r>
              <a:endParaRPr lang="en-GB" sz="900" b="1" i="1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81822" y="1732379"/>
              <a:ext cx="2350467" cy="3789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dirty="0" smtClean="0"/>
                <a:t>SARS-CoV-2 Antiviral </a:t>
              </a:r>
              <a:r>
                <a:rPr lang="en-GB" sz="1000" b="1" dirty="0"/>
                <a:t>1</a:t>
              </a:r>
              <a:endParaRPr lang="en-GB" sz="1200" b="1" dirty="0"/>
            </a:p>
          </p:txBody>
        </p:sp>
      </p:grpSp>
      <p:grpSp>
        <p:nvGrpSpPr>
          <p:cNvPr id="92" name="Group 91"/>
          <p:cNvGrpSpPr>
            <a:grpSpLocks noChangeAspect="1"/>
          </p:cNvGrpSpPr>
          <p:nvPr/>
        </p:nvGrpSpPr>
        <p:grpSpPr>
          <a:xfrm>
            <a:off x="4999002" y="1395990"/>
            <a:ext cx="2217571" cy="924873"/>
            <a:chOff x="7999836" y="5034786"/>
            <a:chExt cx="3393651" cy="1415377"/>
          </a:xfrm>
        </p:grpSpPr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650F3EB1-C981-B740-82D6-F54DE5AFF985}"/>
                </a:ext>
              </a:extLst>
            </p:cNvPr>
            <p:cNvGrpSpPr/>
            <p:nvPr/>
          </p:nvGrpSpPr>
          <p:grpSpPr>
            <a:xfrm>
              <a:off x="7999836" y="5034786"/>
              <a:ext cx="3393651" cy="1415377"/>
              <a:chOff x="4441699" y="1572462"/>
              <a:chExt cx="3393651" cy="1415377"/>
            </a:xfrm>
          </p:grpSpPr>
          <p:sp>
            <p:nvSpPr>
              <p:cNvPr id="111" name="Rounded Rectangle 110">
                <a:extLst>
                  <a:ext uri="{FF2B5EF4-FFF2-40B4-BE49-F238E27FC236}">
                    <a16:creationId xmlns:a16="http://schemas.microsoft.com/office/drawing/2014/main" id="{4F5F2D03-AB19-F045-BFB2-0F27BF1C1A04}"/>
                  </a:ext>
                </a:extLst>
              </p:cNvPr>
              <p:cNvSpPr/>
              <p:nvPr/>
            </p:nvSpPr>
            <p:spPr>
              <a:xfrm>
                <a:off x="4441699" y="1572462"/>
                <a:ext cx="3393651" cy="1415377"/>
              </a:xfrm>
              <a:prstGeom prst="roundRect">
                <a:avLst/>
              </a:prstGeom>
              <a:solidFill>
                <a:srgbClr val="FFC000">
                  <a:alpha val="35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50" dirty="0"/>
              </a:p>
            </p:txBody>
          </p:sp>
          <p:sp>
            <p:nvSpPr>
              <p:cNvPr id="113" name="Rounded Rectangle 112">
                <a:extLst>
                  <a:ext uri="{FF2B5EF4-FFF2-40B4-BE49-F238E27FC236}">
                    <a16:creationId xmlns:a16="http://schemas.microsoft.com/office/drawing/2014/main" id="{7D7E2DA0-3318-B34D-9DBA-8976C66C4BDF}"/>
                  </a:ext>
                </a:extLst>
              </p:cNvPr>
              <p:cNvSpPr/>
              <p:nvPr/>
            </p:nvSpPr>
            <p:spPr>
              <a:xfrm>
                <a:off x="5131076" y="2269928"/>
                <a:ext cx="1149008" cy="550963"/>
              </a:xfrm>
              <a:prstGeom prst="round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n-GB" sz="900" b="1" dirty="0">
                    <a:solidFill>
                      <a:schemeClr val="bg1"/>
                    </a:solidFill>
                  </a:rPr>
                  <a:t>Molnupiravir</a:t>
                </a:r>
              </a:p>
            </p:txBody>
          </p:sp>
          <p:sp>
            <p:nvSpPr>
              <p:cNvPr id="114" name="Rounded Rectangle 113">
                <a:extLst>
                  <a:ext uri="{FF2B5EF4-FFF2-40B4-BE49-F238E27FC236}">
                    <a16:creationId xmlns:a16="http://schemas.microsoft.com/office/drawing/2014/main" id="{0378DF22-74BF-5D4D-86EE-65EAF417A84F}"/>
                  </a:ext>
                </a:extLst>
              </p:cNvPr>
              <p:cNvSpPr/>
              <p:nvPr/>
            </p:nvSpPr>
            <p:spPr>
              <a:xfrm>
                <a:off x="6593333" y="2252787"/>
                <a:ext cx="1116208" cy="568104"/>
              </a:xfrm>
              <a:prstGeom prst="round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900" b="1" dirty="0">
                    <a:solidFill>
                      <a:schemeClr val="bg1"/>
                    </a:solidFill>
                  </a:rPr>
                  <a:t>Usual care alone</a:t>
                </a:r>
              </a:p>
            </p:txBody>
          </p:sp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5E1F665A-1FA0-7D49-9F48-4E79E39E8087}"/>
                  </a:ext>
                </a:extLst>
              </p:cNvPr>
              <p:cNvSpPr/>
              <p:nvPr/>
            </p:nvSpPr>
            <p:spPr>
              <a:xfrm>
                <a:off x="4513114" y="2257120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50" b="1" dirty="0"/>
                  <a:t>K</a:t>
                </a:r>
              </a:p>
            </p:txBody>
          </p:sp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4015A8B3-F5AE-4941-A698-D51DA4E46924}"/>
                  </a:ext>
                </a:extLst>
              </p:cNvPr>
              <p:cNvSpPr txBox="1"/>
              <p:nvPr/>
            </p:nvSpPr>
            <p:spPr>
              <a:xfrm>
                <a:off x="6260420" y="2342377"/>
                <a:ext cx="502001" cy="376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 i="1" dirty="0"/>
                  <a:t>or</a:t>
                </a:r>
                <a:endParaRPr lang="en-GB" sz="900" b="1" i="1" dirty="0"/>
              </a:p>
            </p:txBody>
          </p: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2ED6A60D-D187-6142-95D6-173A8F77EAF0}"/>
                  </a:ext>
                </a:extLst>
              </p:cNvPr>
              <p:cNvSpPr txBox="1"/>
              <p:nvPr/>
            </p:nvSpPr>
            <p:spPr>
              <a:xfrm>
                <a:off x="5074110" y="1733283"/>
                <a:ext cx="2203984" cy="376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 dirty="0"/>
                  <a:t>SARS-CoV-2 </a:t>
                </a:r>
                <a:r>
                  <a:rPr lang="en-GB" sz="1000" b="1" dirty="0" smtClean="0"/>
                  <a:t>Antiviral </a:t>
                </a:r>
                <a:r>
                  <a:rPr lang="en-GB" sz="1000" b="1" dirty="0"/>
                  <a:t>2</a:t>
                </a:r>
              </a:p>
            </p:txBody>
          </p:sp>
        </p:grpSp>
        <p:pic>
          <p:nvPicPr>
            <p:cNvPr id="109" name="Picture 108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83338" y="5078462"/>
              <a:ext cx="601261" cy="601261"/>
            </a:xfrm>
            <a:prstGeom prst="rect">
              <a:avLst/>
            </a:prstGeom>
          </p:spPr>
        </p:pic>
      </p:grpSp>
      <p:grpSp>
        <p:nvGrpSpPr>
          <p:cNvPr id="120" name="Group 119"/>
          <p:cNvGrpSpPr>
            <a:grpSpLocks noChangeAspect="1"/>
          </p:cNvGrpSpPr>
          <p:nvPr/>
        </p:nvGrpSpPr>
        <p:grpSpPr>
          <a:xfrm>
            <a:off x="7098352" y="2298579"/>
            <a:ext cx="2217571" cy="924873"/>
            <a:chOff x="7999836" y="5034786"/>
            <a:chExt cx="3393651" cy="1415377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650F3EB1-C981-B740-82D6-F54DE5AFF985}"/>
                </a:ext>
              </a:extLst>
            </p:cNvPr>
            <p:cNvGrpSpPr/>
            <p:nvPr/>
          </p:nvGrpSpPr>
          <p:grpSpPr>
            <a:xfrm>
              <a:off x="7999836" y="5034786"/>
              <a:ext cx="3393651" cy="1415377"/>
              <a:chOff x="4441699" y="1572462"/>
              <a:chExt cx="3393651" cy="1415377"/>
            </a:xfrm>
          </p:grpSpPr>
          <p:sp>
            <p:nvSpPr>
              <p:cNvPr id="123" name="Rounded Rectangle 122">
                <a:extLst>
                  <a:ext uri="{FF2B5EF4-FFF2-40B4-BE49-F238E27FC236}">
                    <a16:creationId xmlns:a16="http://schemas.microsoft.com/office/drawing/2014/main" id="{4F5F2D03-AB19-F045-BFB2-0F27BF1C1A04}"/>
                  </a:ext>
                </a:extLst>
              </p:cNvPr>
              <p:cNvSpPr/>
              <p:nvPr/>
            </p:nvSpPr>
            <p:spPr>
              <a:xfrm>
                <a:off x="4441699" y="1572462"/>
                <a:ext cx="3393651" cy="1415377"/>
              </a:xfrm>
              <a:prstGeom prst="roundRect">
                <a:avLst/>
              </a:prstGeom>
              <a:solidFill>
                <a:schemeClr val="accent5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50" dirty="0"/>
              </a:p>
            </p:txBody>
          </p:sp>
          <p:sp>
            <p:nvSpPr>
              <p:cNvPr id="124" name="Rounded Rectangle 123">
                <a:extLst>
                  <a:ext uri="{FF2B5EF4-FFF2-40B4-BE49-F238E27FC236}">
                    <a16:creationId xmlns:a16="http://schemas.microsoft.com/office/drawing/2014/main" id="{7D7E2DA0-3318-B34D-9DBA-8976C66C4BDF}"/>
                  </a:ext>
                </a:extLst>
              </p:cNvPr>
              <p:cNvSpPr/>
              <p:nvPr/>
            </p:nvSpPr>
            <p:spPr>
              <a:xfrm>
                <a:off x="5131076" y="2269928"/>
                <a:ext cx="1149008" cy="550963"/>
              </a:xfrm>
              <a:prstGeom prst="roundRect">
                <a:avLst/>
              </a:prstGeom>
              <a:solidFill>
                <a:schemeClr val="accent5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n-GB" sz="900" b="1" dirty="0">
                    <a:solidFill>
                      <a:schemeClr val="bg1"/>
                    </a:solidFill>
                  </a:rPr>
                  <a:t>Paxlovid</a:t>
                </a:r>
              </a:p>
            </p:txBody>
          </p:sp>
          <p:sp>
            <p:nvSpPr>
              <p:cNvPr id="125" name="Rounded Rectangle 124">
                <a:extLst>
                  <a:ext uri="{FF2B5EF4-FFF2-40B4-BE49-F238E27FC236}">
                    <a16:creationId xmlns:a16="http://schemas.microsoft.com/office/drawing/2014/main" id="{0378DF22-74BF-5D4D-86EE-65EAF417A84F}"/>
                  </a:ext>
                </a:extLst>
              </p:cNvPr>
              <p:cNvSpPr/>
              <p:nvPr/>
            </p:nvSpPr>
            <p:spPr>
              <a:xfrm>
                <a:off x="6593333" y="2252787"/>
                <a:ext cx="1116208" cy="568104"/>
              </a:xfrm>
              <a:prstGeom prst="roundRect">
                <a:avLst/>
              </a:prstGeom>
              <a:solidFill>
                <a:schemeClr val="accent5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900" b="1" dirty="0">
                    <a:solidFill>
                      <a:schemeClr val="bg1"/>
                    </a:solidFill>
                  </a:rPr>
                  <a:t>Usual care alone</a:t>
                </a:r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5E1F665A-1FA0-7D49-9F48-4E79E39E8087}"/>
                  </a:ext>
                </a:extLst>
              </p:cNvPr>
              <p:cNvSpPr/>
              <p:nvPr/>
            </p:nvSpPr>
            <p:spPr>
              <a:xfrm>
                <a:off x="4513114" y="2257120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50" b="1" dirty="0"/>
                  <a:t>L</a:t>
                </a:r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4015A8B3-F5AE-4941-A698-D51DA4E46924}"/>
                  </a:ext>
                </a:extLst>
              </p:cNvPr>
              <p:cNvSpPr txBox="1"/>
              <p:nvPr/>
            </p:nvSpPr>
            <p:spPr>
              <a:xfrm>
                <a:off x="6260420" y="2342377"/>
                <a:ext cx="513191" cy="376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 i="1" dirty="0"/>
                  <a:t>or</a:t>
                </a:r>
                <a:endParaRPr lang="en-GB" sz="900" b="1" i="1" dirty="0"/>
              </a:p>
            </p:txBody>
          </p:sp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2ED6A60D-D187-6142-95D6-173A8F77EAF0}"/>
                  </a:ext>
                </a:extLst>
              </p:cNvPr>
              <p:cNvSpPr txBox="1"/>
              <p:nvPr/>
            </p:nvSpPr>
            <p:spPr>
              <a:xfrm>
                <a:off x="5074111" y="1733283"/>
                <a:ext cx="2151634" cy="376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 dirty="0"/>
                  <a:t>SARS-CoV-2</a:t>
                </a:r>
                <a:r>
                  <a:rPr lang="en-GB" sz="1000" b="1" dirty="0" smtClean="0"/>
                  <a:t> Antiviral </a:t>
                </a:r>
                <a:r>
                  <a:rPr lang="en-GB" sz="1000" b="1" dirty="0"/>
                  <a:t>3</a:t>
                </a:r>
              </a:p>
            </p:txBody>
          </p:sp>
        </p:grpSp>
        <p:pic>
          <p:nvPicPr>
            <p:cNvPr id="122" name="Picture 121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83338" y="5078462"/>
              <a:ext cx="601261" cy="6012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96660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393651" cy="1414800"/>
            <a:chOff x="8003238" y="1576210"/>
            <a:chExt cx="3393651" cy="1414800"/>
          </a:xfrm>
        </p:grpSpPr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4" name="Rounded Rectangle 123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5" y="2273675"/>
              <a:ext cx="1073507" cy="550963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Low dose</a:t>
              </a:r>
            </a:p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125" name="Rounded Rectangle 124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568104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I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66122" y="2346125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635650" y="1592563"/>
              <a:ext cx="2690330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Low-dose corticosteroids</a:t>
              </a:r>
            </a:p>
            <a:p>
              <a:r>
                <a:rPr lang="en-GB" sz="1500" b="1" dirty="0"/>
                <a:t>(hypoxic, SARS-CoV-2 negative)</a:t>
              </a:r>
            </a:p>
          </p:txBody>
        </p:sp>
      </p:grpSp>
      <p:sp>
        <p:nvSpPr>
          <p:cNvPr id="143" name="Rounded Rectangle 142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/>
              <a:t>Current design (adults)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70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69011" y="3895409"/>
            <a:ext cx="164750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Left-Right Arrow 70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4" name="Rounded Rectangle 7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75" name="Right Arrow 74"/>
          <p:cNvSpPr/>
          <p:nvPr/>
        </p:nvSpPr>
        <p:spPr>
          <a:xfrm>
            <a:off x="869770" y="3539103"/>
            <a:ext cx="3492000" cy="1051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Baseline data collected 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Participants enter ≥1 comparisons</a:t>
            </a:r>
          </a:p>
        </p:txBody>
      </p:sp>
      <p:sp>
        <p:nvSpPr>
          <p:cNvPr id="92" name="Left-Right Arrow 91"/>
          <p:cNvSpPr/>
          <p:nvPr/>
        </p:nvSpPr>
        <p:spPr>
          <a:xfrm rot="1152713" flipV="1">
            <a:off x="4023595" y="3901608"/>
            <a:ext cx="4305881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0" name="Oval 99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109" name="Right Arrow 108"/>
          <p:cNvSpPr/>
          <p:nvPr/>
        </p:nvSpPr>
        <p:spPr>
          <a:xfrm>
            <a:off x="7903806" y="3577281"/>
            <a:ext cx="3489681" cy="104911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Outcomes collected at earliest of death, discharge or 28 days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5410315" y="2372108"/>
            <a:ext cx="14968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Patients with </a:t>
            </a:r>
            <a:endParaRPr lang="en-US" b="1" dirty="0" smtClean="0"/>
          </a:p>
          <a:p>
            <a:pPr algn="ctr"/>
            <a:r>
              <a:rPr lang="en-US" b="1" dirty="0" smtClean="0"/>
              <a:t>confirmed </a:t>
            </a:r>
          </a:p>
          <a:p>
            <a:pPr algn="ctr"/>
            <a:r>
              <a:rPr lang="en-US" b="1" dirty="0" smtClean="0"/>
              <a:t>SARS-CoV-2</a:t>
            </a:r>
            <a:endParaRPr lang="en-US" b="1" dirty="0"/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93730" y="1398935"/>
            <a:ext cx="2093068" cy="876628"/>
            <a:chOff x="4441699" y="1560294"/>
            <a:chExt cx="3393651" cy="1427545"/>
          </a:xfrm>
        </p:grpSpPr>
        <p:sp>
          <p:nvSpPr>
            <p:cNvPr id="113" name="Rounded Rectangle 11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114" name="Rounded Rectangle 11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b="1" dirty="0">
                  <a:solidFill>
                    <a:schemeClr val="bg1"/>
                  </a:solidFill>
                </a:rPr>
                <a:t>High dose</a:t>
              </a:r>
            </a:p>
            <a:p>
              <a:pPr algn="ctr"/>
              <a:r>
                <a:rPr lang="en-GB" sz="8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117" name="Rounded Rectangle 116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b="1" dirty="0"/>
                <a:t>E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04583" y="2342378"/>
              <a:ext cx="673572" cy="375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i="1" dirty="0"/>
                <a:t>or</a:t>
              </a:r>
              <a:endParaRPr lang="en-GB" sz="800" b="1" i="1" dirty="0"/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74110" y="1614749"/>
              <a:ext cx="2761240" cy="601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/>
                <a:t>High-dose corticosteroids</a:t>
              </a:r>
            </a:p>
            <a:p>
              <a:r>
                <a:rPr lang="en-GB" sz="900" b="1" dirty="0" smtClean="0"/>
                <a:t>(patients requiring NIV or IMV)</a:t>
              </a:r>
              <a:endParaRPr lang="en-GB" sz="900" b="1" dirty="0"/>
            </a:p>
          </p:txBody>
        </p:sp>
        <p:pic>
          <p:nvPicPr>
            <p:cNvPr id="121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130" name="Rounded Rectangle 129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1" name="Rounded Rectangle 130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7" y="2264170"/>
              <a:ext cx="1073507" cy="550963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132" name="Rounded Rectangle 131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G</a:t>
              </a: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12294" y="233662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81822" y="1732379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/>
                <a:t>Influenza Antiviral </a:t>
              </a:r>
              <a:r>
                <a:rPr lang="en-GB" sz="1600" b="1" dirty="0"/>
                <a:t>1</a:t>
              </a:r>
              <a:endParaRPr lang="en-GB" sz="2400" b="1" dirty="0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37" name="Rounded Rectangle 136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8" name="Rounded Rectangle 137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39" name="Rounded Rectangle 138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H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04583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33283"/>
              <a:ext cx="19183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/>
                <a:t>Influenza Antiviral </a:t>
              </a:r>
              <a:r>
                <a:rPr lang="en-GB" sz="1600" b="1" dirty="0"/>
                <a:t>2</a:t>
              </a:r>
              <a:endParaRPr lang="en-GB" sz="1500" b="1" dirty="0"/>
            </a:p>
          </p:txBody>
        </p:sp>
      </p:grpSp>
      <p:sp>
        <p:nvSpPr>
          <p:cNvPr id="144" name="TextBox 143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Patients with confirmed </a:t>
            </a:r>
            <a:r>
              <a:rPr lang="en-US" b="1" dirty="0" smtClean="0">
                <a:solidFill>
                  <a:srgbClr val="FF0000"/>
                </a:solidFill>
              </a:rPr>
              <a:t>INFLUENZA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45" name="Picture 144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46" name="Picture 145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47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148" name="Group 147"/>
          <p:cNvGrpSpPr>
            <a:grpSpLocks noChangeAspect="1"/>
          </p:cNvGrpSpPr>
          <p:nvPr/>
        </p:nvGrpSpPr>
        <p:grpSpPr>
          <a:xfrm>
            <a:off x="9170230" y="1398235"/>
            <a:ext cx="2148551" cy="891831"/>
            <a:chOff x="8003238" y="1705866"/>
            <a:chExt cx="3393651" cy="1414800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93056A84-66F8-2546-9183-EEF7859E5D63}"/>
                </a:ext>
              </a:extLst>
            </p:cNvPr>
            <p:cNvGrpSpPr/>
            <p:nvPr/>
          </p:nvGrpSpPr>
          <p:grpSpPr>
            <a:xfrm>
              <a:off x="8003238" y="1705866"/>
              <a:ext cx="3393651" cy="1414800"/>
              <a:chOff x="8003238" y="1576210"/>
              <a:chExt cx="3393651" cy="1414800"/>
            </a:xfrm>
          </p:grpSpPr>
          <p:sp>
            <p:nvSpPr>
              <p:cNvPr id="151" name="Rounded Rectangle 150"/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6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 dirty="0"/>
              </a:p>
            </p:txBody>
          </p:sp>
          <p:sp>
            <p:nvSpPr>
              <p:cNvPr id="152" name="Rounded Rectangle 151"/>
              <p:cNvSpPr/>
              <p:nvPr/>
            </p:nvSpPr>
            <p:spPr>
              <a:xfrm>
                <a:off x="8692615" y="2273675"/>
                <a:ext cx="1073507" cy="550963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GB" sz="800" b="1" dirty="0">
                    <a:solidFill>
                      <a:schemeClr val="bg1"/>
                    </a:solidFill>
                  </a:rPr>
                  <a:t>Empagliflozin</a:t>
                </a:r>
                <a:endParaRPr lang="en-GB" sz="6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3" name="Rounded Rectangle 152"/>
              <p:cNvSpPr/>
              <p:nvPr/>
            </p:nvSpPr>
            <p:spPr>
              <a:xfrm>
                <a:off x="10154872" y="2256534"/>
                <a:ext cx="1116208" cy="568104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800" b="1" dirty="0">
                    <a:solidFill>
                      <a:schemeClr val="bg1"/>
                    </a:solidFill>
                  </a:rPr>
                  <a:t>Usual care alone</a:t>
                </a:r>
              </a:p>
            </p:txBody>
          </p:sp>
          <p:sp>
            <p:nvSpPr>
              <p:cNvPr id="154" name="Oval 153"/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00" b="1" dirty="0"/>
                  <a:t>F</a:t>
                </a:r>
              </a:p>
            </p:txBody>
          </p:sp>
          <p:sp>
            <p:nvSpPr>
              <p:cNvPr id="155" name="TextBox 154"/>
              <p:cNvSpPr txBox="1"/>
              <p:nvPr/>
            </p:nvSpPr>
            <p:spPr>
              <a:xfrm>
                <a:off x="9766122" y="2346124"/>
                <a:ext cx="599363" cy="3661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b="1" i="1" dirty="0"/>
                  <a:t>or</a:t>
                </a:r>
                <a:endParaRPr lang="en-GB" sz="800" b="1" i="1" dirty="0"/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8649504" y="1697241"/>
                <a:ext cx="2350467" cy="3661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b="1" dirty="0"/>
                  <a:t>SGLT-2i comparison</a:t>
                </a:r>
                <a:endParaRPr lang="en-GB" sz="1100" b="1" dirty="0"/>
              </a:p>
            </p:txBody>
          </p:sp>
        </p:grpSp>
        <p:pic>
          <p:nvPicPr>
            <p:cNvPr id="150" name="Picture 149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CBE583C5-AAC4-3D45-A2D7-43B7379BBA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755"/>
            <a:stretch/>
          </p:blipFill>
          <p:spPr>
            <a:xfrm>
              <a:off x="8012891" y="1718746"/>
              <a:ext cx="684554" cy="535628"/>
            </a:xfrm>
            <a:prstGeom prst="rect">
              <a:avLst/>
            </a:prstGeom>
          </p:spPr>
        </p:pic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>
            <a:grpSpLocks noChangeAspect="1"/>
          </p:cNvGrpSpPr>
          <p:nvPr/>
        </p:nvGrpSpPr>
        <p:grpSpPr>
          <a:xfrm>
            <a:off x="2866679" y="2277423"/>
            <a:ext cx="2217571" cy="924873"/>
            <a:chOff x="849410" y="1566704"/>
            <a:chExt cx="3393651" cy="1415377"/>
          </a:xfrm>
        </p:grpSpPr>
        <p:sp>
          <p:nvSpPr>
            <p:cNvPr id="158" name="Rounded Rectangle 157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50" dirty="0"/>
            </a:p>
          </p:txBody>
        </p:sp>
        <p:sp>
          <p:nvSpPr>
            <p:cNvPr id="159" name="Rounded Rectangle 158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7" y="2264171"/>
              <a:ext cx="1137301" cy="550963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900" b="1" dirty="0">
                  <a:solidFill>
                    <a:schemeClr val="bg1"/>
                  </a:solidFill>
                </a:rPr>
                <a:t>Sotrovimab</a:t>
              </a:r>
            </a:p>
          </p:txBody>
        </p:sp>
        <p:sp>
          <p:nvSpPr>
            <p:cNvPr id="160" name="Rounded Rectangle 159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b="1" dirty="0"/>
                <a:t>J</a:t>
              </a: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54240" y="2336619"/>
              <a:ext cx="515375" cy="376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i="1" dirty="0"/>
                <a:t>or</a:t>
              </a:r>
              <a:endParaRPr lang="en-GB" sz="900" b="1" i="1" dirty="0"/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81822" y="1732379"/>
              <a:ext cx="2350467" cy="3789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dirty="0" smtClean="0"/>
                <a:t>SARS-CoV-2 Antiviral </a:t>
              </a:r>
              <a:r>
                <a:rPr lang="en-GB" sz="1000" b="1" dirty="0"/>
                <a:t>1</a:t>
              </a:r>
              <a:endParaRPr lang="en-GB" sz="1200" b="1" dirty="0"/>
            </a:p>
          </p:txBody>
        </p:sp>
      </p:grpSp>
      <p:grpSp>
        <p:nvGrpSpPr>
          <p:cNvPr id="164" name="Group 163"/>
          <p:cNvGrpSpPr>
            <a:grpSpLocks noChangeAspect="1"/>
          </p:cNvGrpSpPr>
          <p:nvPr/>
        </p:nvGrpSpPr>
        <p:grpSpPr>
          <a:xfrm>
            <a:off x="4999002" y="1395990"/>
            <a:ext cx="2217571" cy="924873"/>
            <a:chOff x="7999836" y="5034786"/>
            <a:chExt cx="3393651" cy="1415377"/>
          </a:xfrm>
        </p:grpSpPr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650F3EB1-C981-B740-82D6-F54DE5AFF985}"/>
                </a:ext>
              </a:extLst>
            </p:cNvPr>
            <p:cNvGrpSpPr/>
            <p:nvPr/>
          </p:nvGrpSpPr>
          <p:grpSpPr>
            <a:xfrm>
              <a:off x="7999836" y="5034786"/>
              <a:ext cx="3393651" cy="1415377"/>
              <a:chOff x="4441699" y="1572462"/>
              <a:chExt cx="3393651" cy="1415377"/>
            </a:xfrm>
          </p:grpSpPr>
          <p:sp>
            <p:nvSpPr>
              <p:cNvPr id="167" name="Rounded Rectangle 166">
                <a:extLst>
                  <a:ext uri="{FF2B5EF4-FFF2-40B4-BE49-F238E27FC236}">
                    <a16:creationId xmlns:a16="http://schemas.microsoft.com/office/drawing/2014/main" id="{4F5F2D03-AB19-F045-BFB2-0F27BF1C1A04}"/>
                  </a:ext>
                </a:extLst>
              </p:cNvPr>
              <p:cNvSpPr/>
              <p:nvPr/>
            </p:nvSpPr>
            <p:spPr>
              <a:xfrm>
                <a:off x="4441699" y="1572462"/>
                <a:ext cx="3393651" cy="1415377"/>
              </a:xfrm>
              <a:prstGeom prst="roundRect">
                <a:avLst/>
              </a:prstGeom>
              <a:solidFill>
                <a:srgbClr val="FFC000">
                  <a:alpha val="35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50" dirty="0"/>
              </a:p>
            </p:txBody>
          </p:sp>
          <p:sp>
            <p:nvSpPr>
              <p:cNvPr id="168" name="Rounded Rectangle 167">
                <a:extLst>
                  <a:ext uri="{FF2B5EF4-FFF2-40B4-BE49-F238E27FC236}">
                    <a16:creationId xmlns:a16="http://schemas.microsoft.com/office/drawing/2014/main" id="{7D7E2DA0-3318-B34D-9DBA-8976C66C4BDF}"/>
                  </a:ext>
                </a:extLst>
              </p:cNvPr>
              <p:cNvSpPr/>
              <p:nvPr/>
            </p:nvSpPr>
            <p:spPr>
              <a:xfrm>
                <a:off x="5131076" y="2269928"/>
                <a:ext cx="1149008" cy="550963"/>
              </a:xfrm>
              <a:prstGeom prst="round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n-GB" sz="900" b="1" dirty="0">
                    <a:solidFill>
                      <a:schemeClr val="bg1"/>
                    </a:solidFill>
                  </a:rPr>
                  <a:t>Molnupiravir</a:t>
                </a:r>
              </a:p>
            </p:txBody>
          </p:sp>
          <p:sp>
            <p:nvSpPr>
              <p:cNvPr id="169" name="Rounded Rectangle 168">
                <a:extLst>
                  <a:ext uri="{FF2B5EF4-FFF2-40B4-BE49-F238E27FC236}">
                    <a16:creationId xmlns:a16="http://schemas.microsoft.com/office/drawing/2014/main" id="{0378DF22-74BF-5D4D-86EE-65EAF417A84F}"/>
                  </a:ext>
                </a:extLst>
              </p:cNvPr>
              <p:cNvSpPr/>
              <p:nvPr/>
            </p:nvSpPr>
            <p:spPr>
              <a:xfrm>
                <a:off x="6593333" y="2252787"/>
                <a:ext cx="1116208" cy="568104"/>
              </a:xfrm>
              <a:prstGeom prst="round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900" b="1" dirty="0">
                    <a:solidFill>
                      <a:schemeClr val="bg1"/>
                    </a:solidFill>
                  </a:rPr>
                  <a:t>Usual care alone</a:t>
                </a:r>
              </a:p>
            </p:txBody>
          </p:sp>
          <p:sp>
            <p:nvSpPr>
              <p:cNvPr id="170" name="Oval 169">
                <a:extLst>
                  <a:ext uri="{FF2B5EF4-FFF2-40B4-BE49-F238E27FC236}">
                    <a16:creationId xmlns:a16="http://schemas.microsoft.com/office/drawing/2014/main" id="{5E1F665A-1FA0-7D49-9F48-4E79E39E8087}"/>
                  </a:ext>
                </a:extLst>
              </p:cNvPr>
              <p:cNvSpPr/>
              <p:nvPr/>
            </p:nvSpPr>
            <p:spPr>
              <a:xfrm>
                <a:off x="4513114" y="2257120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50" b="1" dirty="0"/>
                  <a:t>K</a:t>
                </a:r>
              </a:p>
            </p:txBody>
          </p:sp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4015A8B3-F5AE-4941-A698-D51DA4E46924}"/>
                  </a:ext>
                </a:extLst>
              </p:cNvPr>
              <p:cNvSpPr txBox="1"/>
              <p:nvPr/>
            </p:nvSpPr>
            <p:spPr>
              <a:xfrm>
                <a:off x="6260420" y="2342377"/>
                <a:ext cx="502001" cy="376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 i="1" dirty="0"/>
                  <a:t>or</a:t>
                </a:r>
                <a:endParaRPr lang="en-GB" sz="900" b="1" i="1" dirty="0"/>
              </a:p>
            </p:txBody>
          </p: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2ED6A60D-D187-6142-95D6-173A8F77EAF0}"/>
                  </a:ext>
                </a:extLst>
              </p:cNvPr>
              <p:cNvSpPr txBox="1"/>
              <p:nvPr/>
            </p:nvSpPr>
            <p:spPr>
              <a:xfrm>
                <a:off x="5074110" y="1733283"/>
                <a:ext cx="2203984" cy="376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 dirty="0"/>
                  <a:t>SARS-CoV-2 </a:t>
                </a:r>
                <a:r>
                  <a:rPr lang="en-GB" sz="1000" b="1" dirty="0" smtClean="0"/>
                  <a:t>Antiviral </a:t>
                </a:r>
                <a:r>
                  <a:rPr lang="en-GB" sz="1000" b="1" dirty="0"/>
                  <a:t>2</a:t>
                </a:r>
              </a:p>
            </p:txBody>
          </p:sp>
        </p:grpSp>
        <p:pic>
          <p:nvPicPr>
            <p:cNvPr id="166" name="Picture 165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83338" y="5078462"/>
              <a:ext cx="601261" cy="601261"/>
            </a:xfrm>
            <a:prstGeom prst="rect">
              <a:avLst/>
            </a:prstGeom>
          </p:spPr>
        </p:pic>
      </p:grpSp>
      <p:grpSp>
        <p:nvGrpSpPr>
          <p:cNvPr id="173" name="Group 172"/>
          <p:cNvGrpSpPr>
            <a:grpSpLocks noChangeAspect="1"/>
          </p:cNvGrpSpPr>
          <p:nvPr/>
        </p:nvGrpSpPr>
        <p:grpSpPr>
          <a:xfrm>
            <a:off x="7098352" y="2298579"/>
            <a:ext cx="2217571" cy="924873"/>
            <a:chOff x="7999836" y="5034786"/>
            <a:chExt cx="3393651" cy="1415377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650F3EB1-C981-B740-82D6-F54DE5AFF985}"/>
                </a:ext>
              </a:extLst>
            </p:cNvPr>
            <p:cNvGrpSpPr/>
            <p:nvPr/>
          </p:nvGrpSpPr>
          <p:grpSpPr>
            <a:xfrm>
              <a:off x="7999836" y="5034786"/>
              <a:ext cx="3393651" cy="1415377"/>
              <a:chOff x="4441699" y="1572462"/>
              <a:chExt cx="3393651" cy="1415377"/>
            </a:xfrm>
          </p:grpSpPr>
          <p:sp>
            <p:nvSpPr>
              <p:cNvPr id="176" name="Rounded Rectangle 175">
                <a:extLst>
                  <a:ext uri="{FF2B5EF4-FFF2-40B4-BE49-F238E27FC236}">
                    <a16:creationId xmlns:a16="http://schemas.microsoft.com/office/drawing/2014/main" id="{4F5F2D03-AB19-F045-BFB2-0F27BF1C1A04}"/>
                  </a:ext>
                </a:extLst>
              </p:cNvPr>
              <p:cNvSpPr/>
              <p:nvPr/>
            </p:nvSpPr>
            <p:spPr>
              <a:xfrm>
                <a:off x="4441699" y="1572462"/>
                <a:ext cx="3393651" cy="1415377"/>
              </a:xfrm>
              <a:prstGeom prst="roundRect">
                <a:avLst/>
              </a:prstGeom>
              <a:solidFill>
                <a:schemeClr val="accent5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50" dirty="0"/>
              </a:p>
            </p:txBody>
          </p:sp>
          <p:sp>
            <p:nvSpPr>
              <p:cNvPr id="177" name="Rounded Rectangle 176">
                <a:extLst>
                  <a:ext uri="{FF2B5EF4-FFF2-40B4-BE49-F238E27FC236}">
                    <a16:creationId xmlns:a16="http://schemas.microsoft.com/office/drawing/2014/main" id="{7D7E2DA0-3318-B34D-9DBA-8976C66C4BDF}"/>
                  </a:ext>
                </a:extLst>
              </p:cNvPr>
              <p:cNvSpPr/>
              <p:nvPr/>
            </p:nvSpPr>
            <p:spPr>
              <a:xfrm>
                <a:off x="5131076" y="2269928"/>
                <a:ext cx="1149008" cy="550963"/>
              </a:xfrm>
              <a:prstGeom prst="roundRect">
                <a:avLst/>
              </a:prstGeom>
              <a:solidFill>
                <a:schemeClr val="accent5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n-GB" sz="900" b="1" dirty="0">
                    <a:solidFill>
                      <a:schemeClr val="bg1"/>
                    </a:solidFill>
                  </a:rPr>
                  <a:t>Paxlovid</a:t>
                </a:r>
              </a:p>
            </p:txBody>
          </p:sp>
          <p:sp>
            <p:nvSpPr>
              <p:cNvPr id="178" name="Rounded Rectangle 177">
                <a:extLst>
                  <a:ext uri="{FF2B5EF4-FFF2-40B4-BE49-F238E27FC236}">
                    <a16:creationId xmlns:a16="http://schemas.microsoft.com/office/drawing/2014/main" id="{0378DF22-74BF-5D4D-86EE-65EAF417A84F}"/>
                  </a:ext>
                </a:extLst>
              </p:cNvPr>
              <p:cNvSpPr/>
              <p:nvPr/>
            </p:nvSpPr>
            <p:spPr>
              <a:xfrm>
                <a:off x="6593333" y="2252787"/>
                <a:ext cx="1116208" cy="568104"/>
              </a:xfrm>
              <a:prstGeom prst="roundRect">
                <a:avLst/>
              </a:prstGeom>
              <a:solidFill>
                <a:schemeClr val="accent5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900" b="1" dirty="0">
                    <a:solidFill>
                      <a:schemeClr val="bg1"/>
                    </a:solidFill>
                  </a:rPr>
                  <a:t>Usual care alone</a:t>
                </a:r>
              </a:p>
            </p:txBody>
          </p: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5E1F665A-1FA0-7D49-9F48-4E79E39E8087}"/>
                  </a:ext>
                </a:extLst>
              </p:cNvPr>
              <p:cNvSpPr/>
              <p:nvPr/>
            </p:nvSpPr>
            <p:spPr>
              <a:xfrm>
                <a:off x="4513114" y="2257120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050" b="1" dirty="0"/>
                  <a:t>L</a:t>
                </a:r>
              </a:p>
            </p:txBody>
          </p:sp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4015A8B3-F5AE-4941-A698-D51DA4E46924}"/>
                  </a:ext>
                </a:extLst>
              </p:cNvPr>
              <p:cNvSpPr txBox="1"/>
              <p:nvPr/>
            </p:nvSpPr>
            <p:spPr>
              <a:xfrm>
                <a:off x="6260420" y="2342377"/>
                <a:ext cx="513191" cy="376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 i="1" dirty="0"/>
                  <a:t>or</a:t>
                </a:r>
                <a:endParaRPr lang="en-GB" sz="900" b="1" i="1" dirty="0"/>
              </a:p>
            </p:txBody>
          </p:sp>
          <p:sp>
            <p:nvSpPr>
              <p:cNvPr id="181" name="TextBox 180">
                <a:extLst>
                  <a:ext uri="{FF2B5EF4-FFF2-40B4-BE49-F238E27FC236}">
                    <a16:creationId xmlns:a16="http://schemas.microsoft.com/office/drawing/2014/main" id="{2ED6A60D-D187-6142-95D6-173A8F77EAF0}"/>
                  </a:ext>
                </a:extLst>
              </p:cNvPr>
              <p:cNvSpPr txBox="1"/>
              <p:nvPr/>
            </p:nvSpPr>
            <p:spPr>
              <a:xfrm>
                <a:off x="5074111" y="1733283"/>
                <a:ext cx="2151634" cy="376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 dirty="0"/>
                  <a:t>SARS-CoV-2</a:t>
                </a:r>
                <a:r>
                  <a:rPr lang="en-GB" sz="1000" b="1" dirty="0" smtClean="0"/>
                  <a:t> Antiviral </a:t>
                </a:r>
                <a:r>
                  <a:rPr lang="en-GB" sz="1000" b="1" dirty="0"/>
                  <a:t>3</a:t>
                </a:r>
              </a:p>
            </p:txBody>
          </p:sp>
        </p:grpSp>
        <p:pic>
          <p:nvPicPr>
            <p:cNvPr id="175" name="Picture 174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83338" y="5078462"/>
              <a:ext cx="601261" cy="601261"/>
            </a:xfrm>
            <a:prstGeom prst="rect">
              <a:avLst/>
            </a:prstGeom>
          </p:spPr>
        </p:pic>
      </p:grpSp>
      <p:sp>
        <p:nvSpPr>
          <p:cNvPr id="182" name="Rounded Rectangle 181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92653" y="1378226"/>
            <a:ext cx="10652251" cy="1889226"/>
          </a:xfrm>
          <a:prstGeom prst="roundRect">
            <a:avLst/>
          </a:prstGeom>
          <a:solidFill>
            <a:schemeClr val="bg1">
              <a:alpha val="90000"/>
            </a:schemeClr>
          </a:solidFill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557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Eligibility - influenza </a:t>
            </a:r>
            <a:br>
              <a:rPr lang="en-GB" dirty="0" smtClean="0"/>
            </a:br>
            <a:r>
              <a:rPr lang="en-GB" dirty="0" smtClean="0"/>
              <a:t>comparisons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42892" y="1596885"/>
            <a:ext cx="11506216" cy="526111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Hospitalised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Viral pneumonia syndrome</a:t>
            </a:r>
          </a:p>
          <a:p>
            <a:pPr marL="457200" lvl="1" indent="0">
              <a:buNone/>
            </a:pPr>
            <a:r>
              <a:rPr lang="en-GB" dirty="0" smtClean="0"/>
              <a:t>Clinical diagnosis based </a:t>
            </a:r>
            <a:r>
              <a:rPr lang="en-GB" dirty="0"/>
              <a:t>on the opinion of the managing </a:t>
            </a:r>
            <a:r>
              <a:rPr lang="en-GB" dirty="0" smtClean="0"/>
              <a:t>doctor, e.g.</a:t>
            </a:r>
            <a:endParaRPr lang="en-GB" dirty="0"/>
          </a:p>
          <a:p>
            <a:pPr marL="914400" lvl="1" indent="-457200">
              <a:buFont typeface="+mj-lt"/>
              <a:buAutoNum type="alphaLcPeriod"/>
            </a:pPr>
            <a:r>
              <a:rPr lang="en-GB" dirty="0" smtClean="0"/>
              <a:t>Typical </a:t>
            </a:r>
            <a:r>
              <a:rPr lang="en-GB" dirty="0"/>
              <a:t>symptoms (e.g. influenza-like illness with fever and muscle pain, or respiratory illness with cough and shortness of breath); and </a:t>
            </a:r>
            <a:endParaRPr lang="en-GB" dirty="0" smtClean="0"/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C</a:t>
            </a:r>
            <a:r>
              <a:rPr lang="en-GB" dirty="0" smtClean="0"/>
              <a:t>ompatible </a:t>
            </a:r>
            <a:r>
              <a:rPr lang="en-GB" dirty="0"/>
              <a:t>chest </a:t>
            </a:r>
            <a:r>
              <a:rPr lang="en-GB" dirty="0" smtClean="0"/>
              <a:t>imaging (consolidation or ground-glass shadowing); and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A</a:t>
            </a:r>
            <a:r>
              <a:rPr lang="en-GB" dirty="0" smtClean="0"/>
              <a:t>lternative causes considered </a:t>
            </a:r>
            <a:r>
              <a:rPr lang="en-GB" dirty="0"/>
              <a:t>unlikely or excluded (e.g. heart failure, </a:t>
            </a:r>
            <a:r>
              <a:rPr lang="en-GB" dirty="0" smtClean="0"/>
              <a:t>bacterial pneumonia)</a:t>
            </a:r>
          </a:p>
          <a:p>
            <a:pPr marL="457200" lvl="1" indent="0">
              <a:buNone/>
            </a:pPr>
            <a:r>
              <a:rPr lang="en-GB" b="1" dirty="0" smtClean="0"/>
              <a:t>Note, treatment for secondary bacterial infection is not an exclusion if the doctor also suspects that influenza is contributing to the patient’s lung disease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Confirmed influenza </a:t>
            </a:r>
            <a:r>
              <a:rPr lang="en-GB" dirty="0"/>
              <a:t>infection</a:t>
            </a:r>
          </a:p>
          <a:p>
            <a:pPr lvl="1"/>
            <a:r>
              <a:rPr lang="en-GB" dirty="0"/>
              <a:t>PCR (hospital or community) or in-hospital lateral flow test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No medical history that might put the patient at risk if </a:t>
            </a:r>
            <a:r>
              <a:rPr lang="en-GB" dirty="0" smtClean="0"/>
              <a:t>they </a:t>
            </a:r>
            <a:r>
              <a:rPr lang="en-GB" dirty="0"/>
              <a:t>were to participate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1905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565967" cy="1325563"/>
          </a:xfrm>
        </p:spPr>
        <p:txBody>
          <a:bodyPr/>
          <a:lstStyle/>
          <a:p>
            <a:r>
              <a:rPr lang="en-GB" dirty="0"/>
              <a:t>Oseltamivir (Tamiflu)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Oseltamivir is a neuraminidase inhibitor (NAI)</a:t>
            </a:r>
          </a:p>
          <a:p>
            <a:endParaRPr lang="en-GB" sz="2400" dirty="0"/>
          </a:p>
          <a:p>
            <a:r>
              <a:rPr lang="en-GB" sz="2400" dirty="0"/>
              <a:t>Neuraminidase allows the budding of virus from infected cells, so NAIs interfere with the viral replication cycle</a:t>
            </a:r>
          </a:p>
          <a:p>
            <a:endParaRPr lang="en-GB" sz="2400" dirty="0"/>
          </a:p>
          <a:p>
            <a:r>
              <a:rPr lang="en-GB" sz="2400" dirty="0"/>
              <a:t>Oseltamivir has been shown to reduce the duration of flu symptoms by ~1 day in early infection</a:t>
            </a:r>
          </a:p>
          <a:p>
            <a:endParaRPr lang="en-GB" sz="2400" dirty="0"/>
          </a:p>
          <a:p>
            <a:r>
              <a:rPr lang="en-GB" sz="2400" dirty="0"/>
              <a:t>Observational studies have suggested a mortality benefit in hospitalised patients, but this hasn't been properly tested in randomised trials</a:t>
            </a:r>
          </a:p>
        </p:txBody>
      </p:sp>
    </p:spTree>
    <p:extLst>
      <p:ext uri="{BB962C8B-B14F-4D97-AF65-F5344CB8AC3E}">
        <p14:creationId xmlns:p14="http://schemas.microsoft.com/office/powerpoint/2010/main" val="3183856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Oseltamivir (Tamiflu)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Open to patients with confirmed influenza, including pregnant and breastfeeding women</a:t>
            </a:r>
          </a:p>
          <a:p>
            <a:endParaRPr lang="en-GB" sz="2400" dirty="0"/>
          </a:p>
          <a:p>
            <a:r>
              <a:rPr lang="en-GB" sz="2400" dirty="0"/>
              <a:t>Contraindicated if recent or planned use of an NAI for this infection (oseltamivir or zanamivir)</a:t>
            </a:r>
          </a:p>
          <a:p>
            <a:endParaRPr lang="en-GB" sz="2400" dirty="0"/>
          </a:p>
          <a:p>
            <a:r>
              <a:rPr lang="en-GB" sz="2400" dirty="0"/>
              <a:t>Can be used in patients with liver or renal failure</a:t>
            </a:r>
          </a:p>
          <a:p>
            <a:endParaRPr lang="en-GB" sz="2400" dirty="0"/>
          </a:p>
          <a:p>
            <a:r>
              <a:rPr lang="en-GB" sz="2400" dirty="0"/>
              <a:t>No significant drug interactions</a:t>
            </a:r>
          </a:p>
        </p:txBody>
      </p:sp>
    </p:spTree>
    <p:extLst>
      <p:ext uri="{BB962C8B-B14F-4D97-AF65-F5344CB8AC3E}">
        <p14:creationId xmlns:p14="http://schemas.microsoft.com/office/powerpoint/2010/main" val="2730382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Oseltamivir (Tamiflu)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Oral or nasogastric route only</a:t>
            </a:r>
          </a:p>
          <a:p>
            <a:endParaRPr lang="en-GB" sz="2400" dirty="0"/>
          </a:p>
          <a:p>
            <a:r>
              <a:rPr lang="en-GB" sz="2400" dirty="0"/>
              <a:t>Treat for 5 days (10 days if immunocompromised) </a:t>
            </a:r>
            <a:r>
              <a:rPr lang="en-GB" sz="2400" b="1" i="1" dirty="0"/>
              <a:t>to be completed at home if discharged</a:t>
            </a:r>
          </a:p>
          <a:p>
            <a:endParaRPr lang="en-GB" sz="2400" dirty="0"/>
          </a:p>
          <a:p>
            <a:r>
              <a:rPr lang="en-GB" sz="2400" dirty="0"/>
              <a:t>Dose: </a:t>
            </a:r>
            <a:r>
              <a:rPr lang="en-GB" sz="2400" b="1" dirty="0"/>
              <a:t>75mg twice daily </a:t>
            </a:r>
            <a:r>
              <a:rPr lang="en-GB" sz="2400" dirty="0"/>
              <a:t>with normal renal function</a:t>
            </a:r>
          </a:p>
          <a:p>
            <a:pPr lvl="1"/>
            <a:r>
              <a:rPr lang="en-GB" sz="2000" dirty="0"/>
              <a:t>75mg once daily if eGFR 10-29ml/min</a:t>
            </a:r>
          </a:p>
          <a:p>
            <a:pPr lvl="1"/>
            <a:r>
              <a:rPr lang="en-GB" sz="2000" dirty="0"/>
              <a:t>75mg as a single dose if eGFR &lt;10ml/min (or on dialysis/haemofiltration)</a:t>
            </a:r>
          </a:p>
          <a:p>
            <a:pPr lvl="1"/>
            <a:r>
              <a:rPr lang="en-GB" sz="2000" dirty="0"/>
              <a:t>Adjustment needed if weight &lt;40kg</a:t>
            </a:r>
          </a:p>
          <a:p>
            <a:endParaRPr lang="en-GB" sz="2400" dirty="0"/>
          </a:p>
          <a:p>
            <a:r>
              <a:rPr lang="en-GB" sz="2400" dirty="0"/>
              <a:t>Commonest side effects are headache, nausea and vomiting (&lt;10%)</a:t>
            </a:r>
          </a:p>
          <a:p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3846788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565967" cy="1325563"/>
          </a:xfrm>
        </p:spPr>
        <p:txBody>
          <a:bodyPr/>
          <a:lstStyle/>
          <a:p>
            <a:r>
              <a:rPr lang="en-GB" dirty="0"/>
              <a:t>Baloxavir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Baloxavir is a cap-dependent endonuclease (CEN) inhibitor</a:t>
            </a:r>
          </a:p>
          <a:p>
            <a:endParaRPr lang="en-GB" sz="2400" dirty="0"/>
          </a:p>
          <a:p>
            <a:r>
              <a:rPr lang="en-GB" sz="2400" dirty="0"/>
              <a:t>CEN steals host mRNA cap to allow copying of the viral genome, so baloxavir interferes with viral replication</a:t>
            </a:r>
          </a:p>
          <a:p>
            <a:endParaRPr lang="en-GB" sz="2400" dirty="0"/>
          </a:p>
          <a:p>
            <a:r>
              <a:rPr lang="en-GB" sz="2400" dirty="0"/>
              <a:t>Rapidly reduces viral load, but resistance mutations can arise</a:t>
            </a:r>
          </a:p>
          <a:p>
            <a:endParaRPr lang="en-GB" sz="2400" dirty="0"/>
          </a:p>
          <a:p>
            <a:r>
              <a:rPr lang="en-GB" sz="2400" dirty="0"/>
              <a:t>Mechanism of action is independent of NAIs, so they may have additive effects</a:t>
            </a:r>
          </a:p>
          <a:p>
            <a:endParaRPr lang="en-GB" sz="2400" dirty="0"/>
          </a:p>
          <a:p>
            <a:r>
              <a:rPr lang="en-GB" sz="2400" dirty="0"/>
              <a:t>Reduces the duration of flu symptoms by ~1 day but hasn't been properly tested in hospitalised patients</a:t>
            </a:r>
          </a:p>
        </p:txBody>
      </p:sp>
    </p:spTree>
    <p:extLst>
      <p:ext uri="{BB962C8B-B14F-4D97-AF65-F5344CB8AC3E}">
        <p14:creationId xmlns:p14="http://schemas.microsoft.com/office/powerpoint/2010/main" val="795115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Baloxavir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687799" cy="4580078"/>
          </a:xfrm>
        </p:spPr>
        <p:txBody>
          <a:bodyPr>
            <a:normAutofit/>
          </a:bodyPr>
          <a:lstStyle/>
          <a:p>
            <a:r>
              <a:rPr lang="en-GB" sz="2400" dirty="0"/>
              <a:t>Open to patients aged ≥12 &amp; weighing ≥40kg with confirmed influenza</a:t>
            </a:r>
          </a:p>
          <a:p>
            <a:endParaRPr lang="en-GB" sz="2400" dirty="0"/>
          </a:p>
          <a:p>
            <a:r>
              <a:rPr lang="en-GB" sz="2400" dirty="0"/>
              <a:t>Includes pregnant or breastfeeding women (but only preclinical safety data in these groups)</a:t>
            </a:r>
          </a:p>
          <a:p>
            <a:endParaRPr lang="en-GB" sz="2400" dirty="0"/>
          </a:p>
          <a:p>
            <a:r>
              <a:rPr lang="en-GB" sz="2400" dirty="0"/>
              <a:t>Contraindicated if recent or planned use of baloxavir for this infection</a:t>
            </a:r>
          </a:p>
          <a:p>
            <a:endParaRPr lang="en-GB" sz="2400" dirty="0"/>
          </a:p>
          <a:p>
            <a:r>
              <a:rPr lang="en-GB" sz="2400" dirty="0"/>
              <a:t>Can be used in patients with liver or renal failure</a:t>
            </a:r>
          </a:p>
          <a:p>
            <a:endParaRPr lang="en-GB" sz="2400" dirty="0"/>
          </a:p>
          <a:p>
            <a:r>
              <a:rPr lang="en-GB" sz="2400" dirty="0"/>
              <a:t>No significant drug interactions known</a:t>
            </a:r>
          </a:p>
        </p:txBody>
      </p:sp>
    </p:spTree>
    <p:extLst>
      <p:ext uri="{BB962C8B-B14F-4D97-AF65-F5344CB8AC3E}">
        <p14:creationId xmlns:p14="http://schemas.microsoft.com/office/powerpoint/2010/main" val="2054757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e6e23f2f-d118-4b80-9c8f-3a17b410c8e7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4" ma:contentTypeDescription="Create a new document." ma:contentTypeScope="" ma:versionID="f67004a9260ef5d3dbd92bff18a43733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fdfff028722d849476ec7660e6e476dc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12AD73-C1FD-49B0-ACF6-15D917CCBFA5}">
  <ds:schemaRefs>
    <ds:schemaRef ds:uri="http://schemas.microsoft.com/office/infopath/2007/PartnerControls"/>
    <ds:schemaRef ds:uri="http://www.w3.org/XML/1998/namespace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83c9eb58-c16a-4eef-9abf-4aeec758fe01"/>
    <ds:schemaRef ds:uri="cf0dfbcc-b360-4cf7-9bf5-370ba522dbe9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46BAD12-C866-4697-8377-5ED592C14EE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5442</TotalTime>
  <Words>1155</Words>
  <Application>Microsoft Office PowerPoint</Application>
  <PresentationFormat>Widescreen</PresentationFormat>
  <Paragraphs>233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 Randomised Evaluation of COVID-19 Therapy: the RECOVERY trial</vt:lpstr>
      <vt:lpstr>Current design (adults)</vt:lpstr>
      <vt:lpstr>Current design (adults)</vt:lpstr>
      <vt:lpstr>Eligibility - influenza  comparisons</vt:lpstr>
      <vt:lpstr>Oseltamivir (Tamiflu)</vt:lpstr>
      <vt:lpstr>Oseltamivir (Tamiflu)</vt:lpstr>
      <vt:lpstr>Oseltamivir (Tamiflu)</vt:lpstr>
      <vt:lpstr>Baloxavir</vt:lpstr>
      <vt:lpstr>Baloxavir</vt:lpstr>
      <vt:lpstr>Baloxavir</vt:lpstr>
      <vt:lpstr>Low-dose corticosteroids (dexamethasone)</vt:lpstr>
      <vt:lpstr>Low-dose corticosteroids (dexamethasone)</vt:lpstr>
      <vt:lpstr>Low-dose corticosteroids (dexamethasone)</vt:lpstr>
      <vt:lpstr>Biological sampling</vt:lpstr>
      <vt:lpstr>Other trial procedures</vt:lpstr>
      <vt:lpstr>Summary - Influenza Treatments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Leon Peto</cp:lastModifiedBy>
  <cp:revision>624</cp:revision>
  <cp:lastPrinted>2020-03-18T19:42:16Z</cp:lastPrinted>
  <dcterms:created xsi:type="dcterms:W3CDTF">2020-03-14T13:47:38Z</dcterms:created>
  <dcterms:modified xsi:type="dcterms:W3CDTF">2022-12-12T11:16:02Z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