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9"/>
  </p:notesMasterIdLst>
  <p:sldIdLst>
    <p:sldId id="352" r:id="rId6"/>
    <p:sldId id="372" r:id="rId7"/>
    <p:sldId id="370" r:id="rId8"/>
    <p:sldId id="368" r:id="rId9"/>
    <p:sldId id="2147375676" r:id="rId10"/>
    <p:sldId id="362" r:id="rId11"/>
    <p:sldId id="357" r:id="rId12"/>
    <p:sldId id="363" r:id="rId13"/>
    <p:sldId id="358" r:id="rId14"/>
    <p:sldId id="359" r:id="rId15"/>
    <p:sldId id="360" r:id="rId16"/>
    <p:sldId id="663" r:id="rId17"/>
    <p:sldId id="660" r:id="rId18"/>
    <p:sldId id="343" r:id="rId19"/>
    <p:sldId id="344" r:id="rId20"/>
    <p:sldId id="2147375678" r:id="rId21"/>
    <p:sldId id="364" r:id="rId22"/>
    <p:sldId id="365" r:id="rId23"/>
    <p:sldId id="366" r:id="rId24"/>
    <p:sldId id="374" r:id="rId25"/>
    <p:sldId id="373" r:id="rId26"/>
    <p:sldId id="351" r:id="rId27"/>
    <p:sldId id="2147375677" r:id="rId28"/>
  </p:sldIdLst>
  <p:sldSz cx="12192000" cy="6858000"/>
  <p:notesSz cx="6881813" cy="9661525"/>
  <p:embeddedFontLst>
    <p:embeddedFont>
      <p:font typeface="Calibri" panose="020F0502020204030204" pitchFamily="34" charset="0"/>
      <p:regular r:id="rId30"/>
      <p:bold r:id="rId31"/>
      <p:italic r:id="rId32"/>
      <p:boldItalic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 id="2" name="Vanessa Tobert" initials="VT" lastIdx="2" clrIdx="1">
    <p:extLst>
      <p:ext uri="{19B8F6BF-5375-455C-9EA6-DF929625EA0E}">
        <p15:presenceInfo xmlns:p15="http://schemas.microsoft.com/office/powerpoint/2012/main" userId="96f26fc0faf0d5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39" autoAdjust="0"/>
    <p:restoredTop sz="94660"/>
  </p:normalViewPr>
  <p:slideViewPr>
    <p:cSldViewPr snapToGrid="0">
      <p:cViewPr varScale="1">
        <p:scale>
          <a:sx n="96" d="100"/>
          <a:sy n="96" d="100"/>
        </p:scale>
        <p:origin x="84" y="4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02-03T10:36:30.559" idx="1">
    <p:pos x="10" y="10"/>
    <p:text>whole deck updated with more background as per the EU slides</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5-02-03T10:44:15.963" idx="2">
    <p:pos x="10" y="10"/>
    <p:text>brief information on STRIDE system included</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34C76003-C286-4CB9-B899-7AE6F5A6E401}" type="datetimeFigureOut">
              <a:rPr lang="en-US" smtClean="0"/>
              <a:t>2/3/2025</a:t>
            </a:fld>
            <a:endParaRPr lang="en-US"/>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5BE863C0-423C-465F-A361-F75BE4ADD81B}" type="slidenum">
              <a:rPr lang="en-US" smtClean="0"/>
              <a:t>‹#›</a:t>
            </a:fld>
            <a:endParaRPr lang="en-US"/>
          </a:p>
        </p:txBody>
      </p:sp>
    </p:spTree>
    <p:extLst>
      <p:ext uri="{BB962C8B-B14F-4D97-AF65-F5344CB8AC3E}">
        <p14:creationId xmlns:p14="http://schemas.microsoft.com/office/powerpoint/2010/main" val="353601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FFD2D-E339-48D0-8E51-8C7BC4E3C46A}" type="slidenum">
              <a:rPr kumimoji="0" lang="en-GB" sz="1200" b="0" i="0" u="none" strike="noStrike" kern="1200" cap="none" spc="0" normalizeH="0" baseline="0" noProof="0" smtClean="0">
                <a:ln>
                  <a:noFill/>
                </a:ln>
                <a:solidFill>
                  <a:srgbClr val="000000"/>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000000"/>
              </a:solidFill>
              <a:effectLst/>
              <a:uLnTx/>
              <a:uFillTx/>
              <a:latin typeface="Arial" panose="020F0502020204030204"/>
              <a:ea typeface="+mn-ea"/>
              <a:cs typeface="+mn-cs"/>
            </a:endParaRPr>
          </a:p>
        </p:txBody>
      </p:sp>
    </p:spTree>
    <p:extLst>
      <p:ext uri="{BB962C8B-B14F-4D97-AF65-F5344CB8AC3E}">
        <p14:creationId xmlns:p14="http://schemas.microsoft.com/office/powerpoint/2010/main" val="164994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2454664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88715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539938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16825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356618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660219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895039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91029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175618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138120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79329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03/02/2025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03/02/2025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2836"/>
          <a:stretch/>
        </p:blipFill>
        <p:spPr>
          <a:xfrm>
            <a:off x="9106488" y="323236"/>
            <a:ext cx="2880360" cy="693829"/>
          </a:xfrm>
          <a:prstGeom prst="rect">
            <a:avLst/>
          </a:prstGeom>
        </p:spPr>
      </p:pic>
    </p:spTree>
    <p:extLst>
      <p:ext uri="{BB962C8B-B14F-4D97-AF65-F5344CB8AC3E}">
        <p14:creationId xmlns:p14="http://schemas.microsoft.com/office/powerpoint/2010/main" val="2655804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hyperlink" Target="mailto:recoverytrial@ndph.ox.ac.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articles/PMC4904189/" TargetMode="External"/><Relationship Id="rId2" Type="http://schemas.openxmlformats.org/officeDocument/2006/relationships/hyperlink" Target="https://www.ncbi.nlm.nih.gov/pmc/articles/PMC663775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fontScale="90000"/>
          </a:bodyPr>
          <a:lstStyle/>
          <a:p>
            <a:br>
              <a:rPr lang="en-GB" b="1" dirty="0">
                <a:solidFill>
                  <a:srgbClr val="C00000"/>
                </a:solidFill>
                <a:latin typeface="+mn-lt"/>
              </a:rPr>
            </a:br>
            <a:r>
              <a:rPr lang="en-GB" b="1" dirty="0">
                <a:solidFill>
                  <a:srgbClr val="9E3159"/>
                </a:solidFill>
                <a:latin typeface="+mn-lt"/>
              </a:rPr>
              <a:t>Randomised Evaluation of COVID-19 Therapy:</a:t>
            </a:r>
            <a:br>
              <a:rPr lang="en-GB" b="1" dirty="0">
                <a:solidFill>
                  <a:srgbClr val="9E3159"/>
                </a:solidFill>
                <a:latin typeface="+mn-lt"/>
              </a:rPr>
            </a:br>
            <a:r>
              <a:rPr lang="en-GB" b="1" dirty="0">
                <a:solidFill>
                  <a:srgbClr val="9E3159"/>
                </a:solidFill>
                <a:latin typeface="+mn-lt"/>
              </a:rPr>
              <a:t>the RECOVERY trial</a:t>
            </a:r>
          </a:p>
        </p:txBody>
      </p:sp>
      <p:sp>
        <p:nvSpPr>
          <p:cNvPr id="3" name="Subtitle 2"/>
          <p:cNvSpPr>
            <a:spLocks noGrp="1"/>
          </p:cNvSpPr>
          <p:nvPr>
            <p:ph type="subTitle" idx="1"/>
          </p:nvPr>
        </p:nvSpPr>
        <p:spPr>
          <a:xfrm>
            <a:off x="1524000" y="5037138"/>
            <a:ext cx="9144000" cy="1655762"/>
          </a:xfrm>
        </p:spPr>
        <p:txBody>
          <a:bodyPr/>
          <a:lstStyle/>
          <a:p>
            <a:r>
              <a:rPr lang="en-GB" sz="2800" b="1" dirty="0"/>
              <a:t>Influenza Therapies Training</a:t>
            </a:r>
          </a:p>
          <a:p>
            <a:endParaRPr lang="en-GB" sz="2800" b="1" dirty="0"/>
          </a:p>
          <a:p>
            <a:r>
              <a:rPr lang="en-GB" sz="2000" b="1" dirty="0">
                <a:solidFill>
                  <a:schemeClr val="bg1">
                    <a:lumMod val="50000"/>
                  </a:schemeClr>
                </a:solidFill>
              </a:rPr>
              <a:t>25-Jan-2025</a:t>
            </a:r>
          </a:p>
          <a:p>
            <a:endParaRPr lang="en-GB" b="1" dirty="0"/>
          </a:p>
        </p:txBody>
      </p:sp>
    </p:spTree>
    <p:extLst>
      <p:ext uri="{BB962C8B-B14F-4D97-AF65-F5344CB8AC3E}">
        <p14:creationId xmlns:p14="http://schemas.microsoft.com/office/powerpoint/2010/main" val="298502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596885"/>
            <a:ext cx="7357060" cy="2546851"/>
          </a:xfrm>
        </p:spPr>
        <p:txBody>
          <a:bodyPr>
            <a:noAutofit/>
          </a:bodyPr>
          <a:lstStyle/>
          <a:p>
            <a:r>
              <a:rPr lang="en-GB" sz="2400" dirty="0"/>
              <a:t>Patients with recent or planned use of an NAI for the current infection are ineligible (oseltamivir or zanamivir)</a:t>
            </a:r>
          </a:p>
          <a:p>
            <a:pPr marL="0" indent="0">
              <a:buNone/>
            </a:pPr>
            <a:endParaRPr lang="en-GB" sz="2400" dirty="0"/>
          </a:p>
          <a:p>
            <a:r>
              <a:rPr lang="en-GB" sz="2400" dirty="0"/>
              <a:t>Patients treated for bacterial co-infection are eligible if the clinical team think influenza may be contributing to the lung disease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6" name="Content Placeholder 2"/>
          <p:cNvSpPr txBox="1">
            <a:spLocks/>
          </p:cNvSpPr>
          <p:nvPr/>
        </p:nvSpPr>
        <p:spPr>
          <a:xfrm>
            <a:off x="353731" y="4247497"/>
            <a:ext cx="11000069" cy="1688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Pregnant &amp; breastfeeding women are eligible (see protocol appendix 4 for procedure)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Can be used in patients with liver &amp; renal failure</a:t>
            </a:r>
          </a:p>
        </p:txBody>
      </p:sp>
      <p:sp>
        <p:nvSpPr>
          <p:cNvPr id="7" name="Title 1"/>
          <p:cNvSpPr>
            <a:spLocks noGrp="1"/>
          </p:cNvSpPr>
          <p:nvPr>
            <p:ph type="title"/>
          </p:nvPr>
        </p:nvSpPr>
        <p:spPr>
          <a:xfrm>
            <a:off x="446328" y="29794"/>
            <a:ext cx="10515600" cy="1325563"/>
          </a:xfrm>
        </p:spPr>
        <p:txBody>
          <a:bodyPr>
            <a:normAutofit/>
          </a:bodyPr>
          <a:lstStyle/>
          <a:p>
            <a:r>
              <a:rPr lang="en-GB" sz="3200" dirty="0"/>
              <a:t>Oseltamivir (Tamiflu)</a:t>
            </a:r>
            <a:br>
              <a:rPr lang="en-GB" sz="3200" dirty="0"/>
            </a:br>
            <a:r>
              <a:rPr lang="en-GB" sz="3200" dirty="0"/>
              <a:t>Eligibility</a:t>
            </a:r>
          </a:p>
        </p:txBody>
      </p:sp>
    </p:spTree>
    <p:extLst>
      <p:ext uri="{BB962C8B-B14F-4D97-AF65-F5344CB8AC3E}">
        <p14:creationId xmlns:p14="http://schemas.microsoft.com/office/powerpoint/2010/main" val="157420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8" y="29794"/>
            <a:ext cx="10515600" cy="1325563"/>
          </a:xfrm>
        </p:spPr>
        <p:txBody>
          <a:bodyPr>
            <a:normAutofit/>
          </a:bodyPr>
          <a:lstStyle/>
          <a:p>
            <a:r>
              <a:rPr lang="en-GB" sz="3200" dirty="0"/>
              <a:t>Oseltamivir (Tamiflu)</a:t>
            </a:r>
            <a:br>
              <a:rPr lang="en-GB" sz="3200" dirty="0"/>
            </a:br>
            <a:r>
              <a:rPr lang="en-GB" sz="3200" dirty="0"/>
              <a:t>Dosing and side effects</a:t>
            </a:r>
          </a:p>
        </p:txBody>
      </p:sp>
      <p:sp>
        <p:nvSpPr>
          <p:cNvPr id="3" name="Content Placeholder 2"/>
          <p:cNvSpPr>
            <a:spLocks noGrp="1"/>
          </p:cNvSpPr>
          <p:nvPr>
            <p:ph idx="1"/>
          </p:nvPr>
        </p:nvSpPr>
        <p:spPr>
          <a:xfrm>
            <a:off x="446327" y="1450823"/>
            <a:ext cx="7108821" cy="4580078"/>
          </a:xfrm>
        </p:spPr>
        <p:txBody>
          <a:bodyPr>
            <a:noAutofit/>
          </a:bodyPr>
          <a:lstStyle/>
          <a:p>
            <a:r>
              <a:rPr lang="en-GB" sz="2400" dirty="0"/>
              <a:t>Oral or nasogastric only (no iv route)</a:t>
            </a:r>
          </a:p>
          <a:p>
            <a:endParaRPr lang="en-GB" sz="800" dirty="0"/>
          </a:p>
          <a:p>
            <a:r>
              <a:rPr lang="en-GB" sz="2400" dirty="0"/>
              <a:t>Treat for 5 days (10 days if immunocompromised) to be completed at home if discharged</a:t>
            </a:r>
          </a:p>
          <a:p>
            <a:endParaRPr lang="en-GB" sz="800" b="1" i="1" dirty="0"/>
          </a:p>
          <a:p>
            <a:r>
              <a:rPr lang="en-GB" sz="2400" dirty="0"/>
              <a:t>Dose: </a:t>
            </a:r>
            <a:r>
              <a:rPr lang="en-GB" sz="2400" b="1" dirty="0"/>
              <a:t>75mg twice daily </a:t>
            </a:r>
            <a:r>
              <a:rPr lang="en-GB" sz="2400" dirty="0"/>
              <a:t>with normal renal function</a:t>
            </a:r>
          </a:p>
          <a:p>
            <a:pPr lvl="1"/>
            <a:r>
              <a:rPr lang="en-GB" sz="2000" dirty="0"/>
              <a:t>75mg once daily if eGFR 10-29ml/min</a:t>
            </a:r>
          </a:p>
          <a:p>
            <a:pPr lvl="1"/>
            <a:r>
              <a:rPr lang="en-GB" sz="2000" dirty="0"/>
              <a:t>75mg as a single dose if eGFR &lt;10ml/min (or on dialysis/haemofiltration)</a:t>
            </a:r>
          </a:p>
          <a:p>
            <a:pPr lvl="1"/>
            <a:r>
              <a:rPr lang="en-GB" sz="2000" dirty="0"/>
              <a:t>Adjustment needed if weight &lt;40kg (see protocol)</a:t>
            </a:r>
          </a:p>
          <a:p>
            <a:pPr lvl="1"/>
            <a:r>
              <a:rPr lang="en-GB" sz="2000" dirty="0"/>
              <a:t>Note renal dose adjustment in RECOVERY differs from SmPC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5" name="Content Placeholder 2"/>
          <p:cNvSpPr txBox="1">
            <a:spLocks/>
          </p:cNvSpPr>
          <p:nvPr/>
        </p:nvSpPr>
        <p:spPr>
          <a:xfrm>
            <a:off x="446327" y="5066928"/>
            <a:ext cx="9934289" cy="1791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No significant drug interactions known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Commonest side effects are headache, nausea and vomiting (&lt;10%), serious hypersensitivity reactions have been rarely reported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09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12108" y="4262892"/>
            <a:ext cx="10515600" cy="1500187"/>
          </a:xfrm>
        </p:spPr>
        <p:txBody>
          <a:bodyPr/>
          <a:lstStyle/>
          <a:p>
            <a:r>
              <a:rPr lang="en-GB" dirty="0"/>
              <a:t>BALOXAVIR marboxil (XOFLUZA)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799" y="3056898"/>
            <a:ext cx="3973285" cy="3496491"/>
          </a:xfrm>
          <a:prstGeom prst="rect">
            <a:avLst/>
          </a:prstGeom>
        </p:spPr>
      </p:pic>
    </p:spTree>
    <p:extLst>
      <p:ext uri="{BB962C8B-B14F-4D97-AF65-F5344CB8AC3E}">
        <p14:creationId xmlns:p14="http://schemas.microsoft.com/office/powerpoint/2010/main" val="98126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565967" cy="1325563"/>
          </a:xfrm>
        </p:spPr>
        <p:txBody>
          <a:bodyPr/>
          <a:lstStyle/>
          <a:p>
            <a:r>
              <a:rPr lang="en-GB" dirty="0" err="1"/>
              <a:t>Baloxavir</a:t>
            </a:r>
            <a:r>
              <a:rPr lang="en-GB" dirty="0"/>
              <a:t> (</a:t>
            </a:r>
            <a:r>
              <a:rPr lang="en-GB" dirty="0" err="1"/>
              <a:t>Xofluza</a:t>
            </a:r>
            <a:r>
              <a:rPr lang="en-GB" dirty="0"/>
              <a:t>) Background</a:t>
            </a:r>
          </a:p>
        </p:txBody>
      </p:sp>
      <p:sp>
        <p:nvSpPr>
          <p:cNvPr id="3" name="Content Placeholder 2"/>
          <p:cNvSpPr>
            <a:spLocks noGrp="1"/>
          </p:cNvSpPr>
          <p:nvPr>
            <p:ph idx="1"/>
          </p:nvPr>
        </p:nvSpPr>
        <p:spPr>
          <a:xfrm>
            <a:off x="421339" y="1585311"/>
            <a:ext cx="8234685" cy="3021414"/>
          </a:xfrm>
        </p:spPr>
        <p:txBody>
          <a:bodyPr>
            <a:noAutofit/>
          </a:bodyPr>
          <a:lstStyle/>
          <a:p>
            <a:r>
              <a:rPr lang="en-GB" sz="2400" dirty="0"/>
              <a:t>Cap-dependent endonuclease (CEN) inhibitor</a:t>
            </a:r>
          </a:p>
          <a:p>
            <a:pPr marL="0" indent="0">
              <a:buNone/>
            </a:pPr>
            <a:endParaRPr lang="en-GB" sz="2400" dirty="0"/>
          </a:p>
          <a:p>
            <a:r>
              <a:rPr lang="en-GB" sz="2400" dirty="0"/>
              <a:t>Rapidly reduces viral load, but resistance mutations can arise</a:t>
            </a:r>
          </a:p>
        </p:txBody>
      </p:sp>
      <p:sp>
        <p:nvSpPr>
          <p:cNvPr id="5" name="Content Placeholder 2"/>
          <p:cNvSpPr txBox="1">
            <a:spLocks/>
          </p:cNvSpPr>
          <p:nvPr/>
        </p:nvSpPr>
        <p:spPr>
          <a:xfrm>
            <a:off x="421339" y="2977922"/>
            <a:ext cx="7340660" cy="2671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Mechanism of action differs from NAIs, so combination may be better than either alone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Reduces the duration of flu symptoms by ~1 day but hasn't been properly tested in hospitalised patients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318" y="1489355"/>
            <a:ext cx="3973285" cy="3496491"/>
          </a:xfrm>
          <a:prstGeom prst="rect">
            <a:avLst/>
          </a:prstGeom>
        </p:spPr>
      </p:pic>
    </p:spTree>
    <p:extLst>
      <p:ext uri="{BB962C8B-B14F-4D97-AF65-F5344CB8AC3E}">
        <p14:creationId xmlns:p14="http://schemas.microsoft.com/office/powerpoint/2010/main" val="2509809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80" y="18255"/>
            <a:ext cx="10515600" cy="1325563"/>
          </a:xfrm>
        </p:spPr>
        <p:txBody>
          <a:bodyPr/>
          <a:lstStyle/>
          <a:p>
            <a:r>
              <a:rPr lang="en-GB" dirty="0" err="1"/>
              <a:t>Baloxavir</a:t>
            </a:r>
            <a:r>
              <a:rPr lang="en-GB" dirty="0"/>
              <a:t> (</a:t>
            </a:r>
            <a:r>
              <a:rPr lang="en-GB" dirty="0" err="1"/>
              <a:t>Xofluza</a:t>
            </a:r>
            <a:r>
              <a:rPr lang="en-GB" dirty="0"/>
              <a:t>) Eligibility</a:t>
            </a:r>
          </a:p>
        </p:txBody>
      </p:sp>
      <p:sp>
        <p:nvSpPr>
          <p:cNvPr id="3" name="Content Placeholder 2"/>
          <p:cNvSpPr>
            <a:spLocks noGrp="1"/>
          </p:cNvSpPr>
          <p:nvPr>
            <p:ph idx="1"/>
          </p:nvPr>
        </p:nvSpPr>
        <p:spPr>
          <a:xfrm>
            <a:off x="504201" y="1596885"/>
            <a:ext cx="11687799" cy="4580078"/>
          </a:xfrm>
        </p:spPr>
        <p:txBody>
          <a:bodyPr>
            <a:normAutofit/>
          </a:bodyPr>
          <a:lstStyle/>
          <a:p>
            <a:r>
              <a:rPr lang="en-GB" sz="2400" dirty="0"/>
              <a:t>Patients with recent or planned use of </a:t>
            </a:r>
            <a:r>
              <a:rPr lang="en-GB" sz="2400" dirty="0" err="1"/>
              <a:t>baloxavir</a:t>
            </a:r>
            <a:r>
              <a:rPr lang="en-GB" sz="2400" dirty="0"/>
              <a:t> for the current infection are ineligible </a:t>
            </a:r>
          </a:p>
          <a:p>
            <a:endParaRPr lang="en-GB" sz="2400" dirty="0"/>
          </a:p>
          <a:p>
            <a:r>
              <a:rPr lang="en-GB" sz="2400" dirty="0"/>
              <a:t>Patients treated for bacterial co-infection are eligible if the clinical team think influenza may be contributing to the lung disease</a:t>
            </a:r>
          </a:p>
          <a:p>
            <a:endParaRPr lang="en-GB" sz="2400" dirty="0"/>
          </a:p>
          <a:p>
            <a:r>
              <a:rPr lang="en-GB" sz="2400" dirty="0"/>
              <a:t>Patients must be aged ≥12 &amp; weighing ≥40kg with confirmed influenza</a:t>
            </a:r>
          </a:p>
          <a:p>
            <a:endParaRPr lang="en-GB" sz="2400" dirty="0"/>
          </a:p>
          <a:p>
            <a:r>
              <a:rPr lang="en-GB" sz="2400" dirty="0"/>
              <a:t>Pregnant &amp; breastfeeding women are eligible (see protocol appendix 4 for procedure)</a:t>
            </a:r>
          </a:p>
          <a:p>
            <a:endParaRPr lang="en-GB" sz="2400" dirty="0"/>
          </a:p>
          <a:p>
            <a:r>
              <a:rPr lang="en-GB" sz="2400" dirty="0"/>
              <a:t>Can be used in patients with liver &amp; renal failure</a:t>
            </a:r>
          </a:p>
          <a:p>
            <a:pPr marL="0" indent="0">
              <a:buNone/>
            </a:pPr>
            <a:endParaRPr lang="en-GB" sz="2400" dirty="0"/>
          </a:p>
        </p:txBody>
      </p:sp>
    </p:spTree>
    <p:extLst>
      <p:ext uri="{BB962C8B-B14F-4D97-AF65-F5344CB8AC3E}">
        <p14:creationId xmlns:p14="http://schemas.microsoft.com/office/powerpoint/2010/main" val="2054757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089" y="18255"/>
            <a:ext cx="10515600" cy="1325563"/>
          </a:xfrm>
        </p:spPr>
        <p:txBody>
          <a:bodyPr>
            <a:normAutofit/>
          </a:bodyPr>
          <a:lstStyle/>
          <a:p>
            <a:r>
              <a:rPr lang="en-GB" sz="4000" dirty="0" err="1"/>
              <a:t>Baloxavir</a:t>
            </a:r>
            <a:r>
              <a:rPr lang="en-GB" sz="4000" dirty="0"/>
              <a:t> (</a:t>
            </a:r>
            <a:r>
              <a:rPr lang="en-GB" sz="4000" dirty="0" err="1"/>
              <a:t>Xofluza</a:t>
            </a:r>
            <a:r>
              <a:rPr lang="en-GB" sz="4000" dirty="0"/>
              <a:t>) Dosing and </a:t>
            </a:r>
            <a:br>
              <a:rPr lang="en-GB" sz="4000" dirty="0"/>
            </a:br>
            <a:r>
              <a:rPr lang="en-GB" sz="4000" dirty="0"/>
              <a:t>side effects</a:t>
            </a:r>
          </a:p>
        </p:txBody>
      </p:sp>
      <p:sp>
        <p:nvSpPr>
          <p:cNvPr id="3" name="Content Placeholder 2"/>
          <p:cNvSpPr>
            <a:spLocks noGrp="1"/>
          </p:cNvSpPr>
          <p:nvPr>
            <p:ph idx="1"/>
          </p:nvPr>
        </p:nvSpPr>
        <p:spPr>
          <a:xfrm>
            <a:off x="504201" y="1596885"/>
            <a:ext cx="11369747" cy="4580078"/>
          </a:xfrm>
        </p:spPr>
        <p:txBody>
          <a:bodyPr>
            <a:normAutofit fontScale="92500" lnSpcReduction="20000"/>
          </a:bodyPr>
          <a:lstStyle/>
          <a:p>
            <a:r>
              <a:rPr lang="en-GB" sz="2600" dirty="0"/>
              <a:t>Oral or nasogastric route only</a:t>
            </a:r>
          </a:p>
          <a:p>
            <a:endParaRPr lang="en-GB" sz="2600" dirty="0"/>
          </a:p>
          <a:p>
            <a:r>
              <a:rPr lang="en-GB" sz="2600" dirty="0"/>
              <a:t>Two doses only: first on day 1 and second on day 4, </a:t>
            </a:r>
            <a:r>
              <a:rPr lang="en-GB" sz="2600" b="1" i="1" dirty="0"/>
              <a:t>to be completed at home if discharged</a:t>
            </a:r>
          </a:p>
          <a:p>
            <a:endParaRPr lang="en-GB" sz="2600" dirty="0"/>
          </a:p>
          <a:p>
            <a:pPr marL="0" indent="0">
              <a:buNone/>
            </a:pPr>
            <a:r>
              <a:rPr lang="en-GB" sz="2600" dirty="0"/>
              <a:t>Dose: </a:t>
            </a:r>
          </a:p>
          <a:p>
            <a:r>
              <a:rPr lang="en-GB" sz="2600" dirty="0"/>
              <a:t>40mg on day 1 and day 4 if weight &lt;80kg</a:t>
            </a:r>
          </a:p>
          <a:p>
            <a:r>
              <a:rPr lang="en-GB" sz="2600" dirty="0"/>
              <a:t>80mg on day 1 and day 4 if weight ≥80kg</a:t>
            </a:r>
          </a:p>
          <a:p>
            <a:r>
              <a:rPr lang="en-GB" sz="2600" dirty="0"/>
              <a:t>No adjustment for renal function</a:t>
            </a:r>
          </a:p>
          <a:p>
            <a:endParaRPr lang="en-GB" sz="2600" dirty="0"/>
          </a:p>
          <a:p>
            <a:r>
              <a:rPr lang="en-GB" sz="2600" dirty="0"/>
              <a:t>No established side effects other than rare allergic reactions</a:t>
            </a:r>
          </a:p>
          <a:p>
            <a:r>
              <a:rPr lang="en-GB" sz="2800" dirty="0"/>
              <a:t>No significant drug interactions known</a:t>
            </a:r>
          </a:p>
          <a:p>
            <a:endParaRPr lang="en-GB" sz="2600" dirty="0"/>
          </a:p>
          <a:p>
            <a:endParaRPr lang="en-GB" sz="2400" i="1" dirty="0"/>
          </a:p>
        </p:txBody>
      </p:sp>
    </p:spTree>
    <p:extLst>
      <p:ext uri="{BB962C8B-B14F-4D97-AF65-F5344CB8AC3E}">
        <p14:creationId xmlns:p14="http://schemas.microsoft.com/office/powerpoint/2010/main" val="307219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19" y="271322"/>
            <a:ext cx="10515600" cy="1325563"/>
          </a:xfrm>
        </p:spPr>
        <p:txBody>
          <a:bodyPr>
            <a:normAutofit fontScale="90000"/>
          </a:bodyPr>
          <a:lstStyle/>
          <a:p>
            <a:r>
              <a:rPr lang="en-GB" sz="4000" dirty="0" err="1"/>
              <a:t>Baloxavir</a:t>
            </a:r>
            <a:r>
              <a:rPr lang="en-GB" sz="4000" dirty="0"/>
              <a:t> (</a:t>
            </a:r>
            <a:r>
              <a:rPr lang="en-GB" sz="4000" dirty="0" err="1"/>
              <a:t>Xofluza</a:t>
            </a:r>
            <a:r>
              <a:rPr lang="en-GB" sz="4000" dirty="0"/>
              <a:t>) STRIDE </a:t>
            </a:r>
            <a:br>
              <a:rPr lang="en-GB" sz="4000" dirty="0"/>
            </a:br>
            <a:r>
              <a:rPr lang="en-GB" sz="4000" dirty="0"/>
              <a:t>Ordering System</a:t>
            </a:r>
            <a:br>
              <a:rPr lang="en-GB" sz="4000" dirty="0"/>
            </a:br>
            <a:endParaRPr lang="en-GB" sz="4000" dirty="0"/>
          </a:p>
        </p:txBody>
      </p:sp>
      <p:sp>
        <p:nvSpPr>
          <p:cNvPr id="3" name="Content Placeholder 2"/>
          <p:cNvSpPr>
            <a:spLocks noGrp="1"/>
          </p:cNvSpPr>
          <p:nvPr>
            <p:ph idx="1"/>
          </p:nvPr>
        </p:nvSpPr>
        <p:spPr>
          <a:xfrm>
            <a:off x="504201" y="1596885"/>
            <a:ext cx="11369747" cy="4580078"/>
          </a:xfrm>
        </p:spPr>
        <p:txBody>
          <a:bodyPr>
            <a:normAutofit/>
          </a:bodyPr>
          <a:lstStyle/>
          <a:p>
            <a:r>
              <a:rPr lang="en-US" sz="2000" b="0" i="0" u="none" strike="noStrike" baseline="0" dirty="0" err="1">
                <a:solidFill>
                  <a:srgbClr val="000000"/>
                </a:solidFill>
                <a:latin typeface="Calibri" panose="020F0502020204030204" pitchFamily="34" charset="0"/>
              </a:rPr>
              <a:t>Baloxavir</a:t>
            </a:r>
            <a:r>
              <a:rPr lang="en-US" sz="2000" b="0" i="0" u="none" strike="noStrike" baseline="0" dirty="0">
                <a:solidFill>
                  <a:srgbClr val="000000"/>
                </a:solidFill>
                <a:latin typeface="Calibri" panose="020F0502020204030204" pitchFamily="34" charset="0"/>
              </a:rPr>
              <a:t> </a:t>
            </a:r>
            <a:r>
              <a:rPr lang="en-US" sz="2000" b="0" i="0" u="none" strike="noStrike" baseline="0" dirty="0" err="1">
                <a:solidFill>
                  <a:srgbClr val="000000"/>
                </a:solidFill>
                <a:latin typeface="Calibri" panose="020F0502020204030204" pitchFamily="34" charset="0"/>
              </a:rPr>
              <a:t>marboxil</a:t>
            </a:r>
            <a:r>
              <a:rPr lang="en-US" sz="2000" b="0" i="0" u="none" strike="noStrike" baseline="0" dirty="0">
                <a:solidFill>
                  <a:srgbClr val="000000"/>
                </a:solidFill>
                <a:latin typeface="Calibri" panose="020F0502020204030204" pitchFamily="34" charset="0"/>
              </a:rPr>
              <a:t> will be sourced by local Pharmacy Procurement team free of charge from Roche. </a:t>
            </a:r>
            <a:r>
              <a:rPr lang="en-US" sz="2000" b="0" i="0" u="none" strike="noStrike" baseline="0" dirty="0" err="1">
                <a:solidFill>
                  <a:srgbClr val="000000"/>
                </a:solidFill>
                <a:latin typeface="Calibri" panose="020F0502020204030204" pitchFamily="34" charset="0"/>
              </a:rPr>
              <a:t>Baloxavir</a:t>
            </a:r>
            <a:r>
              <a:rPr lang="en-US" sz="2000" b="0" i="0" u="none" strike="noStrike" baseline="0" dirty="0">
                <a:solidFill>
                  <a:srgbClr val="000000"/>
                </a:solidFill>
                <a:latin typeface="Calibri" panose="020F0502020204030204" pitchFamily="34" charset="0"/>
              </a:rPr>
              <a:t> is available as packs of 2 x 20mg tablets, labelled as a clinical trial IMP. </a:t>
            </a:r>
          </a:p>
          <a:p>
            <a:endParaRPr lang="en-US" sz="2000" b="0" i="0" u="none" strike="noStrike" baseline="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Initial supply should be 12 packs. Before stock falls to 4 packs of </a:t>
            </a:r>
            <a:r>
              <a:rPr lang="en-US" sz="2000" b="0" i="0" u="none" strike="noStrike" baseline="0" dirty="0" err="1">
                <a:solidFill>
                  <a:srgbClr val="000000"/>
                </a:solidFill>
                <a:latin typeface="Calibri" panose="020F0502020204030204" pitchFamily="34" charset="0"/>
              </a:rPr>
              <a:t>baloxavir</a:t>
            </a:r>
            <a:r>
              <a:rPr lang="en-US" sz="2000" b="0" i="0" u="none" strike="noStrike" baseline="0" dirty="0">
                <a:solidFill>
                  <a:srgbClr val="000000"/>
                </a:solidFill>
                <a:latin typeface="Calibri" panose="020F0502020204030204" pitchFamily="34" charset="0"/>
              </a:rPr>
              <a:t> tablets (2 x 20mg), please re-order by emailing the Oxford trial team at </a:t>
            </a:r>
            <a:r>
              <a:rPr lang="en-US" sz="2000" b="0" i="0" u="none" strike="noStrike" baseline="0" dirty="0">
                <a:solidFill>
                  <a:srgbClr val="0000FF"/>
                </a:solidFill>
                <a:latin typeface="Calibri" panose="020F0502020204030204" pitchFamily="34" charset="0"/>
                <a:hlinkClick r:id="rId2"/>
              </a:rPr>
              <a:t>recoverytrial@ndph.ox.ac.uk</a:t>
            </a:r>
            <a:endParaRPr lang="en-US" sz="2000" b="0" i="0" u="none" strike="noStrike" baseline="0" dirty="0">
              <a:solidFill>
                <a:srgbClr val="0000FF"/>
              </a:solidFill>
              <a:latin typeface="Calibri" panose="020F0502020204030204" pitchFamily="34" charset="0"/>
            </a:endParaRPr>
          </a:p>
          <a:p>
            <a:endParaRPr lang="en-US" sz="2000" b="0" i="0" u="none" strike="noStrike" baseline="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The trial team will place orders using the Roche clinical trial distribution system (STRIDE), and we expect deliveries to arrive within 2-3 working days of the order being placed, although this can take up to a week. </a:t>
            </a:r>
            <a:endParaRPr lang="en-GB" dirty="0"/>
          </a:p>
          <a:p>
            <a:endParaRPr lang="en-GB" sz="2400" i="1" dirty="0"/>
          </a:p>
        </p:txBody>
      </p:sp>
    </p:spTree>
    <p:extLst>
      <p:ext uri="{BB962C8B-B14F-4D97-AF65-F5344CB8AC3E}">
        <p14:creationId xmlns:p14="http://schemas.microsoft.com/office/powerpoint/2010/main" val="3008276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n-GB" dirty="0"/>
              <a:t>CORTICOSTEROIDS FOR INFLUENZA</a:t>
            </a:r>
          </a:p>
        </p:txBody>
      </p:sp>
    </p:spTree>
    <p:extLst>
      <p:ext uri="{BB962C8B-B14F-4D97-AF65-F5344CB8AC3E}">
        <p14:creationId xmlns:p14="http://schemas.microsoft.com/office/powerpoint/2010/main" val="2044417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3" y="0"/>
            <a:ext cx="7565967" cy="1325563"/>
          </a:xfrm>
        </p:spPr>
        <p:txBody>
          <a:bodyPr>
            <a:normAutofit/>
          </a:bodyPr>
          <a:lstStyle/>
          <a:p>
            <a:r>
              <a:rPr lang="en-GB" sz="3200" dirty="0"/>
              <a:t>Corticosteroids for influenza</a:t>
            </a:r>
            <a:br>
              <a:rPr lang="en-GB" sz="3200" dirty="0"/>
            </a:br>
            <a:r>
              <a:rPr lang="en-GB" sz="3200" dirty="0"/>
              <a:t>Background</a:t>
            </a:r>
          </a:p>
        </p:txBody>
      </p:sp>
      <p:sp>
        <p:nvSpPr>
          <p:cNvPr id="3" name="Content Placeholder 2"/>
          <p:cNvSpPr>
            <a:spLocks noGrp="1"/>
          </p:cNvSpPr>
          <p:nvPr>
            <p:ph idx="1"/>
          </p:nvPr>
        </p:nvSpPr>
        <p:spPr>
          <a:xfrm>
            <a:off x="504202" y="1596885"/>
            <a:ext cx="7702250" cy="4580078"/>
          </a:xfrm>
        </p:spPr>
        <p:txBody>
          <a:bodyPr>
            <a:normAutofit/>
          </a:bodyPr>
          <a:lstStyle/>
          <a:p>
            <a:r>
              <a:rPr lang="en-GB" sz="2400" dirty="0"/>
              <a:t>Corticosteroids are standard treatment for patients with COVID-19 pneumonia, reducing risk of death by ~1/5 in patients on oxygen</a:t>
            </a:r>
          </a:p>
          <a:p>
            <a:endParaRPr lang="en-GB" sz="2400" dirty="0"/>
          </a:p>
          <a:p>
            <a:r>
              <a:rPr lang="en-GB" sz="2400" dirty="0"/>
              <a:t>Previously proposed as a treatment for influenza pneumonia but never been properly tested in hospitalised patients</a:t>
            </a:r>
          </a:p>
          <a:p>
            <a:endParaRPr lang="en-GB" sz="2400" dirty="0"/>
          </a:p>
          <a:p>
            <a:r>
              <a:rPr lang="en-GB" sz="2400" dirty="0"/>
              <a:t>Reducing immune-mediated lung damage may improve survival in severe flu as it does in COVID-19</a:t>
            </a:r>
          </a:p>
          <a:p>
            <a:endParaRPr lang="en-GB"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596885"/>
            <a:ext cx="7551778" cy="4580078"/>
          </a:xfrm>
        </p:spPr>
        <p:txBody>
          <a:bodyPr>
            <a:normAutofit/>
          </a:bodyPr>
          <a:lstStyle/>
          <a:p>
            <a:r>
              <a:rPr lang="en-GB" sz="2400" dirty="0"/>
              <a:t>Open to patients with influenza pneumonia </a:t>
            </a:r>
            <a:r>
              <a:rPr lang="en-GB" sz="2400" b="1" i="1" dirty="0"/>
              <a:t>plus hypoxia</a:t>
            </a:r>
            <a:r>
              <a:rPr lang="en-GB" sz="2400" b="1" dirty="0"/>
              <a:t> </a:t>
            </a:r>
            <a:r>
              <a:rPr lang="en-GB" sz="2400" dirty="0"/>
              <a:t>(supplemental oxygen or SpO2 &lt;92% on air)</a:t>
            </a:r>
          </a:p>
          <a:p>
            <a:r>
              <a:rPr lang="en-GB" sz="2400" dirty="0"/>
              <a:t>Contraindicated if current or planned use of systemic corticosteroids, or if coinfected with SARS-CoV-2</a:t>
            </a:r>
          </a:p>
          <a:p>
            <a:endParaRPr lang="en-GB" sz="2400" dirty="0"/>
          </a:p>
          <a:p>
            <a:r>
              <a:rPr lang="en-GB" sz="2400" dirty="0"/>
              <a:t>Pregnant &amp; breastfeeding women eligible (but use prednisolone/hydrocortisone instead of dexamethasone – see protocol) </a:t>
            </a:r>
          </a:p>
          <a:p>
            <a:r>
              <a:rPr lang="en-GB" sz="2400" dirty="0"/>
              <a:t>Patients with liver or renal failure are eligible</a:t>
            </a:r>
          </a:p>
          <a:p>
            <a:endParaRPr lang="en-GB"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5058092"/>
            <a:ext cx="11301975"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If, after randomisation, corticosteroids become indicated in a patient allocated usual care they should be given (this should only happen because of a change in clinical condition)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j-ea"/>
                <a:cs typeface="+mj-cs"/>
              </a:rPr>
              <a:t>Corticosteroids for influenza</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j-ea"/>
                <a:cs typeface="+mj-cs"/>
              </a:rPr>
              <a:t>Eligibility</a:t>
            </a:r>
          </a:p>
        </p:txBody>
      </p:sp>
    </p:spTree>
    <p:extLst>
      <p:ext uri="{BB962C8B-B14F-4D97-AF65-F5344CB8AC3E}">
        <p14:creationId xmlns:p14="http://schemas.microsoft.com/office/powerpoint/2010/main" val="296642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en-GB" sz="4000" dirty="0"/>
              <a:t>Influenza Background </a:t>
            </a:r>
          </a:p>
        </p:txBody>
      </p:sp>
      <p:sp>
        <p:nvSpPr>
          <p:cNvPr id="6" name="Content Placeholder 5"/>
          <p:cNvSpPr>
            <a:spLocks noGrp="1"/>
          </p:cNvSpPr>
          <p:nvPr>
            <p:ph idx="1"/>
          </p:nvPr>
        </p:nvSpPr>
        <p:spPr>
          <a:xfrm>
            <a:off x="169896" y="1473319"/>
            <a:ext cx="8257411" cy="4753862"/>
          </a:xfrm>
        </p:spPr>
        <p:txBody>
          <a:bodyPr>
            <a:normAutofit lnSpcReduction="10000"/>
          </a:bodyPr>
          <a:lstStyle/>
          <a:p>
            <a:r>
              <a:rPr lang="en-GB" sz="2400" dirty="0"/>
              <a:t>Seasonal influenza kills ~400,000 people/year worldwide (one third aged under 65)</a:t>
            </a:r>
          </a:p>
          <a:p>
            <a:endParaRPr lang="en-GB" sz="2400" dirty="0"/>
          </a:p>
          <a:p>
            <a:r>
              <a:rPr lang="en-GB" sz="2400" dirty="0"/>
              <a:t>An influenza pandemic has the potential to kill tens of millions</a:t>
            </a:r>
          </a:p>
          <a:p>
            <a:endParaRPr lang="en-GB" sz="2400" dirty="0"/>
          </a:p>
          <a:p>
            <a:r>
              <a:rPr lang="en-GB" sz="2400" dirty="0"/>
              <a:t>RECOVERY &amp; other trials quickly identified life-saving treatments for COVID-19 by randomising thousands of patients</a:t>
            </a:r>
          </a:p>
          <a:p>
            <a:endParaRPr lang="en-GB" sz="2400" dirty="0"/>
          </a:p>
          <a:p>
            <a:r>
              <a:rPr lang="en-GB" sz="2400" dirty="0"/>
              <a:t>Many other promising treatments were found to be ineffective</a:t>
            </a:r>
          </a:p>
          <a:p>
            <a:pPr marL="0" indent="0">
              <a:buNone/>
            </a:pPr>
            <a:endParaRPr lang="en-GB" sz="2400" dirty="0"/>
          </a:p>
          <a:p>
            <a:r>
              <a:rPr lang="en-GB" sz="2400" dirty="0"/>
              <a:t>Unlike COVID-19, we do not have good (i.e. randomised) evidence to guide influenza treatment</a:t>
            </a:r>
          </a:p>
          <a:p>
            <a:endParaRPr lang="en-GB" sz="2400" dirty="0"/>
          </a:p>
          <a:p>
            <a:endParaRPr lang="en-GB" sz="2400" dirty="0"/>
          </a:p>
        </p:txBody>
      </p:sp>
      <p:pic>
        <p:nvPicPr>
          <p:cNvPr id="4" name="Picture 3" descr="A picture containing cake, decorated, colorful, several&#10;&#10;Description automatically generated">
            <a:extLst>
              <a:ext uri="{FF2B5EF4-FFF2-40B4-BE49-F238E27FC236}">
                <a16:creationId xmlns:a16="http://schemas.microsoft.com/office/drawing/2014/main" id="{D8E2B7A5-8C49-E44E-9A1F-DFF167467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22" y="1939785"/>
            <a:ext cx="3898870" cy="3835985"/>
          </a:xfrm>
          <a:prstGeom prst="rect">
            <a:avLst/>
          </a:prstGeom>
        </p:spPr>
      </p:pic>
    </p:spTree>
    <p:extLst>
      <p:ext uri="{BB962C8B-B14F-4D97-AF65-F5344CB8AC3E}">
        <p14:creationId xmlns:p14="http://schemas.microsoft.com/office/powerpoint/2010/main" val="56688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482585"/>
            <a:ext cx="8177676" cy="4580078"/>
          </a:xfrm>
        </p:spPr>
        <p:txBody>
          <a:bodyPr>
            <a:noAutofit/>
          </a:bodyPr>
          <a:lstStyle/>
          <a:p>
            <a:r>
              <a:rPr lang="en-GB" sz="2200" dirty="0"/>
              <a:t>Dexamethasone 6mg once daily, oral/nasogastric or iv </a:t>
            </a:r>
          </a:p>
          <a:p>
            <a:r>
              <a:rPr lang="en-GB" sz="2200" dirty="0"/>
              <a:t>Treat for 10 days or until discharged, whichever is sooner</a:t>
            </a:r>
          </a:p>
          <a:p>
            <a:r>
              <a:rPr lang="en-GB" sz="2200" dirty="0"/>
              <a:t>No baseline or follow-up samples</a:t>
            </a:r>
          </a:p>
          <a:p>
            <a:pPr marL="0" indent="0">
              <a:buNone/>
            </a:pPr>
            <a:endParaRPr lang="en-GB" sz="1000" dirty="0"/>
          </a:p>
          <a:p>
            <a:r>
              <a:rPr lang="en-GB" sz="2200" dirty="0"/>
              <a:t>Important side effects of corticosteroids should be considered and anticipated as in normal practice, e.g.</a:t>
            </a:r>
          </a:p>
          <a:p>
            <a:pPr lvl="1"/>
            <a:r>
              <a:rPr lang="en-GB" sz="2200" dirty="0"/>
              <a:t>Risk of hyperglycaemia (consider need for increased monitoring)</a:t>
            </a:r>
          </a:p>
          <a:p>
            <a:pPr lvl="1"/>
            <a:r>
              <a:rPr lang="en-GB" sz="2200" dirty="0"/>
              <a:t>Peptic ulceration (consider need for gastroprotection if high risk)</a:t>
            </a:r>
          </a:p>
          <a:p>
            <a:pPr lvl="1"/>
            <a:r>
              <a:rPr lang="en-GB" sz="2200" dirty="0"/>
              <a:t>Infection (especially if other reasons for immunosuppression)</a:t>
            </a:r>
          </a:p>
          <a:p>
            <a:pPr lvl="1"/>
            <a:r>
              <a:rPr lang="en-GB" sz="2200" dirty="0"/>
              <a:t>Psychiatric reactions</a:t>
            </a:r>
          </a:p>
          <a:p>
            <a:pPr lvl="1"/>
            <a:r>
              <a:rPr lang="en-GB" sz="2200" dirty="0"/>
              <a:t>Fluid retention</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2"/>
          <p:cNvSpPr txBox="1">
            <a:spLocks/>
          </p:cNvSpPr>
          <p:nvPr/>
        </p:nvSpPr>
        <p:spPr>
          <a:xfrm>
            <a:off x="63500" y="5524895"/>
            <a:ext cx="11760200"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Risk of adrenal insufficiency with sudden withdrawal in some patients, e.g. significant previous corticosteroid use, or other reasons for adrenal insufficiency (consider gradual withdrawal following normal practice)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j-ea"/>
                <a:cs typeface="+mj-cs"/>
              </a:rPr>
              <a:t>Corticosteroids for influenza</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j-ea"/>
                <a:cs typeface="+mj-cs"/>
              </a:rPr>
              <a:t>Dosing and side effects</a:t>
            </a:r>
          </a:p>
        </p:txBody>
      </p:sp>
    </p:spTree>
    <p:extLst>
      <p:ext uri="{BB962C8B-B14F-4D97-AF65-F5344CB8AC3E}">
        <p14:creationId xmlns:p14="http://schemas.microsoft.com/office/powerpoint/2010/main" val="170331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en-GB" sz="2200" dirty="0"/>
              <a:t>Dexamethasone is a CYP3A4 substrate, so there is a risk of increased exposure and side effects if given alongside potent CYP3A4 inhibitors, e.g. </a:t>
            </a:r>
          </a:p>
          <a:p>
            <a:pPr lvl="1"/>
            <a:r>
              <a:rPr lang="en-GB" sz="2200" dirty="0"/>
              <a:t>Clarithromycin/erythromycin (</a:t>
            </a:r>
            <a:r>
              <a:rPr lang="en-GB" sz="2200" u="sng" dirty="0"/>
              <a:t>but not azithromycin</a:t>
            </a:r>
            <a:r>
              <a:rPr lang="en-GB" sz="2200" dirty="0"/>
              <a:t>)</a:t>
            </a:r>
          </a:p>
          <a:p>
            <a:pPr lvl="1"/>
            <a:r>
              <a:rPr lang="en-GB" sz="2200" dirty="0"/>
              <a:t>Ritonavir/cobicistat</a:t>
            </a:r>
          </a:p>
          <a:p>
            <a:pPr lvl="1"/>
            <a:r>
              <a:rPr lang="en-GB" sz="2200" dirty="0"/>
              <a:t>Azole antifungals </a:t>
            </a:r>
          </a:p>
          <a:p>
            <a:endParaRPr lang="en-GB"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Consider whether a potent CYP3A4 inhibitor could safely be suspended/replaced, or if increased monitoring for steroid side effects is needed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If potent CYP3A4 inhibitor cannot be avoided then it may not be appropriate to enrol the patient in the corticosteroid comparison, but this is not prohibited by the protocol, as management should be based on an assessment of individual risks/benefits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p:cNvSpPr>
            <a:spLocks noGrp="1"/>
          </p:cNvSpPr>
          <p:nvPr>
            <p:ph type="title"/>
          </p:nvPr>
        </p:nvSpPr>
        <p:spPr>
          <a:xfrm>
            <a:off x="572343" y="0"/>
            <a:ext cx="7565967" cy="1325563"/>
          </a:xfrm>
        </p:spPr>
        <p:txBody>
          <a:bodyPr>
            <a:normAutofit/>
          </a:bodyPr>
          <a:lstStyle/>
          <a:p>
            <a:r>
              <a:rPr lang="en-GB" sz="3200" dirty="0"/>
              <a:t>Corticosteroids for influenza</a:t>
            </a:r>
            <a:br>
              <a:rPr lang="en-GB" sz="3200" dirty="0"/>
            </a:br>
            <a:r>
              <a:rPr lang="en-GB" sz="3200" dirty="0"/>
              <a:t>Potential interactions</a:t>
            </a:r>
          </a:p>
        </p:txBody>
      </p:sp>
    </p:spTree>
    <p:extLst>
      <p:ext uri="{BB962C8B-B14F-4D97-AF65-F5344CB8AC3E}">
        <p14:creationId xmlns:p14="http://schemas.microsoft.com/office/powerpoint/2010/main" val="163947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Biological sampling</a:t>
            </a:r>
          </a:p>
        </p:txBody>
      </p:sp>
      <p:sp>
        <p:nvSpPr>
          <p:cNvPr id="3" name="Content Placeholder 2"/>
          <p:cNvSpPr>
            <a:spLocks noGrp="1"/>
          </p:cNvSpPr>
          <p:nvPr>
            <p:ph idx="1"/>
          </p:nvPr>
        </p:nvSpPr>
        <p:spPr>
          <a:xfrm>
            <a:off x="504201" y="1596884"/>
            <a:ext cx="11278496" cy="4960669"/>
          </a:xfrm>
        </p:spPr>
        <p:txBody>
          <a:bodyPr>
            <a:normAutofit fontScale="92500" lnSpcReduction="10000"/>
          </a:bodyPr>
          <a:lstStyle/>
          <a:p>
            <a:r>
              <a:rPr lang="en-GB" dirty="0"/>
              <a:t>All patients in influenza comparisons have the same biological sampling scheme (which differs from COVID-19 comparisons)</a:t>
            </a:r>
          </a:p>
          <a:p>
            <a:r>
              <a:rPr lang="en-GB" dirty="0"/>
              <a:t>No baseline serum sample is needed</a:t>
            </a:r>
          </a:p>
          <a:p>
            <a:r>
              <a:rPr lang="en-GB" dirty="0"/>
              <a:t>A nose swab should be collected on day 1 and day 5, to assess viral load and antiviral resistance</a:t>
            </a:r>
          </a:p>
          <a:p>
            <a:r>
              <a:rPr lang="en-GB" dirty="0"/>
              <a:t>Day 1 is the day of randomisation – collect this swab </a:t>
            </a:r>
            <a:r>
              <a:rPr lang="en-GB" u="sng" dirty="0"/>
              <a:t>after</a:t>
            </a:r>
            <a:r>
              <a:rPr lang="en-GB" dirty="0"/>
              <a:t> consent has been taken but </a:t>
            </a:r>
            <a:r>
              <a:rPr lang="en-GB" u="sng" dirty="0"/>
              <a:t>before</a:t>
            </a:r>
            <a:r>
              <a:rPr lang="en-GB" dirty="0"/>
              <a:t> randomisation</a:t>
            </a:r>
          </a:p>
          <a:p>
            <a:endParaRPr lang="en-GB" dirty="0"/>
          </a:p>
          <a:p>
            <a:r>
              <a:rPr lang="en-GB" dirty="0"/>
              <a:t>Existing RECOVERY swab kits can be used, but please now write “FLU” on the front of the kit</a:t>
            </a:r>
          </a:p>
          <a:p>
            <a:r>
              <a:rPr lang="en-GB" dirty="0"/>
              <a:t>Sampling instructions are on the RECOVERY website: For Site Staff &gt; Site Teams</a:t>
            </a:r>
          </a:p>
          <a:p>
            <a:r>
              <a:rPr lang="en-GB" dirty="0"/>
              <a:t>Please note samples are needed from patients allocated usual care</a:t>
            </a:r>
          </a:p>
          <a:p>
            <a:endParaRPr lang="en-GB" dirty="0"/>
          </a:p>
        </p:txBody>
      </p:sp>
    </p:spTree>
    <p:extLst>
      <p:ext uri="{BB962C8B-B14F-4D97-AF65-F5344CB8AC3E}">
        <p14:creationId xmlns:p14="http://schemas.microsoft.com/office/powerpoint/2010/main" val="380072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504202" y="56169"/>
            <a:ext cx="10515600" cy="1325563"/>
          </a:xfrm>
        </p:spPr>
        <p:txBody>
          <a:bodyPr>
            <a:normAutofit/>
          </a:bodyPr>
          <a:lstStyle/>
          <a:p>
            <a:r>
              <a:rPr lang="en-US" sz="3200" dirty="0"/>
              <a:t>Summary - Influenza Treatments </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504202" y="1596885"/>
            <a:ext cx="10375833" cy="4580078"/>
          </a:xfrm>
        </p:spPr>
        <p:txBody>
          <a:bodyPr>
            <a:normAutofit/>
          </a:bodyPr>
          <a:lstStyle/>
          <a:p>
            <a:r>
              <a:rPr lang="en-US" sz="2400" dirty="0"/>
              <a:t>Influenza kills hundreds of thousands of people per year, and an influenza pandemic could be a hundred-fold worse</a:t>
            </a:r>
          </a:p>
          <a:p>
            <a:pPr marL="0" indent="0">
              <a:buNone/>
            </a:pPr>
            <a:endParaRPr lang="en-US" sz="2400" dirty="0"/>
          </a:p>
          <a:p>
            <a:r>
              <a:rPr lang="en-US" sz="2400" dirty="0"/>
              <a:t>Unlike COVID-19, no promising flu treatments have been properly assessed in randomised trials of hospitalised patients</a:t>
            </a:r>
          </a:p>
          <a:p>
            <a:endParaRPr lang="en-US" sz="2400" dirty="0"/>
          </a:p>
          <a:p>
            <a:r>
              <a:rPr lang="en-US" sz="2400" dirty="0"/>
              <a:t>Thank you for joining us to improve the treatment of influenza!</a:t>
            </a:r>
          </a:p>
        </p:txBody>
      </p:sp>
    </p:spTree>
    <p:extLst>
      <p:ext uri="{BB962C8B-B14F-4D97-AF65-F5344CB8AC3E}">
        <p14:creationId xmlns:p14="http://schemas.microsoft.com/office/powerpoint/2010/main" val="137480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en-GB" sz="3600" dirty="0"/>
              <a:t>RECOVERY Eligibility</a:t>
            </a:r>
          </a:p>
        </p:txBody>
      </p:sp>
      <p:sp>
        <p:nvSpPr>
          <p:cNvPr id="6" name="Content Placeholder 5"/>
          <p:cNvSpPr>
            <a:spLocks noGrp="1"/>
          </p:cNvSpPr>
          <p:nvPr>
            <p:ph idx="1"/>
          </p:nvPr>
        </p:nvSpPr>
        <p:spPr>
          <a:xfrm>
            <a:off x="51289" y="1429757"/>
            <a:ext cx="12089421" cy="4786662"/>
          </a:xfrm>
        </p:spPr>
        <p:txBody>
          <a:bodyPr>
            <a:noAutofit/>
          </a:bodyPr>
          <a:lstStyle/>
          <a:p>
            <a:pPr marL="514350" indent="-514350">
              <a:buFont typeface="+mj-lt"/>
              <a:buAutoNum type="arabicPeriod"/>
            </a:pPr>
            <a:r>
              <a:rPr lang="en-GB" sz="2400" dirty="0"/>
              <a:t>Hospitalised patients aged ≥18 years</a:t>
            </a:r>
            <a:endParaRPr lang="en-GB" sz="800" dirty="0"/>
          </a:p>
          <a:p>
            <a:pPr marL="514350" indent="-514350">
              <a:spcBef>
                <a:spcPts val="1800"/>
              </a:spcBef>
              <a:buFont typeface="+mj-lt"/>
              <a:buAutoNum type="arabicPeriod"/>
            </a:pPr>
            <a:r>
              <a:rPr lang="en-GB" sz="2400" dirty="0"/>
              <a:t>Pneumonia syndrome, e.g.</a:t>
            </a:r>
          </a:p>
          <a:p>
            <a:pPr marL="914400" lvl="1" indent="-457200">
              <a:buFont typeface="+mj-lt"/>
              <a:buAutoNum type="alphaLcPeriod"/>
            </a:pPr>
            <a:r>
              <a:rPr lang="en-GB" sz="2000" dirty="0"/>
              <a:t>Typical symptoms of a new respiratory tract infection (cough, shortness of breath, fever, etc); and</a:t>
            </a:r>
          </a:p>
          <a:p>
            <a:pPr marL="914400" lvl="1" indent="-457200">
              <a:buFont typeface="+mj-lt"/>
              <a:buAutoNum type="alphaLcPeriod"/>
            </a:pPr>
            <a:r>
              <a:rPr lang="en-GB" sz="2000" dirty="0"/>
              <a:t>Objective evidence of acute lung disease (e.g. X-ray/CT/US changes, hypoxia, or clinical exam); and</a:t>
            </a:r>
          </a:p>
          <a:p>
            <a:pPr marL="914400" lvl="1" indent="-457200">
              <a:buFont typeface="+mj-lt"/>
              <a:buAutoNum type="alphaLcPeriod"/>
            </a:pPr>
            <a:r>
              <a:rPr lang="en-GB" sz="2000" dirty="0"/>
              <a:t>Alternative causes considered unlikely or excluded (e.g. heart failure)</a:t>
            </a:r>
          </a:p>
          <a:p>
            <a:pPr marL="457200" lvl="1" indent="0">
              <a:buNone/>
            </a:pPr>
            <a:r>
              <a:rPr lang="en-GB" sz="2000" i="1" dirty="0"/>
              <a:t>However, the diagnosis is a clinical one in the opinion of the managing doctor (these criteria are a guide)</a:t>
            </a:r>
            <a:endParaRPr lang="en-GB" sz="800" i="1" dirty="0"/>
          </a:p>
          <a:p>
            <a:pPr marL="514350" indent="-514350">
              <a:spcBef>
                <a:spcPts val="1800"/>
              </a:spcBef>
              <a:buFont typeface="+mj-lt"/>
              <a:buAutoNum type="arabicPeriod"/>
            </a:pPr>
            <a:r>
              <a:rPr lang="en-GB" sz="2400" dirty="0"/>
              <a:t>One of the following diagnoses:</a:t>
            </a:r>
          </a:p>
          <a:p>
            <a:pPr marL="914400" lvl="1" indent="-457200">
              <a:buFont typeface="+mj-lt"/>
              <a:buAutoNum type="alphaLcPeriod"/>
            </a:pPr>
            <a:r>
              <a:rPr lang="en-GB" sz="2000" dirty="0">
                <a:solidFill>
                  <a:schemeClr val="bg1">
                    <a:lumMod val="75000"/>
                  </a:schemeClr>
                </a:solidFill>
              </a:rPr>
              <a:t>Confirmed SARS-CoV-2 infection (COVID-19 comparisons not open in EU)</a:t>
            </a:r>
          </a:p>
          <a:p>
            <a:pPr marL="914400" lvl="1" indent="-457200">
              <a:buFont typeface="+mj-lt"/>
              <a:buAutoNum type="alphaLcPeriod"/>
            </a:pPr>
            <a:r>
              <a:rPr lang="en-GB" sz="2000" b="1" dirty="0"/>
              <a:t>Confirmed influenza A or B infection  </a:t>
            </a:r>
          </a:p>
          <a:p>
            <a:pPr marL="914400" lvl="1" indent="-457200">
              <a:buFont typeface="+mj-lt"/>
              <a:buAutoNum type="alphaLcPeriod"/>
            </a:pPr>
            <a:r>
              <a:rPr lang="en-GB" sz="2000" dirty="0">
                <a:solidFill>
                  <a:schemeClr val="bg1">
                    <a:lumMod val="75000"/>
                  </a:schemeClr>
                </a:solidFill>
              </a:rPr>
              <a:t>Community-acquired pneumonia with planned antibiotics (without suspected COVID-19/flu/PCP/TB)</a:t>
            </a:r>
            <a:endParaRPr lang="en-GB" sz="800" dirty="0">
              <a:solidFill>
                <a:schemeClr val="bg1">
                  <a:lumMod val="75000"/>
                </a:schemeClr>
              </a:solidFill>
            </a:endParaRPr>
          </a:p>
          <a:p>
            <a:pPr marL="457200" indent="-457200">
              <a:spcBef>
                <a:spcPts val="1800"/>
              </a:spcBef>
              <a:buFont typeface="+mj-lt"/>
              <a:buAutoNum type="arabicPeriod"/>
            </a:pPr>
            <a:r>
              <a:rPr lang="en-GB" sz="2400" dirty="0"/>
              <a:t>No medical history that might put the patient at risk if they were to participate</a:t>
            </a:r>
            <a:endParaRPr lang="en-GB" sz="800" dirty="0"/>
          </a:p>
          <a:p>
            <a:pPr marL="457200" indent="-457200">
              <a:spcBef>
                <a:spcPts val="1800"/>
              </a:spcBef>
              <a:buFont typeface="+mj-lt"/>
              <a:buAutoNum type="arabicPeriod"/>
            </a:pPr>
            <a:r>
              <a:rPr lang="en-GB" sz="2400" dirty="0"/>
              <a:t>Attending clinician does not believe a specific trial treatment is indicated or contra-indicated</a:t>
            </a:r>
          </a:p>
        </p:txBody>
      </p:sp>
    </p:spTree>
    <p:extLst>
      <p:ext uri="{BB962C8B-B14F-4D97-AF65-F5344CB8AC3E}">
        <p14:creationId xmlns:p14="http://schemas.microsoft.com/office/powerpoint/2010/main" val="270203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84053" y="15990"/>
            <a:ext cx="8096250" cy="1325563"/>
          </a:xfrm>
        </p:spPr>
        <p:txBody>
          <a:bodyPr>
            <a:normAutofit/>
          </a:bodyPr>
          <a:lstStyle/>
          <a:p>
            <a:r>
              <a:rPr lang="en-GB" sz="3200" dirty="0"/>
              <a:t>RECOVERY design: Core Protocol V27.0 </a:t>
            </a:r>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HOSPITALISED PATIENTS WITH PNEUMONIA</a:t>
            </a:r>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ANALYSIS</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Calibri" panose="020F0502020204030204"/>
                <a:ea typeface="+mn-ea"/>
                <a:cs typeface="+mn-cs"/>
              </a:rPr>
              <a:t>R</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Patients with confirmed SARS-CoV-2 </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High dose dexamethasone</a:t>
              </a: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Usual care (standard dose corticosteroids)</a:t>
              </a: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or</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COVID-19 high dose corticosteroid comparison (patients on NIV or IMV)</a:t>
              </a:r>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Dexamethasone</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Usual care without corticosteroids</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or</a:t>
              </a:r>
              <a:endParaRPr kumimoji="0" lang="en-GB"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Influenza corticosteroid comparison (patients with hypoxia)</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Usual care without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or</a:t>
              </a:r>
              <a:endParaRPr kumimoji="0" lang="en-GB"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TextBox 100">
              <a:extLst>
                <a:ext uri="{FF2B5EF4-FFF2-40B4-BE49-F238E27FC236}">
                  <a16:creationId xmlns:a16="http://schemas.microsoft.com/office/drawing/2014/main" id="{1C9C61F0-1ED7-5049-A2A7-AE7FAFF12F96}"/>
                </a:ext>
              </a:extLst>
            </p:cNvPr>
            <p:cNvSpPr txBox="1"/>
            <p:nvPr/>
          </p:nvSpPr>
          <p:spPr>
            <a:xfrm>
              <a:off x="1546273" y="1777928"/>
              <a:ext cx="26517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Baloxavir</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comparison</a:t>
              </a:r>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Usual care without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or</a:t>
              </a:r>
              <a:endParaRPr kumimoji="0" lang="en-GB"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Oseltamivir comparison</a:t>
              </a:r>
              <a:endParaRPr kumimoji="0" lang="en-GB"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Patients with confirmed INFLUENZA</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Sotrovimab</a:t>
                </a:r>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Usual care without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J</a:t>
                </a:r>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or</a:t>
                </a:r>
                <a:endParaRPr kumimoji="0" lang="en-GB"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Sotrovimab comparison</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Patients with CAP (without suspected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Dexamethasone</a:t>
                </a:r>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Usual care without corticosteroids</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or</a:t>
                </a:r>
                <a:endParaRPr kumimoji="0" lang="en-GB"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TextBox 79"/>
          <p:cNvSpPr txBox="1"/>
          <p:nvPr/>
        </p:nvSpPr>
        <p:spPr>
          <a:xfrm>
            <a:off x="775655" y="3797815"/>
            <a:ext cx="43048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Baseline data collected, suitability determined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1:1 randomisation in each suitable comparison</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Outcomes at 28 days and 6 months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Mortality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Time to discharge alive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Progression to ventilation or death</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41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14907" y="-8944"/>
            <a:ext cx="8096250" cy="1325563"/>
          </a:xfrm>
        </p:spPr>
        <p:txBody>
          <a:bodyPr/>
          <a:lstStyle/>
          <a:p>
            <a:r>
              <a:rPr lang="en-GB" dirty="0"/>
              <a:t>Current RECOVERY design (adults)</a:t>
            </a:r>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HOSPITALISED PATIENTS WITH PNEUMONIA</a:t>
            </a:r>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ANALYSIS</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Calibri" panose="020F0502020204030204"/>
                <a:ea typeface="+mn-ea"/>
                <a:cs typeface="+mn-cs"/>
              </a:rPr>
              <a:t>R</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Patients with confirmed SARS-CoV-2 (NOT OPEN IN EU)</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High dose dexamethasone</a:t>
              </a: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Usual care (standard dose corticosteroids)</a:t>
              </a: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or</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COVID-19 high dose corticosteroid comparison (patients on NIV or IMV)</a:t>
              </a:r>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Dexamethasone</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Usual care without corticosteroids</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or</a:t>
              </a:r>
              <a:endParaRPr kumimoji="0" lang="en-GB"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Influenza corticosteroid comparison (patients with hypoxia)</a:t>
              </a:r>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Usual care without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or</a:t>
              </a:r>
              <a:endParaRPr kumimoji="0" lang="en-GB"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Oseltamivir comparison</a:t>
              </a:r>
              <a:endParaRPr kumimoji="0" lang="en-GB"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Sotrovimab</a:t>
                </a:r>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Usual care without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J</a:t>
                </a:r>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or</a:t>
                </a:r>
                <a:endParaRPr kumimoji="0" lang="en-GB"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Sotrovimab comparison</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Patients with CAP (without suspected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Dexamethasone</a:t>
                </a:r>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Usual care without corticosteroids</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or</a:t>
                </a:r>
                <a:endParaRPr kumimoji="0" lang="en-GB"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TextBox 79"/>
          <p:cNvSpPr txBox="1"/>
          <p:nvPr/>
        </p:nvSpPr>
        <p:spPr>
          <a:xfrm>
            <a:off x="775655" y="3797815"/>
            <a:ext cx="43048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Baseline data collected, suitability determined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1:1 randomisation in each suitable comparison</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Outcomes at 28 days and 6 months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Mortality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Time to discharge alive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Progression to ventilation or death</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808269" y="1405458"/>
            <a:ext cx="6996366"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Patients with confirmed INFLUENZA</a:t>
            </a:r>
          </a:p>
        </p:txBody>
      </p:sp>
      <p:grpSp>
        <p:nvGrpSpPr>
          <p:cNvPr id="101" name="Group 100">
            <a:extLst>
              <a:ext uri="{FF2B5EF4-FFF2-40B4-BE49-F238E27FC236}">
                <a16:creationId xmlns:a16="http://schemas.microsoft.com/office/drawing/2014/main" id="{144B14CF-FBB3-429A-AACA-357C0D53E5C9}"/>
              </a:ext>
            </a:extLst>
          </p:cNvPr>
          <p:cNvGrpSpPr/>
          <p:nvPr/>
        </p:nvGrpSpPr>
        <p:grpSpPr>
          <a:xfrm>
            <a:off x="881527" y="5104673"/>
            <a:ext cx="3530722" cy="1415377"/>
            <a:chOff x="849410" y="1566704"/>
            <a:chExt cx="3530722" cy="1415377"/>
          </a:xfrm>
        </p:grpSpPr>
        <p:sp>
          <p:nvSpPr>
            <p:cNvPr id="111" name="Rounded Rectangle 94">
              <a:extLst>
                <a:ext uri="{FF2B5EF4-FFF2-40B4-BE49-F238E27FC236}">
                  <a16:creationId xmlns:a16="http://schemas.microsoft.com/office/drawing/2014/main" id="{A9DE9FFE-1CF3-450D-A342-C8E1B790411F}"/>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ounded Rectangle 95">
              <a:extLst>
                <a:ext uri="{FF2B5EF4-FFF2-40B4-BE49-F238E27FC236}">
                  <a16:creationId xmlns:a16="http://schemas.microsoft.com/office/drawing/2014/main" id="{F8C9946D-DE10-4A33-AFD1-74F033F73AEB}"/>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113" name="Rounded Rectangle 96">
              <a:extLst>
                <a:ext uri="{FF2B5EF4-FFF2-40B4-BE49-F238E27FC236}">
                  <a16:creationId xmlns:a16="http://schemas.microsoft.com/office/drawing/2014/main" id="{DC8E758B-DB82-4697-B2A2-AA0EF1E018E1}"/>
                </a:ext>
              </a:extLst>
            </p:cNvPr>
            <p:cNvSpPr/>
            <p:nvPr/>
          </p:nvSpPr>
          <p:spPr>
            <a:xfrm>
              <a:off x="2986918" y="2258232"/>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baloxavir</a:t>
              </a:r>
            </a:p>
          </p:txBody>
        </p:sp>
        <p:sp>
          <p:nvSpPr>
            <p:cNvPr id="114" name="Oval 113">
              <a:extLst>
                <a:ext uri="{FF2B5EF4-FFF2-40B4-BE49-F238E27FC236}">
                  <a16:creationId xmlns:a16="http://schemas.microsoft.com/office/drawing/2014/main" id="{73E6FE68-4AE7-40DE-BEC6-F44A778A86EE}"/>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a:t>
              </a:r>
            </a:p>
          </p:txBody>
        </p:sp>
        <p:sp>
          <p:nvSpPr>
            <p:cNvPr id="117" name="TextBox 116">
              <a:extLst>
                <a:ext uri="{FF2B5EF4-FFF2-40B4-BE49-F238E27FC236}">
                  <a16:creationId xmlns:a16="http://schemas.microsoft.com/office/drawing/2014/main" id="{D7C9B9A8-9D29-4A34-8F67-2CF8FE95B513}"/>
                </a:ext>
              </a:extLst>
            </p:cNvPr>
            <p:cNvSpPr txBox="1"/>
            <p:nvPr/>
          </p:nvSpPr>
          <p:spPr>
            <a:xfrm>
              <a:off x="26457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18" name="TextBox 117">
              <a:extLst>
                <a:ext uri="{FF2B5EF4-FFF2-40B4-BE49-F238E27FC236}">
                  <a16:creationId xmlns:a16="http://schemas.microsoft.com/office/drawing/2014/main" id="{0C0CFDE3-FF11-471C-8290-C0B6D4FD804F}"/>
                </a:ext>
              </a:extLst>
            </p:cNvPr>
            <p:cNvSpPr txBox="1"/>
            <p:nvPr/>
          </p:nvSpPr>
          <p:spPr>
            <a:xfrm>
              <a:off x="1728400" y="1714489"/>
              <a:ext cx="2651732" cy="338554"/>
            </a:xfrm>
            <a:prstGeom prst="rect">
              <a:avLst/>
            </a:prstGeom>
            <a:noFill/>
          </p:spPr>
          <p:txBody>
            <a:bodyPr wrap="square" rtlCol="0">
              <a:spAutoFit/>
            </a:bodyPr>
            <a:lstStyle/>
            <a:p>
              <a:r>
                <a:rPr lang="en-GB" sz="1600" b="1" dirty="0" err="1"/>
                <a:t>Baloxavir</a:t>
              </a:r>
              <a:r>
                <a:rPr lang="en-GB" sz="1600" b="1" dirty="0"/>
                <a:t> comparison</a:t>
              </a:r>
            </a:p>
          </p:txBody>
        </p:sp>
      </p:grpSp>
      <p:pic>
        <p:nvPicPr>
          <p:cNvPr id="119" name="Picture 118" descr="Shape&#10;&#10;Description automatically generated with low confidence">
            <a:extLst>
              <a:ext uri="{FF2B5EF4-FFF2-40B4-BE49-F238E27FC236}">
                <a16:creationId xmlns:a16="http://schemas.microsoft.com/office/drawing/2014/main" id="{B22C51FB-B97F-4FEA-BAFB-21A5957EED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699" y="5130136"/>
            <a:ext cx="601261" cy="601261"/>
          </a:xfrm>
          <a:prstGeom prst="rect">
            <a:avLst/>
          </a:prstGeom>
        </p:spPr>
      </p:pic>
    </p:spTree>
    <p:extLst>
      <p:ext uri="{BB962C8B-B14F-4D97-AF65-F5344CB8AC3E}">
        <p14:creationId xmlns:p14="http://schemas.microsoft.com/office/powerpoint/2010/main" val="382695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n-GB" dirty="0"/>
              <a:t>Oseltamivir (TAMIFLU)</a:t>
            </a:r>
          </a:p>
        </p:txBody>
      </p:sp>
    </p:spTree>
    <p:extLst>
      <p:ext uri="{BB962C8B-B14F-4D97-AF65-F5344CB8AC3E}">
        <p14:creationId xmlns:p14="http://schemas.microsoft.com/office/powerpoint/2010/main" val="208162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F83042A-DC61-C148-8A7C-6FFD2501A342}"/>
              </a:ext>
            </a:extLst>
          </p:cNvPr>
          <p:cNvGrpSpPr>
            <a:grpSpLocks noChangeAspect="1"/>
          </p:cNvGrpSpPr>
          <p:nvPr/>
        </p:nvGrpSpPr>
        <p:grpSpPr>
          <a:xfrm>
            <a:off x="680860" y="3428592"/>
            <a:ext cx="8724397" cy="3429408"/>
            <a:chOff x="914400" y="2310504"/>
            <a:chExt cx="8735786" cy="3433885"/>
          </a:xfrm>
        </p:grpSpPr>
        <p:grpSp>
          <p:nvGrpSpPr>
            <p:cNvPr id="15" name="Group 14">
              <a:extLst>
                <a:ext uri="{FF2B5EF4-FFF2-40B4-BE49-F238E27FC236}">
                  <a16:creationId xmlns:a16="http://schemas.microsoft.com/office/drawing/2014/main" id="{8984A543-4860-364F-96C2-3052EC5CED3E}"/>
                </a:ext>
              </a:extLst>
            </p:cNvPr>
            <p:cNvGrpSpPr/>
            <p:nvPr/>
          </p:nvGrpSpPr>
          <p:grpSpPr>
            <a:xfrm>
              <a:off x="914400" y="2317012"/>
              <a:ext cx="8735786" cy="3427377"/>
              <a:chOff x="914400" y="3525339"/>
              <a:chExt cx="8404167" cy="3186786"/>
            </a:xfrm>
          </p:grpSpPr>
          <p:pic>
            <p:nvPicPr>
              <p:cNvPr id="21" name="Picture 20" descr="Chart, line chart&#10;&#10;Description automatically generated">
                <a:extLst>
                  <a:ext uri="{FF2B5EF4-FFF2-40B4-BE49-F238E27FC236}">
                    <a16:creationId xmlns:a16="http://schemas.microsoft.com/office/drawing/2014/main" id="{BB34C04F-2DDD-F34F-9058-C18F25EEFF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22" name="TextBox 21">
                <a:extLst>
                  <a:ext uri="{FF2B5EF4-FFF2-40B4-BE49-F238E27FC236}">
                    <a16:creationId xmlns:a16="http://schemas.microsoft.com/office/drawing/2014/main" id="{4F1DF930-EB2B-F24E-821B-DF721B6E2D4B}"/>
                  </a:ext>
                </a:extLst>
              </p:cNvPr>
              <p:cNvSpPr txBox="1"/>
              <p:nvPr/>
            </p:nvSpPr>
            <p:spPr>
              <a:xfrm>
                <a:off x="4364068" y="6425953"/>
                <a:ext cx="2455167" cy="2861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Time since start of treatment (h)</a:t>
                </a:r>
              </a:p>
            </p:txBody>
          </p:sp>
        </p:grpSp>
        <p:cxnSp>
          <p:nvCxnSpPr>
            <p:cNvPr id="16" name="Straight Connector 15">
              <a:extLst>
                <a:ext uri="{FF2B5EF4-FFF2-40B4-BE49-F238E27FC236}">
                  <a16:creationId xmlns:a16="http://schemas.microsoft.com/office/drawing/2014/main" id="{CDEB48F0-9A7C-A349-999C-615625AB5A53}"/>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EDA172-4D06-344A-9222-EB243B8CA2C1}"/>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02117A-835A-D541-8A9A-C75BB6FFE5AE}"/>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2A0EBA-F61A-3E44-9F8E-2729C655044D}"/>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Baloxavir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Placebo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Oseltamivir</a:t>
              </a:r>
            </a:p>
          </p:txBody>
        </p:sp>
        <p:sp>
          <p:nvSpPr>
            <p:cNvPr id="20" name="TextBox 19">
              <a:extLst>
                <a:ext uri="{FF2B5EF4-FFF2-40B4-BE49-F238E27FC236}">
                  <a16:creationId xmlns:a16="http://schemas.microsoft.com/office/drawing/2014/main" id="{2D99A6F5-6E53-584D-8BA3-82491537BC64}"/>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with no symptom improvement</a:t>
              </a:r>
            </a:p>
          </p:txBody>
        </p:sp>
      </p:grpSp>
      <p:sp>
        <p:nvSpPr>
          <p:cNvPr id="3" name="Content Placeholder 2"/>
          <p:cNvSpPr>
            <a:spLocks noGrp="1"/>
          </p:cNvSpPr>
          <p:nvPr>
            <p:ph idx="1"/>
          </p:nvPr>
        </p:nvSpPr>
        <p:spPr>
          <a:xfrm>
            <a:off x="156331" y="1412393"/>
            <a:ext cx="11767939" cy="4580078"/>
          </a:xfrm>
        </p:spPr>
        <p:txBody>
          <a:bodyPr>
            <a:normAutofit/>
          </a:bodyPr>
          <a:lstStyle/>
          <a:p>
            <a:r>
              <a:rPr lang="en-GB" sz="2400" dirty="0"/>
              <a:t>Oseltamivir is a neuraminidase inhibitor (NAI)</a:t>
            </a:r>
          </a:p>
          <a:p>
            <a:r>
              <a:rPr lang="en-GB" sz="2400" dirty="0"/>
              <a:t>Neuraminidase allows the budding of virus from infected cells, so NAIs interfere with the viral replication cycle</a:t>
            </a:r>
          </a:p>
          <a:p>
            <a:r>
              <a:rPr lang="en-GB" sz="2400" dirty="0"/>
              <a:t>Oseltamivir reduces the duration of flu symptoms by ~16 hours if started within 48 hours of symptom onset</a:t>
            </a:r>
          </a:p>
        </p:txBody>
      </p:sp>
      <p:sp>
        <p:nvSpPr>
          <p:cNvPr id="24" name="TextBox 23"/>
          <p:cNvSpPr txBox="1"/>
          <p:nvPr/>
        </p:nvSpPr>
        <p:spPr>
          <a:xfrm>
            <a:off x="9600181" y="6371458"/>
            <a:ext cx="2591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Ison MG et al. Lancet Infect Dis. 2020 Oct;20(10):1204-1214. PMID32526195</a:t>
            </a:r>
          </a:p>
        </p:txBody>
      </p:sp>
      <p:sp>
        <p:nvSpPr>
          <p:cNvPr id="23" name="Title 1"/>
          <p:cNvSpPr>
            <a:spLocks noGrp="1"/>
          </p:cNvSpPr>
          <p:nvPr>
            <p:ph type="title"/>
          </p:nvPr>
        </p:nvSpPr>
        <p:spPr>
          <a:xfrm>
            <a:off x="446328" y="29794"/>
            <a:ext cx="10515600" cy="1325563"/>
          </a:xfrm>
        </p:spPr>
        <p:txBody>
          <a:bodyPr>
            <a:normAutofit/>
          </a:bodyPr>
          <a:lstStyle/>
          <a:p>
            <a:r>
              <a:rPr lang="en-GB" sz="3200" dirty="0"/>
              <a:t>Oseltamivir (Tamiflu)</a:t>
            </a:r>
            <a:br>
              <a:rPr lang="en-GB" sz="3200" dirty="0"/>
            </a:br>
            <a:r>
              <a:rPr lang="en-GB" sz="3200" dirty="0"/>
              <a:t>Background</a:t>
            </a:r>
          </a:p>
        </p:txBody>
      </p:sp>
    </p:spTree>
    <p:extLst>
      <p:ext uri="{BB962C8B-B14F-4D97-AF65-F5344CB8AC3E}">
        <p14:creationId xmlns:p14="http://schemas.microsoft.com/office/powerpoint/2010/main" val="380186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5"/>
            <a:ext cx="11767939" cy="4580078"/>
          </a:xfrm>
        </p:spPr>
        <p:txBody>
          <a:bodyPr>
            <a:normAutofit fontScale="92500"/>
          </a:bodyPr>
          <a:lstStyle/>
          <a:p>
            <a:r>
              <a:rPr lang="en-GB" dirty="0"/>
              <a:t>Some </a:t>
            </a:r>
            <a:r>
              <a:rPr lang="en-GB" i="1" dirty="0"/>
              <a:t>observational</a:t>
            </a:r>
            <a:r>
              <a:rPr lang="en-GB" dirty="0"/>
              <a:t> studies have suggested a benefit of oseltamivir in hospitalised patients, but others have not, and evidence from </a:t>
            </a:r>
            <a:r>
              <a:rPr lang="en-GB" i="1" dirty="0"/>
              <a:t>randomised</a:t>
            </a:r>
            <a:r>
              <a:rPr lang="en-GB" dirty="0"/>
              <a:t> trials is lacking.</a:t>
            </a:r>
            <a:r>
              <a:rPr lang="en-GB" baseline="30000" dirty="0"/>
              <a:t>1,2</a:t>
            </a:r>
          </a:p>
          <a:p>
            <a:endParaRPr lang="en-GB" baseline="30000" dirty="0"/>
          </a:p>
          <a:p>
            <a:r>
              <a:rPr lang="en-GB" dirty="0"/>
              <a:t>Such observational data is prone to biases that cannot be reliably avoided</a:t>
            </a:r>
          </a:p>
          <a:p>
            <a:endParaRPr lang="en-GB" baseline="30000" dirty="0"/>
          </a:p>
          <a:p>
            <a:r>
              <a:rPr lang="en-GB" dirty="0"/>
              <a:t>During the pandemic, observational data for several COVID-19 treatments (e.g. azithromycin, convalescent plasma) was misleading, and contradicted by subsequent large randomised trials</a:t>
            </a:r>
          </a:p>
          <a:p>
            <a:endParaRPr lang="en-GB" dirty="0"/>
          </a:p>
          <a:p>
            <a:r>
              <a:rPr lang="en-GB" dirty="0"/>
              <a:t>Without randomised evidence, the efficacy and safety of oseltamivir in hospitalised patients is uncertain</a:t>
            </a:r>
          </a:p>
        </p:txBody>
      </p:sp>
      <p:sp>
        <p:nvSpPr>
          <p:cNvPr id="4" name="TextBox 3"/>
          <p:cNvSpPr txBox="1"/>
          <p:nvPr/>
        </p:nvSpPr>
        <p:spPr>
          <a:xfrm>
            <a:off x="5241215" y="6273225"/>
            <a:ext cx="70578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 Muthuri SG, et al. Lancet Respir Med. 2014 May;2(5):395-404. </a:t>
            </a:r>
            <a:r>
              <a:rPr kumimoji="0" lang="en-GB" sz="1600" b="0" i="0" u="sng" strike="noStrike" kern="1200" cap="none" spc="0" normalizeH="0" baseline="0" noProof="0" dirty="0">
                <a:ln>
                  <a:noFill/>
                </a:ln>
                <a:solidFill>
                  <a:prstClr val="black"/>
                </a:solidFill>
                <a:effectLst/>
                <a:uLnTx/>
                <a:uFillTx/>
                <a:latin typeface="Calibri" panose="020F0502020204030204"/>
                <a:ea typeface="+mn-ea"/>
                <a:cs typeface="+mn-cs"/>
                <a:hlinkClick r:id="rId2"/>
              </a:rPr>
              <a:t>PMC6637757</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2 Heneghan CJ, et al. Health Technol Assess. 2016 May;20(42):1-242. </a:t>
            </a:r>
            <a:r>
              <a:rPr kumimoji="0" lang="en-GB" sz="16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PMC4904189</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j-ea"/>
                <a:cs typeface="+mj-cs"/>
              </a:rPr>
              <a:t>Oseltamivir (Tamiflu)</a:t>
            </a:r>
            <a:br>
              <a:rPr kumimoji="0" lang="en-GB" sz="3200" b="1"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en-GB" sz="3200" b="1" i="0" u="none" strike="noStrike" kern="1200" cap="none" spc="0" normalizeH="0" baseline="0" noProof="0" dirty="0">
                <a:ln>
                  <a:noFill/>
                </a:ln>
                <a:solidFill>
                  <a:prstClr val="white"/>
                </a:solidFill>
                <a:effectLst/>
                <a:uLnTx/>
                <a:uFillTx/>
                <a:latin typeface="Calibri" panose="020F0502020204030204"/>
                <a:ea typeface="+mj-ea"/>
                <a:cs typeface="+mj-cs"/>
              </a:rPr>
              <a:t>Background</a:t>
            </a:r>
          </a:p>
        </p:txBody>
      </p:sp>
    </p:spTree>
    <p:extLst>
      <p:ext uri="{BB962C8B-B14F-4D97-AF65-F5344CB8AC3E}">
        <p14:creationId xmlns:p14="http://schemas.microsoft.com/office/powerpoint/2010/main" val="299917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7" y="1459126"/>
            <a:ext cx="6379814" cy="3957558"/>
          </a:xfrm>
        </p:spPr>
        <p:txBody>
          <a:bodyPr>
            <a:normAutofit/>
          </a:bodyPr>
          <a:lstStyle/>
          <a:p>
            <a:r>
              <a:rPr lang="en-GB" sz="2400" dirty="0"/>
              <a:t>Many treatment guidelines recommend NAIs for patients hospitalised with influenza</a:t>
            </a:r>
          </a:p>
          <a:p>
            <a:r>
              <a:rPr lang="en-GB" sz="2400" dirty="0"/>
              <a:t>In 2023, the Chief Medical Officer for England wrote to all UK hospitals in support of trials that include a no antiviral arm</a:t>
            </a:r>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p:txBody>
      </p:sp>
      <p:pic>
        <p:nvPicPr>
          <p:cNvPr id="5" name="Picture 4"/>
          <p:cNvPicPr>
            <a:picLocks noChangeAspect="1"/>
          </p:cNvPicPr>
          <p:nvPr/>
        </p:nvPicPr>
        <p:blipFill>
          <a:blip r:embed="rId2"/>
          <a:stretch>
            <a:fillRect/>
          </a:stretch>
        </p:blipFill>
        <p:spPr>
          <a:xfrm>
            <a:off x="8881162" y="2415209"/>
            <a:ext cx="3222490" cy="437118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884015" y="1449635"/>
            <a:ext cx="3118829" cy="4258727"/>
          </a:xfrm>
          <a:prstGeom prst="rect">
            <a:avLst/>
          </a:prstGeom>
          <a:ln>
            <a:solidFill>
              <a:schemeClr val="tx1"/>
            </a:solidFill>
          </a:ln>
        </p:spPr>
      </p:pic>
      <p:sp>
        <p:nvSpPr>
          <p:cNvPr id="6" name="Rectangle 5"/>
          <p:cNvSpPr/>
          <p:nvPr/>
        </p:nvSpPr>
        <p:spPr>
          <a:xfrm>
            <a:off x="348647" y="3385359"/>
            <a:ext cx="6605036"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 specifically for those hospitals and clinicians undertaking national trials we consider it entirely in keeping with good clinical practice and our guidance to randomise.”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“To date, none of these antiviral treatments have been proven in randomised controlled trials to improve clinical outcomes for patients admitted to hospital.”</a:t>
            </a:r>
          </a:p>
        </p:txBody>
      </p:sp>
      <p:sp>
        <p:nvSpPr>
          <p:cNvPr id="8" name="TextBox 7"/>
          <p:cNvSpPr txBox="1"/>
          <p:nvPr/>
        </p:nvSpPr>
        <p:spPr>
          <a:xfrm>
            <a:off x="220387" y="5708362"/>
            <a:ext cx="8227874"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Local discussions/communication may be needed to explain this context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p:cNvSpPr>
            <a:spLocks noGrp="1"/>
          </p:cNvSpPr>
          <p:nvPr>
            <p:ph type="title"/>
          </p:nvPr>
        </p:nvSpPr>
        <p:spPr>
          <a:xfrm>
            <a:off x="446328" y="29794"/>
            <a:ext cx="10515600" cy="1325563"/>
          </a:xfrm>
        </p:spPr>
        <p:txBody>
          <a:bodyPr>
            <a:normAutofit/>
          </a:bodyPr>
          <a:lstStyle/>
          <a:p>
            <a:r>
              <a:rPr lang="en-GB" sz="3200" dirty="0"/>
              <a:t>Oseltamivir (Tamiflu)</a:t>
            </a:r>
            <a:br>
              <a:rPr lang="en-GB" sz="3200" dirty="0"/>
            </a:br>
            <a:r>
              <a:rPr lang="en-GB" sz="3200" dirty="0"/>
              <a:t>Background</a:t>
            </a:r>
          </a:p>
        </p:txBody>
      </p:sp>
    </p:spTree>
    <p:extLst>
      <p:ext uri="{BB962C8B-B14F-4D97-AF65-F5344CB8AC3E}">
        <p14:creationId xmlns:p14="http://schemas.microsoft.com/office/powerpoint/2010/main" val="18069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CBE27DB9E29244B4F84600A0F001DE" ma:contentTypeVersion="14" ma:contentTypeDescription="Create a new document." ma:contentTypeScope="" ma:versionID="5d2960533cdfff391c78de457d66d217">
  <xsd:schema xmlns:xsd="http://www.w3.org/2001/XMLSchema" xmlns:xs="http://www.w3.org/2001/XMLSchema" xmlns:p="http://schemas.microsoft.com/office/2006/metadata/properties" xmlns:ns3="cf0dfbcc-b360-4cf7-9bf5-370ba522dbe9" xmlns:ns4="83c9eb58-c16a-4eef-9abf-4aeec758fe01" targetNamespace="http://schemas.microsoft.com/office/2006/metadata/properties" ma:root="true" ma:fieldsID="31784eb5d3970634161d666791ad047b" ns3:_="" ns4:_="">
    <xsd:import namespace="cf0dfbcc-b360-4cf7-9bf5-370ba522dbe9"/>
    <xsd:import namespace="83c9eb58-c16a-4eef-9abf-4aeec758fe0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fbcc-b360-4cf7-9bf5-370ba522d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c9eb58-c16a-4eef-9abf-4aeec758fe0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2.xml><?xml version="1.0" encoding="utf-8"?>
<ds:datastoreItem xmlns:ds="http://schemas.openxmlformats.org/officeDocument/2006/customXml" ds:itemID="{CF67FF37-08B1-45FB-8197-554CB7C11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fbcc-b360-4cf7-9bf5-370ba522dbe9"/>
    <ds:schemaRef ds:uri="83c9eb58-c16a-4eef-9abf-4aeec758f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12AD73-C1FD-49B0-ACF6-15D917CCBFA5}">
  <ds:schemaRefs>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 ds:uri="83c9eb58-c16a-4eef-9abf-4aeec758fe01"/>
    <ds:schemaRef ds:uri="http://purl.org/dc/elements/1.1/"/>
    <ds:schemaRef ds:uri="http://purl.org/dc/dcmitype/"/>
    <ds:schemaRef ds:uri="http://schemas.openxmlformats.org/package/2006/metadata/core-properties"/>
    <ds:schemaRef ds:uri="cf0dfbcc-b360-4cf7-9bf5-370ba522dbe9"/>
  </ds:schemaRefs>
</ds:datastoreItem>
</file>

<file path=docProps/app.xml><?xml version="1.0" encoding="utf-8"?>
<Properties xmlns="http://schemas.openxmlformats.org/officeDocument/2006/extended-properties" xmlns:vt="http://schemas.openxmlformats.org/officeDocument/2006/docPropsVTypes">
  <Template/>
  <TotalTime>5586</TotalTime>
  <Words>1933</Words>
  <Application>Microsoft Office PowerPoint</Application>
  <PresentationFormat>Widescreen</PresentationFormat>
  <Paragraphs>258</Paragraphs>
  <Slides>23</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vt:lpstr>
      <vt:lpstr>Calibri</vt:lpstr>
      <vt:lpstr>Office Theme</vt:lpstr>
      <vt:lpstr>1_Office Theme</vt:lpstr>
      <vt:lpstr> Randomised Evaluation of COVID-19 Therapy: the RECOVERY trial</vt:lpstr>
      <vt:lpstr>Influenza Background </vt:lpstr>
      <vt:lpstr>RECOVERY Eligibility</vt:lpstr>
      <vt:lpstr>RECOVERY design: Core Protocol V27.0 </vt:lpstr>
      <vt:lpstr>Current RECOVERY design (adults)</vt:lpstr>
      <vt:lpstr>PowerPoint Presentation</vt:lpstr>
      <vt:lpstr>Oseltamivir (Tamiflu) Background</vt:lpstr>
      <vt:lpstr>PowerPoint Presentation</vt:lpstr>
      <vt:lpstr>Oseltamivir (Tamiflu) Background</vt:lpstr>
      <vt:lpstr>Oseltamivir (Tamiflu) Eligibility</vt:lpstr>
      <vt:lpstr>Oseltamivir (Tamiflu) Dosing and side effects</vt:lpstr>
      <vt:lpstr>PowerPoint Presentation</vt:lpstr>
      <vt:lpstr>Baloxavir (Xofluza) Background</vt:lpstr>
      <vt:lpstr>Baloxavir (Xofluza) Eligibility</vt:lpstr>
      <vt:lpstr>Baloxavir (Xofluza) Dosing and  side effects</vt:lpstr>
      <vt:lpstr>Baloxavir (Xofluza) STRIDE  Ordering System </vt:lpstr>
      <vt:lpstr>PowerPoint Presentation</vt:lpstr>
      <vt:lpstr>Corticosteroids for influenza Background</vt:lpstr>
      <vt:lpstr>PowerPoint Presentation</vt:lpstr>
      <vt:lpstr>PowerPoint Presentation</vt:lpstr>
      <vt:lpstr>Corticosteroids for influenza Potential interactions</vt:lpstr>
      <vt:lpstr>Biological sampling</vt:lpstr>
      <vt:lpstr>Summary - Influenza Treatments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Vanessa Tobert</cp:lastModifiedBy>
  <cp:revision>637</cp:revision>
  <cp:lastPrinted>2020-03-18T19:42:16Z</cp:lastPrinted>
  <dcterms:created xsi:type="dcterms:W3CDTF">2020-03-14T13:47:38Z</dcterms:created>
  <dcterms:modified xsi:type="dcterms:W3CDTF">2025-02-03T10:44:28Z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0x0101008FCBE27DB9E29244B4F84600A0F001DE</vt:lpwstr>
  </property>
</Properties>
</file>