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85" r:id="rId5"/>
    <p:sldId id="340" r:id="rId6"/>
    <p:sldId id="341" r:id="rId7"/>
    <p:sldId id="288" r:id="rId8"/>
    <p:sldId id="293" r:id="rId9"/>
    <p:sldId id="337" r:id="rId10"/>
    <p:sldId id="342" r:id="rId11"/>
    <p:sldId id="343" r:id="rId12"/>
    <p:sldId id="344" r:id="rId13"/>
    <p:sldId id="299" r:id="rId14"/>
    <p:sldId id="297" r:id="rId15"/>
    <p:sldId id="338" r:id="rId16"/>
    <p:sldId id="345" r:id="rId17"/>
    <p:sldId id="346" r:id="rId18"/>
    <p:sldId id="348" r:id="rId19"/>
    <p:sldId id="349" r:id="rId20"/>
    <p:sldId id="350" r:id="rId21"/>
    <p:sldId id="351" r:id="rId22"/>
    <p:sldId id="352" r:id="rId23"/>
    <p:sldId id="353" r:id="rId24"/>
    <p:sldId id="354" r:id="rId25"/>
    <p:sldId id="355" r:id="rId26"/>
    <p:sldId id="356" r:id="rId27"/>
    <p:sldId id="357" r:id="rId28"/>
    <p:sldId id="358" r:id="rId29"/>
  </p:sldIdLst>
  <p:sldSz cx="12192000" cy="6858000"/>
  <p:notesSz cx="6881813" cy="96615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essa Tobert" initials="VT" lastIdx="7" clrIdx="0">
    <p:extLst>
      <p:ext uri="{19B8F6BF-5375-455C-9EA6-DF929625EA0E}">
        <p15:presenceInfo xmlns:p15="http://schemas.microsoft.com/office/powerpoint/2012/main" userId="96f26fc0faf0d5b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31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52" autoAdjust="0"/>
    <p:restoredTop sz="94660"/>
  </p:normalViewPr>
  <p:slideViewPr>
    <p:cSldViewPr snapToGrid="0">
      <p:cViewPr varScale="1">
        <p:scale>
          <a:sx n="98" d="100"/>
          <a:sy n="98" d="100"/>
        </p:scale>
        <p:origin x="114" y="41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01-30T16:24:34.119" idx="1">
    <p:pos x="7056" y="3328"/>
    <p:text>lines added (from EU update)</p:text>
    <p:extLst>
      <p:ext uri="{C676402C-5697-4E1C-873F-D02D1690AC5C}">
        <p15:threadingInfo xmlns:p15="http://schemas.microsoft.com/office/powerpoint/2012/main" timeZoneBias="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5-01-30T16:25:13.450" idx="2">
    <p:pos x="3309" y="239"/>
    <p:text>whole slide updated as per EU update</p:text>
    <p:extLst>
      <p:ext uri="{C676402C-5697-4E1C-873F-D02D1690AC5C}">
        <p15:threadingInfo xmlns:p15="http://schemas.microsoft.com/office/powerpoint/2012/main" timeZoneBias="0"/>
      </p:ext>
    </p:extLst>
  </p:cm>
  <p:cm authorId="1" dt="2025-01-30T16:29:37.869" idx="3">
    <p:pos x="3309" y="375"/>
    <p:text>also slides 7-9</p:text>
    <p:extLst>
      <p:ext uri="{C676402C-5697-4E1C-873F-D02D1690AC5C}">
        <p15:threadingInfo xmlns:p15="http://schemas.microsoft.com/office/powerpoint/2012/main" timeZoneBias="0">
          <p15:parentCm authorId="1" idx="2"/>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5-01-30T16:32:01.246" idx="4">
    <p:pos x="7580" y="3670"/>
    <p:text>section added from EU update</p:text>
    <p:extLst>
      <p:ext uri="{C676402C-5697-4E1C-873F-D02D1690AC5C}">
        <p15:threadingInfo xmlns:p15="http://schemas.microsoft.com/office/powerpoint/2012/main" timeZoneBias="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5-01-30T16:33:10.710" idx="5">
    <p:pos x="10" y="10"/>
    <p:text>randomisaton example updated not to have covid questions</p:text>
    <p:extLst>
      <p:ext uri="{C676402C-5697-4E1C-873F-D02D1690AC5C}">
        <p15:threadingInfo xmlns:p15="http://schemas.microsoft.com/office/powerpoint/2012/main" timeZoneBias="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841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97313" y="0"/>
            <a:ext cx="2982912" cy="484188"/>
          </a:xfrm>
          <a:prstGeom prst="rect">
            <a:avLst/>
          </a:prstGeom>
        </p:spPr>
        <p:txBody>
          <a:bodyPr vert="horz" lIns="91440" tIns="45720" rIns="91440" bIns="45720" rtlCol="0"/>
          <a:lstStyle>
            <a:lvl1pPr algn="r">
              <a:defRPr sz="1200"/>
            </a:lvl1pPr>
          </a:lstStyle>
          <a:p>
            <a:fld id="{31150CEC-88BE-4E7C-8A2B-7B45E16C23DF}" type="datetimeFigureOut">
              <a:rPr lang="en-GB" smtClean="0"/>
              <a:t>03/02/2025</a:t>
            </a:fld>
            <a:endParaRPr lang="en-GB"/>
          </a:p>
        </p:txBody>
      </p:sp>
      <p:sp>
        <p:nvSpPr>
          <p:cNvPr id="4" name="Slide Image Placeholder 3"/>
          <p:cNvSpPr>
            <a:spLocks noGrp="1" noRot="1" noChangeAspect="1"/>
          </p:cNvSpPr>
          <p:nvPr>
            <p:ph type="sldImg" idx="2"/>
          </p:nvPr>
        </p:nvSpPr>
        <p:spPr>
          <a:xfrm>
            <a:off x="544513" y="1208088"/>
            <a:ext cx="5794375" cy="32607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8975" y="4649788"/>
            <a:ext cx="5505450" cy="38036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77338"/>
            <a:ext cx="2982913" cy="4841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97313" y="9177338"/>
            <a:ext cx="2982912" cy="484187"/>
          </a:xfrm>
          <a:prstGeom prst="rect">
            <a:avLst/>
          </a:prstGeom>
        </p:spPr>
        <p:txBody>
          <a:bodyPr vert="horz" lIns="91440" tIns="45720" rIns="91440" bIns="45720" rtlCol="0" anchor="b"/>
          <a:lstStyle>
            <a:lvl1pPr algn="r">
              <a:defRPr sz="1200"/>
            </a:lvl1pPr>
          </a:lstStyle>
          <a:p>
            <a:fld id="{811C7653-B33C-4F75-9080-43DE5D58E600}" type="slidenum">
              <a:rPr lang="en-GB" smtClean="0"/>
              <a:t>‹#›</a:t>
            </a:fld>
            <a:endParaRPr lang="en-GB"/>
          </a:p>
        </p:txBody>
      </p:sp>
    </p:spTree>
    <p:extLst>
      <p:ext uri="{BB962C8B-B14F-4D97-AF65-F5344CB8AC3E}">
        <p14:creationId xmlns:p14="http://schemas.microsoft.com/office/powerpoint/2010/main" val="3349859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01852"/>
            <a:ext cx="9144000" cy="2387600"/>
          </a:xfrm>
        </p:spPr>
        <p:txBody>
          <a:bodyPr anchor="b"/>
          <a:lstStyle>
            <a:lvl1pPr algn="ctr">
              <a:defRPr sz="6000">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03/02/2025</a:t>
            </a:fld>
            <a:endParaRPr lang="en-GB"/>
          </a:p>
        </p:txBody>
      </p:sp>
      <p:sp>
        <p:nvSpPr>
          <p:cNvPr id="5" name="Footer Placeholder 4"/>
          <p:cNvSpPr>
            <a:spLocks noGrp="1"/>
          </p:cNvSpPr>
          <p:nvPr>
            <p:ph type="ftr" sz="quarter" idx="11"/>
          </p:nvPr>
        </p:nvSpPr>
        <p:spPr/>
        <p:txBody>
          <a:bodyPr/>
          <a:lstStyle/>
          <a:p>
            <a:r>
              <a:rPr lang="en-GB" dirty="0"/>
              <a:t>1</a:t>
            </a:r>
          </a:p>
        </p:txBody>
      </p:sp>
      <p:sp>
        <p:nvSpPr>
          <p:cNvPr id="6" name="Slide Number Placeholder 5"/>
          <p:cNvSpPr>
            <a:spLocks noGrp="1"/>
          </p:cNvSpPr>
          <p:nvPr>
            <p:ph type="sldNum" sz="quarter" idx="12"/>
          </p:nvPr>
        </p:nvSpPr>
        <p:spPr/>
        <p:txBody>
          <a:bodyPr/>
          <a:lstStyle>
            <a:lvl1pPr>
              <a:defRPr/>
            </a:lvl1pPr>
          </a:lstStyle>
          <a:p>
            <a:r>
              <a:rPr lang="en-GB" dirty="0"/>
              <a:t>1</a:t>
            </a:r>
          </a:p>
        </p:txBody>
      </p:sp>
      <p:pic>
        <p:nvPicPr>
          <p:cNvPr id="7" name="Picture 6" descr="A picture containing drawing&#10;&#10;Description automatically generated">
            <a:extLst>
              <a:ext uri="{FF2B5EF4-FFF2-40B4-BE49-F238E27FC236}">
                <a16:creationId xmlns:a16="http://schemas.microsoft.com/office/drawing/2014/main" id="{D0CC1E02-2C9F-4010-9C00-8B42EAD6423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81049" y="165100"/>
            <a:ext cx="2880360" cy="899160"/>
          </a:xfrm>
          <a:prstGeom prst="rect">
            <a:avLst/>
          </a:prstGeom>
        </p:spPr>
      </p:pic>
    </p:spTree>
    <p:extLst>
      <p:ext uri="{BB962C8B-B14F-4D97-AF65-F5344CB8AC3E}">
        <p14:creationId xmlns:p14="http://schemas.microsoft.com/office/powerpoint/2010/main" val="338672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03/02/2025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479959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03/02/2025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149672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
            <a:ext cx="10515600" cy="1325563"/>
          </a:xfrm>
        </p:spPr>
        <p:txBody>
          <a:bodyPr/>
          <a:lstStyle>
            <a:lvl1pPr>
              <a:defRPr b="1">
                <a:solidFill>
                  <a:schemeClr val="bg1"/>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a:xfrm>
            <a:off x="504201" y="1596885"/>
            <a:ext cx="11177899" cy="4580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ACF49BA-76B6-44EE-BBED-300C86C8DDCC}" type="datetimeFigureOut">
              <a:rPr lang="en-GB" smtClean="0"/>
              <a:t>03/02/2025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260338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4000" b="1" cap="all"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ACF49BA-76B6-44EE-BBED-300C86C8DDCC}" type="datetimeFigureOut">
              <a:rPr lang="en-GB" smtClean="0"/>
              <a:t>03/02/2025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200654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ACF49BA-76B6-44EE-BBED-300C86C8DDCC}" type="datetimeFigureOut">
              <a:rPr lang="en-GB" smtClean="0"/>
              <a:t>03/02/2025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1756927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ACF49BA-76B6-44EE-BBED-300C86C8DDCC}" type="datetimeFigureOut">
              <a:rPr lang="en-GB" smtClean="0"/>
              <a:t>03/02/2025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3945957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ACF49BA-76B6-44EE-BBED-300C86C8DDCC}" type="datetimeFigureOut">
              <a:rPr lang="en-GB" smtClean="0"/>
              <a:t>03/02/2025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363416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F49BA-76B6-44EE-BBED-300C86C8DDCC}" type="datetimeFigureOut">
              <a:rPr lang="en-GB" smtClean="0"/>
              <a:t>03/02/2025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1224225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03/02/2025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321402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03/02/2025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291893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1340304"/>
          </a:xfrm>
          <a:prstGeom prst="rect">
            <a:avLst/>
          </a:prstGeom>
          <a:solidFill>
            <a:srgbClr val="9E315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838200" y="737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F49BA-76B6-44EE-BBED-300C86C8DDCC}" type="datetimeFigureOut">
              <a:rPr lang="en-GB" smtClean="0"/>
              <a:t>03/02/2025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0CA23-4D8D-4670-B5DD-ACC4E2457EF3}" type="slidenum">
              <a:rPr lang="en-GB" smtClean="0"/>
              <a:t>‹#›</a:t>
            </a:fld>
            <a:endParaRPr lang="en-GB"/>
          </a:p>
        </p:txBody>
      </p:sp>
    </p:spTree>
    <p:extLst>
      <p:ext uri="{BB962C8B-B14F-4D97-AF65-F5344CB8AC3E}">
        <p14:creationId xmlns:p14="http://schemas.microsoft.com/office/powerpoint/2010/main" val="376453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recovery.ne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recoverytrial@ndph.ox.ac.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npeu.openclinica.io/"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comments" Target="../comments/comment3.xm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35200"/>
            <a:ext cx="9144000" cy="2387600"/>
          </a:xfrm>
        </p:spPr>
        <p:txBody>
          <a:bodyPr>
            <a:normAutofit fontScale="90000"/>
          </a:bodyPr>
          <a:lstStyle/>
          <a:p>
            <a:br>
              <a:rPr lang="en-GB" b="1" dirty="0">
                <a:solidFill>
                  <a:srgbClr val="C00000"/>
                </a:solidFill>
                <a:latin typeface="+mn-lt"/>
              </a:rPr>
            </a:br>
            <a:r>
              <a:rPr lang="en-GB" b="1" dirty="0">
                <a:solidFill>
                  <a:srgbClr val="9E3159"/>
                </a:solidFill>
                <a:latin typeface="+mn-lt"/>
              </a:rPr>
              <a:t>Randomised Evaluation of COVID-19 Therapy:</a:t>
            </a:r>
            <a:br>
              <a:rPr lang="en-GB" b="1" dirty="0">
                <a:solidFill>
                  <a:srgbClr val="9E3159"/>
                </a:solidFill>
                <a:latin typeface="+mn-lt"/>
              </a:rPr>
            </a:br>
            <a:r>
              <a:rPr lang="en-GB" b="1" dirty="0">
                <a:solidFill>
                  <a:srgbClr val="9E3159"/>
                </a:solidFill>
                <a:latin typeface="+mn-lt"/>
              </a:rPr>
              <a:t>the RECOVERY trial</a:t>
            </a:r>
          </a:p>
        </p:txBody>
      </p:sp>
      <p:sp>
        <p:nvSpPr>
          <p:cNvPr id="3" name="Subtitle 2"/>
          <p:cNvSpPr>
            <a:spLocks noGrp="1"/>
          </p:cNvSpPr>
          <p:nvPr>
            <p:ph type="subTitle" idx="1"/>
          </p:nvPr>
        </p:nvSpPr>
        <p:spPr>
          <a:xfrm>
            <a:off x="1524000" y="5037138"/>
            <a:ext cx="9144000" cy="1655762"/>
          </a:xfrm>
        </p:spPr>
        <p:txBody>
          <a:bodyPr/>
          <a:lstStyle/>
          <a:p>
            <a:r>
              <a:rPr lang="en-GB" b="1" dirty="0"/>
              <a:t>Participant follow-up data collection</a:t>
            </a:r>
          </a:p>
        </p:txBody>
      </p:sp>
      <p:pic>
        <p:nvPicPr>
          <p:cNvPr id="6" name="Picture 5" descr="A picture containing drawing&#10;&#10;Description automatically generated">
            <a:extLst>
              <a:ext uri="{FF2B5EF4-FFF2-40B4-BE49-F238E27FC236}">
                <a16:creationId xmlns:a16="http://schemas.microsoft.com/office/drawing/2014/main" id="{66DB40D0-4D2B-47FB-81BB-D6B0222AF5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1049" y="165100"/>
            <a:ext cx="2880360" cy="899160"/>
          </a:xfrm>
          <a:prstGeom prst="rect">
            <a:avLst/>
          </a:prstGeom>
        </p:spPr>
      </p:pic>
    </p:spTree>
    <p:extLst>
      <p:ext uri="{BB962C8B-B14F-4D97-AF65-F5344CB8AC3E}">
        <p14:creationId xmlns:p14="http://schemas.microsoft.com/office/powerpoint/2010/main" val="1048101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9F5EA-4FFB-42AD-B9A4-FD8205757EE3}"/>
              </a:ext>
            </a:extLst>
          </p:cNvPr>
          <p:cNvSpPr>
            <a:spLocks noGrp="1"/>
          </p:cNvSpPr>
          <p:nvPr>
            <p:ph type="title"/>
          </p:nvPr>
        </p:nvSpPr>
        <p:spPr/>
        <p:txBody>
          <a:bodyPr/>
          <a:lstStyle/>
          <a:p>
            <a:r>
              <a:rPr lang="en-GB"/>
              <a:t>Identifying the </a:t>
            </a:r>
            <a:r>
              <a:rPr lang="en-GB" dirty="0"/>
              <a:t>participant</a:t>
            </a:r>
          </a:p>
        </p:txBody>
      </p:sp>
      <p:sp>
        <p:nvSpPr>
          <p:cNvPr id="3" name="Rectangle 2"/>
          <p:cNvSpPr/>
          <p:nvPr/>
        </p:nvSpPr>
        <p:spPr>
          <a:xfrm>
            <a:off x="7812796" y="1511837"/>
            <a:ext cx="4038171" cy="4919488"/>
          </a:xfrm>
          <a:prstGeom prst="rect">
            <a:avLst/>
          </a:prstGeom>
        </p:spPr>
        <p:txBody>
          <a:bodyPr wrap="square">
            <a:spAutoFit/>
          </a:bodyPr>
          <a:lstStyle/>
          <a:p>
            <a:pPr marL="457200" indent="-457200">
              <a:lnSpc>
                <a:spcPct val="107000"/>
              </a:lnSpc>
              <a:spcAft>
                <a:spcPts val="800"/>
              </a:spcAft>
              <a:buFont typeface="Arial" panose="020B060402020202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Use participant’s NHS or equivalent National ID number to correctly identify the participant and obtain their study number</a:t>
            </a:r>
          </a:p>
          <a:p>
            <a:pPr marL="457200" indent="-457200">
              <a:lnSpc>
                <a:spcPct val="107000"/>
              </a:lnSpc>
              <a:spcAft>
                <a:spcPts val="800"/>
              </a:spcAft>
              <a:buFont typeface="Arial" panose="020B060402020202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Confirm study number by either using a print out of the randomisation details </a:t>
            </a:r>
            <a:r>
              <a:rPr lang="en-GB" sz="2400" b="1" dirty="0">
                <a:latin typeface="Calibri" panose="020F0502020204030204" pitchFamily="34" charset="0"/>
                <a:ea typeface="Calibri" panose="020F0502020204030204" pitchFamily="34" charset="0"/>
                <a:cs typeface="Times New Roman" panose="02020603050405020304" pitchFamily="18" charset="0"/>
              </a:rPr>
              <a:t>OR </a:t>
            </a:r>
            <a:r>
              <a:rPr lang="en-GB" sz="2400" dirty="0">
                <a:latin typeface="Calibri" panose="020F0502020204030204" pitchFamily="34" charset="0"/>
                <a:ea typeface="Calibri" panose="020F0502020204030204" pitchFamily="34" charset="0"/>
                <a:cs typeface="Times New Roman" panose="02020603050405020304" pitchFamily="18" charset="0"/>
              </a:rPr>
              <a:t>log into the randomisation website and click </a:t>
            </a:r>
            <a:r>
              <a:rPr lang="en-GB" sz="2400" b="1" dirty="0">
                <a:latin typeface="Calibri" panose="020F0502020204030204" pitchFamily="34" charset="0"/>
                <a:ea typeface="Calibri" panose="020F0502020204030204" pitchFamily="34" charset="0"/>
                <a:cs typeface="Times New Roman" panose="02020603050405020304" pitchFamily="18" charset="0"/>
              </a:rPr>
              <a:t>View recent recruitment list</a:t>
            </a:r>
          </a:p>
        </p:txBody>
      </p:sp>
      <p:sp>
        <p:nvSpPr>
          <p:cNvPr id="10" name="TextBox 9"/>
          <p:cNvSpPr txBox="1"/>
          <p:nvPr/>
        </p:nvSpPr>
        <p:spPr>
          <a:xfrm>
            <a:off x="3682068" y="2594263"/>
            <a:ext cx="2200327" cy="646331"/>
          </a:xfrm>
          <a:prstGeom prst="rect">
            <a:avLst/>
          </a:prstGeom>
          <a:noFill/>
        </p:spPr>
        <p:txBody>
          <a:bodyPr wrap="square" rtlCol="0">
            <a:spAutoFit/>
          </a:bodyPr>
          <a:lstStyle/>
          <a:p>
            <a:r>
              <a:rPr lang="en-GB" dirty="0"/>
              <a:t>Print out of randomisation details</a:t>
            </a:r>
          </a:p>
        </p:txBody>
      </p:sp>
      <p:sp>
        <p:nvSpPr>
          <p:cNvPr id="11" name="TextBox 10"/>
          <p:cNvSpPr txBox="1"/>
          <p:nvPr/>
        </p:nvSpPr>
        <p:spPr>
          <a:xfrm>
            <a:off x="1179749" y="6473927"/>
            <a:ext cx="5004638" cy="369332"/>
          </a:xfrm>
          <a:prstGeom prst="rect">
            <a:avLst/>
          </a:prstGeom>
          <a:noFill/>
        </p:spPr>
        <p:txBody>
          <a:bodyPr wrap="square" rtlCol="0">
            <a:spAutoFit/>
          </a:bodyPr>
          <a:lstStyle/>
          <a:p>
            <a:r>
              <a:rPr lang="en-GB" dirty="0"/>
              <a:t>Recent recruitment list in randomisation website</a:t>
            </a:r>
          </a:p>
        </p:txBody>
      </p:sp>
      <p:pic>
        <p:nvPicPr>
          <p:cNvPr id="14" name="Picture 13">
            <a:extLst>
              <a:ext uri="{FF2B5EF4-FFF2-40B4-BE49-F238E27FC236}">
                <a16:creationId xmlns:a16="http://schemas.microsoft.com/office/drawing/2014/main" id="{7CDBADFE-DF34-4642-A6E0-3FD5529F4F0B}"/>
              </a:ext>
            </a:extLst>
          </p:cNvPr>
          <p:cNvPicPr>
            <a:picLocks noChangeAspect="1"/>
          </p:cNvPicPr>
          <p:nvPr/>
        </p:nvPicPr>
        <p:blipFill>
          <a:blip r:embed="rId2"/>
          <a:stretch>
            <a:fillRect/>
          </a:stretch>
        </p:blipFill>
        <p:spPr>
          <a:xfrm>
            <a:off x="341033" y="1445386"/>
            <a:ext cx="3189567" cy="3213761"/>
          </a:xfrm>
          <a:prstGeom prst="rect">
            <a:avLst/>
          </a:prstGeom>
          <a:ln>
            <a:solidFill>
              <a:schemeClr val="tx1"/>
            </a:solidFill>
          </a:ln>
        </p:spPr>
      </p:pic>
      <p:pic>
        <p:nvPicPr>
          <p:cNvPr id="7" name="Content Placeholder 6">
            <a:extLst>
              <a:ext uri="{FF2B5EF4-FFF2-40B4-BE49-F238E27FC236}">
                <a16:creationId xmlns:a16="http://schemas.microsoft.com/office/drawing/2014/main" id="{CA4AB626-059D-4824-A612-A62D94ADE71C}"/>
              </a:ext>
            </a:extLst>
          </p:cNvPr>
          <p:cNvPicPr>
            <a:picLocks noGrp="1" noChangeAspect="1"/>
          </p:cNvPicPr>
          <p:nvPr>
            <p:ph idx="1"/>
          </p:nvPr>
        </p:nvPicPr>
        <p:blipFill>
          <a:blip r:embed="rId3"/>
          <a:stretch>
            <a:fillRect/>
          </a:stretch>
        </p:blipFill>
        <p:spPr>
          <a:xfrm>
            <a:off x="262861" y="4722434"/>
            <a:ext cx="7428491" cy="1691073"/>
          </a:xfrm>
        </p:spPr>
      </p:pic>
    </p:spTree>
    <p:extLst>
      <p:ext uri="{BB962C8B-B14F-4D97-AF65-F5344CB8AC3E}">
        <p14:creationId xmlns:p14="http://schemas.microsoft.com/office/powerpoint/2010/main" val="1632317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34036" y="1839723"/>
            <a:ext cx="6753785" cy="4538201"/>
          </a:xfrm>
          <a:prstGeom prst="rect">
            <a:avLst/>
          </a:prstGeom>
        </p:spPr>
      </p:pic>
      <p:sp>
        <p:nvSpPr>
          <p:cNvPr id="2" name="Title 1">
            <a:extLst>
              <a:ext uri="{FF2B5EF4-FFF2-40B4-BE49-F238E27FC236}">
                <a16:creationId xmlns:a16="http://schemas.microsoft.com/office/drawing/2014/main" id="{4F5FCFB4-5898-40FE-BF87-683AC4BDFE3C}"/>
              </a:ext>
            </a:extLst>
          </p:cNvPr>
          <p:cNvSpPr>
            <a:spLocks noGrp="1"/>
          </p:cNvSpPr>
          <p:nvPr>
            <p:ph type="title"/>
          </p:nvPr>
        </p:nvSpPr>
        <p:spPr/>
        <p:txBody>
          <a:bodyPr/>
          <a:lstStyle/>
          <a:p>
            <a:r>
              <a:rPr lang="en-GB" dirty="0"/>
              <a:t>Participant’s Record</a:t>
            </a:r>
          </a:p>
        </p:txBody>
      </p:sp>
      <p:sp>
        <p:nvSpPr>
          <p:cNvPr id="4" name="TextBox 3"/>
          <p:cNvSpPr txBox="1"/>
          <p:nvPr/>
        </p:nvSpPr>
        <p:spPr>
          <a:xfrm>
            <a:off x="7208801" y="1694534"/>
            <a:ext cx="4625059" cy="2246769"/>
          </a:xfrm>
          <a:prstGeom prst="rect">
            <a:avLst/>
          </a:prstGeom>
          <a:noFill/>
        </p:spPr>
        <p:txBody>
          <a:bodyPr wrap="square" rtlCol="0">
            <a:spAutoFit/>
          </a:bodyPr>
          <a:lstStyle/>
          <a:p>
            <a:r>
              <a:rPr lang="en-GB" sz="2000" dirty="0"/>
              <a:t>In the participant’s record you will see a list of CRFs that have been created</a:t>
            </a:r>
          </a:p>
          <a:p>
            <a:endParaRPr lang="en-GB" sz="2000" dirty="0"/>
          </a:p>
          <a:p>
            <a:r>
              <a:rPr lang="en-GB" sz="2000" dirty="0"/>
              <a:t>A blank Follow-up form is created as soon as the participant is randomised, but should not be completed until day 28</a:t>
            </a:r>
          </a:p>
          <a:p>
            <a:endParaRPr lang="en-GB" sz="2000" dirty="0"/>
          </a:p>
        </p:txBody>
      </p:sp>
      <p:sp>
        <p:nvSpPr>
          <p:cNvPr id="7" name="Oval 6"/>
          <p:cNvSpPr/>
          <p:nvPr/>
        </p:nvSpPr>
        <p:spPr>
          <a:xfrm>
            <a:off x="1198724" y="4343884"/>
            <a:ext cx="889156" cy="4795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p:cNvCxnSpPr/>
          <p:nvPr/>
        </p:nvCxnSpPr>
        <p:spPr>
          <a:xfrm flipV="1">
            <a:off x="2087880" y="2857500"/>
            <a:ext cx="5120921" cy="1726172"/>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pic>
        <p:nvPicPr>
          <p:cNvPr id="12" name="Picture 11"/>
          <p:cNvPicPr>
            <a:picLocks noChangeAspect="1"/>
          </p:cNvPicPr>
          <p:nvPr/>
        </p:nvPicPr>
        <p:blipFill>
          <a:blip r:embed="rId3"/>
          <a:stretch>
            <a:fillRect/>
          </a:stretch>
        </p:blipFill>
        <p:spPr>
          <a:xfrm>
            <a:off x="10854592" y="4415004"/>
            <a:ext cx="979268" cy="1369651"/>
          </a:xfrm>
          <a:prstGeom prst="rect">
            <a:avLst/>
          </a:prstGeom>
          <a:ln>
            <a:solidFill>
              <a:schemeClr val="tx1"/>
            </a:solidFill>
          </a:ln>
        </p:spPr>
      </p:pic>
      <p:sp>
        <p:nvSpPr>
          <p:cNvPr id="13" name="TextBox 12"/>
          <p:cNvSpPr txBox="1"/>
          <p:nvPr/>
        </p:nvSpPr>
        <p:spPr>
          <a:xfrm>
            <a:off x="7208800" y="4346599"/>
            <a:ext cx="3466819" cy="1908215"/>
          </a:xfrm>
          <a:prstGeom prst="rect">
            <a:avLst/>
          </a:prstGeom>
          <a:noFill/>
        </p:spPr>
        <p:txBody>
          <a:bodyPr wrap="square" rtlCol="0">
            <a:spAutoFit/>
          </a:bodyPr>
          <a:lstStyle/>
          <a:p>
            <a:r>
              <a:rPr lang="en-GB" sz="2000" dirty="0"/>
              <a:t>To View or Edit a CRF, click on the dots and select the relevant icon (to avoid accidental changes, use ‘View’ unless you intend to edit)</a:t>
            </a:r>
          </a:p>
          <a:p>
            <a:endParaRPr lang="en-GB" dirty="0"/>
          </a:p>
        </p:txBody>
      </p:sp>
      <p:sp>
        <p:nvSpPr>
          <p:cNvPr id="14" name="Oval 13"/>
          <p:cNvSpPr/>
          <p:nvPr/>
        </p:nvSpPr>
        <p:spPr>
          <a:xfrm>
            <a:off x="3238500" y="4686300"/>
            <a:ext cx="191436" cy="2260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5" name="Straight Connector 14"/>
          <p:cNvCxnSpPr>
            <a:stCxn id="14" idx="6"/>
          </p:cNvCxnSpPr>
          <p:nvPr/>
        </p:nvCxnSpPr>
        <p:spPr>
          <a:xfrm flipV="1">
            <a:off x="3429936" y="4527161"/>
            <a:ext cx="3778863" cy="272162"/>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07881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31557" y="1571225"/>
            <a:ext cx="7039739" cy="4791475"/>
          </a:xfrm>
          <a:prstGeom prst="rect">
            <a:avLst/>
          </a:prstGeom>
        </p:spPr>
      </p:pic>
      <p:cxnSp>
        <p:nvCxnSpPr>
          <p:cNvPr id="9" name="Straight Connector 8"/>
          <p:cNvCxnSpPr>
            <a:stCxn id="7" idx="0"/>
          </p:cNvCxnSpPr>
          <p:nvPr/>
        </p:nvCxnSpPr>
        <p:spPr>
          <a:xfrm flipV="1">
            <a:off x="6864682" y="2407921"/>
            <a:ext cx="519098" cy="777239"/>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2" name="Title 1">
            <a:extLst>
              <a:ext uri="{FF2B5EF4-FFF2-40B4-BE49-F238E27FC236}">
                <a16:creationId xmlns:a16="http://schemas.microsoft.com/office/drawing/2014/main" id="{4F5FCFB4-5898-40FE-BF87-683AC4BDFE3C}"/>
              </a:ext>
            </a:extLst>
          </p:cNvPr>
          <p:cNvSpPr>
            <a:spLocks noGrp="1"/>
          </p:cNvSpPr>
          <p:nvPr>
            <p:ph type="title"/>
          </p:nvPr>
        </p:nvSpPr>
        <p:spPr/>
        <p:txBody>
          <a:bodyPr/>
          <a:lstStyle/>
          <a:p>
            <a:r>
              <a:rPr lang="en-GB" dirty="0"/>
              <a:t>Participant’s Record</a:t>
            </a:r>
          </a:p>
        </p:txBody>
      </p:sp>
      <p:sp>
        <p:nvSpPr>
          <p:cNvPr id="4" name="TextBox 3"/>
          <p:cNvSpPr txBox="1"/>
          <p:nvPr/>
        </p:nvSpPr>
        <p:spPr>
          <a:xfrm>
            <a:off x="7383780" y="2043383"/>
            <a:ext cx="4625059" cy="2246769"/>
          </a:xfrm>
          <a:prstGeom prst="rect">
            <a:avLst/>
          </a:prstGeom>
          <a:noFill/>
        </p:spPr>
        <p:txBody>
          <a:bodyPr wrap="square" rtlCol="0">
            <a:spAutoFit/>
          </a:bodyPr>
          <a:lstStyle/>
          <a:p>
            <a:r>
              <a:rPr lang="en-GB" sz="2000" dirty="0"/>
              <a:t>To create a new blank CRF (6-month or Adverse Event), click ‘Add New’</a:t>
            </a:r>
          </a:p>
          <a:p>
            <a:endParaRPr lang="en-GB" sz="2000" dirty="0"/>
          </a:p>
          <a:p>
            <a:r>
              <a:rPr lang="en-GB" sz="2000" dirty="0"/>
              <a:t>Then select the relevant form and date of CRF completion (‘Start Date’), and click ‘Add visits’</a:t>
            </a:r>
          </a:p>
          <a:p>
            <a:endParaRPr lang="en-GB" sz="2000" dirty="0"/>
          </a:p>
        </p:txBody>
      </p:sp>
      <p:sp>
        <p:nvSpPr>
          <p:cNvPr id="7" name="Oval 6"/>
          <p:cNvSpPr/>
          <p:nvPr/>
        </p:nvSpPr>
        <p:spPr>
          <a:xfrm>
            <a:off x="6558068" y="3185160"/>
            <a:ext cx="613228" cy="3645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 name="Picture 15"/>
          <p:cNvPicPr>
            <a:picLocks noChangeAspect="1"/>
          </p:cNvPicPr>
          <p:nvPr/>
        </p:nvPicPr>
        <p:blipFill>
          <a:blip r:embed="rId3"/>
          <a:stretch>
            <a:fillRect/>
          </a:stretch>
        </p:blipFill>
        <p:spPr>
          <a:xfrm>
            <a:off x="1905094" y="3408069"/>
            <a:ext cx="2105716" cy="737313"/>
          </a:xfrm>
          <a:prstGeom prst="rect">
            <a:avLst/>
          </a:prstGeom>
        </p:spPr>
      </p:pic>
    </p:spTree>
    <p:extLst>
      <p:ext uri="{BB962C8B-B14F-4D97-AF65-F5344CB8AC3E}">
        <p14:creationId xmlns:p14="http://schemas.microsoft.com/office/powerpoint/2010/main" val="2663396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295E0-A71C-4599-B141-C76240877BF4}"/>
              </a:ext>
            </a:extLst>
          </p:cNvPr>
          <p:cNvSpPr>
            <a:spLocks noGrp="1"/>
          </p:cNvSpPr>
          <p:nvPr>
            <p:ph type="title"/>
          </p:nvPr>
        </p:nvSpPr>
        <p:spPr/>
        <p:txBody>
          <a:bodyPr/>
          <a:lstStyle/>
          <a:p>
            <a:r>
              <a:rPr lang="en-GB" dirty="0"/>
              <a:t>Completion of CRFs</a:t>
            </a:r>
          </a:p>
        </p:txBody>
      </p:sp>
      <p:sp>
        <p:nvSpPr>
          <p:cNvPr id="3" name="TextBox 2"/>
          <p:cNvSpPr txBox="1"/>
          <p:nvPr/>
        </p:nvSpPr>
        <p:spPr>
          <a:xfrm>
            <a:off x="838200" y="2460800"/>
            <a:ext cx="8620760" cy="1754326"/>
          </a:xfrm>
          <a:prstGeom prst="rect">
            <a:avLst/>
          </a:prstGeom>
          <a:noFill/>
        </p:spPr>
        <p:txBody>
          <a:bodyPr wrap="square" rtlCol="0">
            <a:spAutoFit/>
          </a:bodyPr>
          <a:lstStyle/>
          <a:p>
            <a:r>
              <a:rPr lang="en-GB" sz="3600" dirty="0"/>
              <a:t>All questions on the Follow-up and 6 Month CRFs refer to the </a:t>
            </a:r>
            <a:r>
              <a:rPr lang="en-GB" sz="3600" u="sng" dirty="0"/>
              <a:t>post</a:t>
            </a:r>
            <a:r>
              <a:rPr lang="en-GB" sz="3600" dirty="0"/>
              <a:t> randomisation period of the participant’s hospitalisation</a:t>
            </a:r>
          </a:p>
        </p:txBody>
      </p:sp>
    </p:spTree>
    <p:extLst>
      <p:ext uri="{BB962C8B-B14F-4D97-AF65-F5344CB8AC3E}">
        <p14:creationId xmlns:p14="http://schemas.microsoft.com/office/powerpoint/2010/main" val="258931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40073" y="1671682"/>
            <a:ext cx="4913727" cy="4524315"/>
          </a:xfrm>
          <a:prstGeom prst="rect">
            <a:avLst/>
          </a:prstGeom>
          <a:noFill/>
        </p:spPr>
        <p:txBody>
          <a:bodyPr wrap="square" rtlCol="0">
            <a:spAutoFit/>
          </a:bodyPr>
          <a:lstStyle/>
          <a:p>
            <a:pPr marL="457200" indent="-457200">
              <a:buFont typeface="Arial" panose="020B0604020202020204" pitchFamily="34" charset="0"/>
              <a:buChar char="•"/>
            </a:pPr>
            <a:r>
              <a:rPr lang="en-GB" sz="2400" dirty="0"/>
              <a:t>Remember 28-day follow-up is completed using the ‘Follow-up form’ form (not 28-day Vital Status form)</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a:t>Enter data by selecting an option or typing data in to the appropriate box</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a:t>If entering a date, you can use the calendar widget or type in the format </a:t>
            </a:r>
            <a:r>
              <a:rPr lang="en-GB" sz="2400" b="1" dirty="0"/>
              <a:t>YYYY-MM-DD</a:t>
            </a:r>
          </a:p>
        </p:txBody>
      </p:sp>
      <p:pic>
        <p:nvPicPr>
          <p:cNvPr id="6" name="Picture 5"/>
          <p:cNvPicPr>
            <a:picLocks noChangeAspect="1"/>
          </p:cNvPicPr>
          <p:nvPr/>
        </p:nvPicPr>
        <p:blipFill>
          <a:blip r:embed="rId2"/>
          <a:stretch>
            <a:fillRect/>
          </a:stretch>
        </p:blipFill>
        <p:spPr>
          <a:xfrm>
            <a:off x="251463" y="1340304"/>
            <a:ext cx="5631177" cy="5392355"/>
          </a:xfrm>
          <a:prstGeom prst="rect">
            <a:avLst/>
          </a:prstGeom>
        </p:spPr>
      </p:pic>
      <p:sp>
        <p:nvSpPr>
          <p:cNvPr id="8" name="Title 1">
            <a:extLst>
              <a:ext uri="{FF2B5EF4-FFF2-40B4-BE49-F238E27FC236}">
                <a16:creationId xmlns:a16="http://schemas.microsoft.com/office/drawing/2014/main" id="{431295E0-A71C-4599-B141-C76240877BF4}"/>
              </a:ext>
            </a:extLst>
          </p:cNvPr>
          <p:cNvSpPr>
            <a:spLocks noGrp="1"/>
          </p:cNvSpPr>
          <p:nvPr>
            <p:ph type="title"/>
          </p:nvPr>
        </p:nvSpPr>
        <p:spPr/>
        <p:txBody>
          <a:bodyPr/>
          <a:lstStyle/>
          <a:p>
            <a:r>
              <a:rPr lang="en-GB" dirty="0"/>
              <a:t>Completion of CRFs</a:t>
            </a:r>
          </a:p>
        </p:txBody>
      </p:sp>
    </p:spTree>
    <p:extLst>
      <p:ext uri="{BB962C8B-B14F-4D97-AF65-F5344CB8AC3E}">
        <p14:creationId xmlns:p14="http://schemas.microsoft.com/office/powerpoint/2010/main" val="1205569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FB3BD-E35F-4714-9E82-EA483EC339F3}"/>
              </a:ext>
            </a:extLst>
          </p:cNvPr>
          <p:cNvSpPr>
            <a:spLocks noGrp="1"/>
          </p:cNvSpPr>
          <p:nvPr>
            <p:ph type="title"/>
          </p:nvPr>
        </p:nvSpPr>
        <p:spPr/>
        <p:txBody>
          <a:bodyPr/>
          <a:lstStyle/>
          <a:p>
            <a:r>
              <a:rPr lang="en-GB" dirty="0"/>
              <a:t>Warning messages</a:t>
            </a:r>
          </a:p>
        </p:txBody>
      </p:sp>
      <p:sp>
        <p:nvSpPr>
          <p:cNvPr id="6" name="TextBox 5"/>
          <p:cNvSpPr txBox="1"/>
          <p:nvPr/>
        </p:nvSpPr>
        <p:spPr>
          <a:xfrm>
            <a:off x="5886939" y="1594839"/>
            <a:ext cx="5360181" cy="4493538"/>
          </a:xfrm>
          <a:prstGeom prst="rect">
            <a:avLst/>
          </a:prstGeom>
          <a:noFill/>
        </p:spPr>
        <p:txBody>
          <a:bodyPr wrap="square" rtlCol="0">
            <a:spAutoFit/>
          </a:bodyPr>
          <a:lstStyle/>
          <a:p>
            <a:pPr marL="457200" indent="-457200">
              <a:buFont typeface="Arial" panose="020B0604020202020204" pitchFamily="34" charset="0"/>
              <a:buChar char="•"/>
            </a:pPr>
            <a:r>
              <a:rPr lang="en-GB" sz="2600" dirty="0"/>
              <a:t>Warning messages appear if the value entered fails a validation check</a:t>
            </a:r>
          </a:p>
          <a:p>
            <a:pPr marL="457200" indent="-457200">
              <a:buFont typeface="Arial" panose="020B0604020202020204" pitchFamily="34" charset="0"/>
              <a:buChar char="•"/>
            </a:pPr>
            <a:endParaRPr lang="en-GB" sz="2600" dirty="0"/>
          </a:p>
          <a:p>
            <a:pPr marL="457200" indent="-457200">
              <a:buFont typeface="Arial" panose="020B0604020202020204" pitchFamily="34" charset="0"/>
              <a:buChar char="•"/>
            </a:pPr>
            <a:r>
              <a:rPr lang="en-GB" sz="2600" dirty="0"/>
              <a:t>In this example, the year of birth does not match the date entered at randomisation (year of birth and sex are collected to prevent data accidentally being entered for the wrong participant)</a:t>
            </a:r>
          </a:p>
          <a:p>
            <a:r>
              <a:rPr lang="en-GB" sz="2600" dirty="0"/>
              <a:t> </a:t>
            </a:r>
            <a:endParaRPr lang="en-GB" sz="2600" b="1" dirty="0"/>
          </a:p>
        </p:txBody>
      </p:sp>
      <p:pic>
        <p:nvPicPr>
          <p:cNvPr id="4" name="Picture 3"/>
          <p:cNvPicPr>
            <a:picLocks noChangeAspect="1"/>
          </p:cNvPicPr>
          <p:nvPr/>
        </p:nvPicPr>
        <p:blipFill>
          <a:blip r:embed="rId2"/>
          <a:stretch>
            <a:fillRect/>
          </a:stretch>
        </p:blipFill>
        <p:spPr>
          <a:xfrm>
            <a:off x="227075" y="1462758"/>
            <a:ext cx="5370812" cy="5283482"/>
          </a:xfrm>
          <a:prstGeom prst="rect">
            <a:avLst/>
          </a:prstGeom>
        </p:spPr>
      </p:pic>
    </p:spTree>
    <p:extLst>
      <p:ext uri="{BB962C8B-B14F-4D97-AF65-F5344CB8AC3E}">
        <p14:creationId xmlns:p14="http://schemas.microsoft.com/office/powerpoint/2010/main" val="2802422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220927" y="1772863"/>
            <a:ext cx="5209073" cy="4343457"/>
          </a:xfrm>
        </p:spPr>
        <p:txBody>
          <a:bodyPr>
            <a:normAutofit fontScale="92500" lnSpcReduction="10000"/>
          </a:bodyPr>
          <a:lstStyle/>
          <a:p>
            <a:r>
              <a:rPr lang="en-GB" sz="2600" dirty="0"/>
              <a:t>In the Follow-up CRF, select all listed treatments the patient received (for the trial or as part of routine care)</a:t>
            </a:r>
          </a:p>
          <a:p>
            <a:endParaRPr lang="en-GB" sz="2600" dirty="0"/>
          </a:p>
          <a:p>
            <a:r>
              <a:rPr lang="en-GB" sz="2600" dirty="0"/>
              <a:t>Only include the allocated RECOVERY study treatment if it was actually given to the patient</a:t>
            </a:r>
          </a:p>
          <a:p>
            <a:pPr marL="0" indent="0">
              <a:buNone/>
            </a:pPr>
            <a:endParaRPr lang="en-GB" sz="2600" dirty="0"/>
          </a:p>
          <a:p>
            <a:r>
              <a:rPr lang="en-GB" sz="2600" dirty="0"/>
              <a:t>Ensure you record any non-trial use of treatments (e.g. oseltamivir) in participants who were not allocated that treatment</a:t>
            </a:r>
          </a:p>
        </p:txBody>
      </p:sp>
      <p:pic>
        <p:nvPicPr>
          <p:cNvPr id="3" name="Picture 2"/>
          <p:cNvPicPr>
            <a:picLocks noChangeAspect="1"/>
          </p:cNvPicPr>
          <p:nvPr/>
        </p:nvPicPr>
        <p:blipFill>
          <a:blip r:embed="rId2"/>
          <a:stretch>
            <a:fillRect/>
          </a:stretch>
        </p:blipFill>
        <p:spPr>
          <a:xfrm>
            <a:off x="242960" y="1432559"/>
            <a:ext cx="5370104" cy="5167219"/>
          </a:xfrm>
          <a:prstGeom prst="rect">
            <a:avLst/>
          </a:prstGeom>
        </p:spPr>
      </p:pic>
      <p:sp>
        <p:nvSpPr>
          <p:cNvPr id="7" name="Title 1">
            <a:extLst>
              <a:ext uri="{FF2B5EF4-FFF2-40B4-BE49-F238E27FC236}">
                <a16:creationId xmlns:a16="http://schemas.microsoft.com/office/drawing/2014/main" id="{431295E0-A71C-4599-B141-C76240877BF4}"/>
              </a:ext>
            </a:extLst>
          </p:cNvPr>
          <p:cNvSpPr txBox="1">
            <a:spLocks/>
          </p:cNvSpPr>
          <p:nvPr/>
        </p:nvSpPr>
        <p:spPr>
          <a:xfrm>
            <a:off x="990600" y="16714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GB" dirty="0"/>
              <a:t>Completion of CRFs</a:t>
            </a:r>
          </a:p>
        </p:txBody>
      </p:sp>
    </p:spTree>
    <p:extLst>
      <p:ext uri="{BB962C8B-B14F-4D97-AF65-F5344CB8AC3E}">
        <p14:creationId xmlns:p14="http://schemas.microsoft.com/office/powerpoint/2010/main" val="3481590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Complete data entry</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09892" y="1667363"/>
            <a:ext cx="5198626" cy="4579938"/>
          </a:xfrm>
        </p:spPr>
      </p:pic>
      <p:sp>
        <p:nvSpPr>
          <p:cNvPr id="5" name="TextBox 4"/>
          <p:cNvSpPr txBox="1"/>
          <p:nvPr/>
        </p:nvSpPr>
        <p:spPr>
          <a:xfrm>
            <a:off x="7152751" y="3110946"/>
            <a:ext cx="4421298" cy="2492990"/>
          </a:xfrm>
          <a:prstGeom prst="rect">
            <a:avLst/>
          </a:prstGeom>
          <a:noFill/>
        </p:spPr>
        <p:txBody>
          <a:bodyPr wrap="square" rtlCol="0">
            <a:spAutoFit/>
          </a:bodyPr>
          <a:lstStyle/>
          <a:p>
            <a:pPr marL="457200" indent="-457200">
              <a:buFont typeface="Arial" panose="020B0604020202020204" pitchFamily="34" charset="0"/>
              <a:buChar char="•"/>
            </a:pPr>
            <a:r>
              <a:rPr lang="en-GB" sz="2600" dirty="0"/>
              <a:t>To complete data entry in a CRF press the </a:t>
            </a:r>
            <a:r>
              <a:rPr lang="en-GB" sz="2600" b="1" dirty="0"/>
              <a:t>Complete</a:t>
            </a:r>
            <a:r>
              <a:rPr lang="en-GB" sz="2600" dirty="0"/>
              <a:t> button</a:t>
            </a:r>
          </a:p>
          <a:p>
            <a:pPr marL="457200" indent="-457200">
              <a:buFont typeface="Arial" panose="020B0604020202020204" pitchFamily="34" charset="0"/>
              <a:buChar char="•"/>
            </a:pPr>
            <a:endParaRPr lang="en-GB" sz="2600" dirty="0"/>
          </a:p>
          <a:p>
            <a:pPr marL="457200" indent="-457200">
              <a:buFont typeface="Arial" panose="020B0604020202020204" pitchFamily="34" charset="0"/>
              <a:buChar char="•"/>
            </a:pPr>
            <a:r>
              <a:rPr lang="en-GB" sz="2600" dirty="0"/>
              <a:t>Then </a:t>
            </a:r>
            <a:r>
              <a:rPr lang="en-GB" sz="2600" b="1" dirty="0"/>
              <a:t>Confirm</a:t>
            </a:r>
            <a:r>
              <a:rPr lang="en-GB" sz="2600" dirty="0"/>
              <a:t>  </a:t>
            </a:r>
          </a:p>
          <a:p>
            <a:endParaRPr lang="en-GB" sz="2600" dirty="0"/>
          </a:p>
        </p:txBody>
      </p:sp>
    </p:spTree>
    <p:extLst>
      <p:ext uri="{BB962C8B-B14F-4D97-AF65-F5344CB8AC3E}">
        <p14:creationId xmlns:p14="http://schemas.microsoft.com/office/powerpoint/2010/main" val="3094113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Error message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09892" y="1737702"/>
            <a:ext cx="5198626" cy="4579938"/>
          </a:xfrm>
        </p:spPr>
      </p:pic>
      <p:sp>
        <p:nvSpPr>
          <p:cNvPr id="6" name="Rectangle 5"/>
          <p:cNvSpPr/>
          <p:nvPr/>
        </p:nvSpPr>
        <p:spPr>
          <a:xfrm>
            <a:off x="7015089" y="2781176"/>
            <a:ext cx="4914314" cy="3293209"/>
          </a:xfrm>
          <a:prstGeom prst="rect">
            <a:avLst/>
          </a:prstGeom>
        </p:spPr>
        <p:txBody>
          <a:bodyPr wrap="square">
            <a:spAutoFit/>
          </a:bodyPr>
          <a:lstStyle/>
          <a:p>
            <a:pPr marL="457200" indent="-457200">
              <a:buFont typeface="Arial" panose="020B0604020202020204" pitchFamily="34" charset="0"/>
              <a:buChar char="•"/>
            </a:pPr>
            <a:r>
              <a:rPr lang="en-GB" sz="2600" dirty="0">
                <a:latin typeface="Calibri" panose="020F0502020204030204" pitchFamily="34" charset="0"/>
                <a:ea typeface="Calibri" panose="020F0502020204030204" pitchFamily="34" charset="0"/>
                <a:cs typeface="Times New Roman" panose="02020603050405020304" pitchFamily="18" charset="0"/>
              </a:rPr>
              <a:t>If an alert message appears, this is because of an error with the data entered. </a:t>
            </a:r>
          </a:p>
          <a:p>
            <a:pPr marL="457200" indent="-457200">
              <a:buFont typeface="Arial" panose="020B0604020202020204" pitchFamily="34" charset="0"/>
              <a:buChar char="•"/>
            </a:pPr>
            <a:endParaRPr lang="en-GB" sz="2600"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GB" sz="2600" dirty="0">
                <a:latin typeface="Calibri" panose="020F0502020204030204" pitchFamily="34" charset="0"/>
                <a:ea typeface="Calibri" panose="020F0502020204030204" pitchFamily="34" charset="0"/>
                <a:cs typeface="Times New Roman" panose="02020603050405020304" pitchFamily="18" charset="0"/>
              </a:rPr>
              <a:t>If the data entered has no errors, this message will not appear. To resolve the error, click </a:t>
            </a:r>
            <a:r>
              <a:rPr lang="en-GB" sz="2600" b="1" dirty="0">
                <a:latin typeface="Calibri" panose="020F0502020204030204" pitchFamily="34" charset="0"/>
                <a:ea typeface="Calibri" panose="020F0502020204030204" pitchFamily="34" charset="0"/>
                <a:cs typeface="Times New Roman" panose="02020603050405020304" pitchFamily="18" charset="0"/>
              </a:rPr>
              <a:t>ok</a:t>
            </a:r>
            <a:r>
              <a:rPr lang="en-GB" sz="2600" dirty="0">
                <a:latin typeface="Calibri" panose="020F0502020204030204" pitchFamily="34" charset="0"/>
                <a:ea typeface="Calibri" panose="020F0502020204030204" pitchFamily="34" charset="0"/>
                <a:cs typeface="Times New Roman" panose="02020603050405020304" pitchFamily="18" charset="0"/>
              </a:rPr>
              <a:t>.</a:t>
            </a:r>
            <a:endParaRPr lang="en-GB" sz="2600" dirty="0"/>
          </a:p>
        </p:txBody>
      </p:sp>
    </p:spTree>
    <p:extLst>
      <p:ext uri="{BB962C8B-B14F-4D97-AF65-F5344CB8AC3E}">
        <p14:creationId xmlns:p14="http://schemas.microsoft.com/office/powerpoint/2010/main" val="2192264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Resolving an error</a:t>
            </a:r>
          </a:p>
        </p:txBody>
      </p:sp>
      <p:sp>
        <p:nvSpPr>
          <p:cNvPr id="3" name="Content Placeholder 2"/>
          <p:cNvSpPr>
            <a:spLocks noGrp="1"/>
          </p:cNvSpPr>
          <p:nvPr>
            <p:ph idx="1"/>
          </p:nvPr>
        </p:nvSpPr>
        <p:spPr>
          <a:xfrm>
            <a:off x="6935372" y="2670590"/>
            <a:ext cx="4817066" cy="2574388"/>
          </a:xfrm>
        </p:spPr>
        <p:txBody>
          <a:bodyPr>
            <a:normAutofit fontScale="92500"/>
          </a:bodyPr>
          <a:lstStyle/>
          <a:p>
            <a:r>
              <a:rPr lang="en-GB" dirty="0"/>
              <a:t>If the data was incorrectly entered edit the value entered.</a:t>
            </a:r>
          </a:p>
          <a:p>
            <a:r>
              <a:rPr lang="en-GB" dirty="0"/>
              <a:t>If the value is correct, you need to raise a </a:t>
            </a:r>
            <a:r>
              <a:rPr lang="en-GB" b="1" dirty="0"/>
              <a:t>query</a:t>
            </a:r>
            <a:r>
              <a:rPr lang="en-GB" dirty="0"/>
              <a:t>, to do this click on the small </a:t>
            </a:r>
            <a:r>
              <a:rPr lang="en-GB" b="1" dirty="0"/>
              <a:t>speech bubble</a:t>
            </a:r>
            <a:r>
              <a:rPr lang="en-GB" dirty="0"/>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1494" y="1738606"/>
            <a:ext cx="5037919" cy="4438357"/>
          </a:xfrm>
          <a:prstGeom prst="rect">
            <a:avLst/>
          </a:prstGeom>
        </p:spPr>
      </p:pic>
    </p:spTree>
    <p:extLst>
      <p:ext uri="{BB962C8B-B14F-4D97-AF65-F5344CB8AC3E}">
        <p14:creationId xmlns:p14="http://schemas.microsoft.com/office/powerpoint/2010/main" val="4207511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Follow-up data collection</a:t>
            </a:r>
          </a:p>
        </p:txBody>
      </p:sp>
      <p:sp>
        <p:nvSpPr>
          <p:cNvPr id="3" name="Content Placeholder 2">
            <a:extLst>
              <a:ext uri="{FF2B5EF4-FFF2-40B4-BE49-F238E27FC236}">
                <a16:creationId xmlns:a16="http://schemas.microsoft.com/office/drawing/2014/main" id="{F782FFF2-07C1-4D1E-916A-E6DA4AE0DC32}"/>
              </a:ext>
            </a:extLst>
          </p:cNvPr>
          <p:cNvSpPr>
            <a:spLocks noGrp="1"/>
          </p:cNvSpPr>
          <p:nvPr>
            <p:ph idx="1"/>
          </p:nvPr>
        </p:nvSpPr>
        <p:spPr>
          <a:xfrm>
            <a:off x="380117" y="1501127"/>
            <a:ext cx="11253083" cy="5356873"/>
          </a:xfrm>
        </p:spPr>
        <p:txBody>
          <a:bodyPr>
            <a:normAutofit fontScale="77500" lnSpcReduction="20000"/>
          </a:bodyPr>
          <a:lstStyle/>
          <a:p>
            <a:r>
              <a:rPr lang="en-GB" dirty="0"/>
              <a:t>There are two follow-up data collection points in RECOVERY </a:t>
            </a:r>
          </a:p>
          <a:p>
            <a:pPr lvl="1"/>
            <a:r>
              <a:rPr lang="en-GB" dirty="0"/>
              <a:t>28 days after randomisation</a:t>
            </a:r>
          </a:p>
          <a:p>
            <a:pPr lvl="1"/>
            <a:r>
              <a:rPr lang="en-GB" dirty="0"/>
              <a:t>6 months after randomisation</a:t>
            </a:r>
          </a:p>
          <a:p>
            <a:endParaRPr lang="en-GB" dirty="0"/>
          </a:p>
          <a:p>
            <a:r>
              <a:rPr lang="en-GB" dirty="0"/>
              <a:t>Data for each timepoint is recorded in a single online form, using the OpenClinica system</a:t>
            </a:r>
          </a:p>
          <a:p>
            <a:endParaRPr lang="en-GB" dirty="0"/>
          </a:p>
          <a:p>
            <a:r>
              <a:rPr lang="en-GB" dirty="0"/>
              <a:t>Sample follow-up and adverse event forms are on the ‘Follow-up’ webpage (</a:t>
            </a:r>
            <a:r>
              <a:rPr lang="en-GB" dirty="0">
                <a:hlinkClick r:id="rId2"/>
              </a:rPr>
              <a:t>www.recovery.net</a:t>
            </a:r>
            <a:r>
              <a:rPr lang="en-GB" dirty="0"/>
              <a:t>) </a:t>
            </a:r>
          </a:p>
          <a:p>
            <a:pPr lvl="1"/>
            <a:endParaRPr lang="en-GB" dirty="0"/>
          </a:p>
          <a:p>
            <a:pPr marL="285750" indent="-285750"/>
            <a:r>
              <a:rPr lang="en-GB" dirty="0"/>
              <a:t>If you expect that follow up can be reliably completed from your medical records alone, then you can do this without contacting the participant/relative</a:t>
            </a:r>
          </a:p>
          <a:p>
            <a:pPr marL="742950" lvl="1" indent="-285750"/>
            <a:r>
              <a:rPr lang="en-GB" dirty="0"/>
              <a:t>Note this requires reliable information on death and readmission to hospital (so your records must cover the expected hospital(s) the patient might be admitted to)</a:t>
            </a:r>
          </a:p>
          <a:p>
            <a:pPr marL="742950" lvl="1" indent="-285750"/>
            <a:endParaRPr lang="en-GB" dirty="0"/>
          </a:p>
          <a:p>
            <a:pPr marL="285750" indent="-285750"/>
            <a:r>
              <a:rPr lang="en-GB" dirty="0"/>
              <a:t>If you cannot reliably complete the forms using your medical records alone, the participant/relative should be contacted to gain more information</a:t>
            </a:r>
          </a:p>
          <a:p>
            <a:pPr marL="742950" lvl="1" indent="-285750"/>
            <a:r>
              <a:rPr lang="en-GB" dirty="0"/>
              <a:t>In this case, they should have been told to expect contact from the research team</a:t>
            </a:r>
          </a:p>
          <a:p>
            <a:pPr marL="742950" lvl="1" indent="-285750"/>
            <a:r>
              <a:rPr lang="en-GB" dirty="0"/>
              <a:t>After speaking to the participant/relative (or repeated failed efforts), complete the form as best you can</a:t>
            </a:r>
          </a:p>
        </p:txBody>
      </p:sp>
    </p:spTree>
    <p:extLst>
      <p:ext uri="{BB962C8B-B14F-4D97-AF65-F5344CB8AC3E}">
        <p14:creationId xmlns:p14="http://schemas.microsoft.com/office/powerpoint/2010/main" val="3747241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Adding a query</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09892" y="1709567"/>
            <a:ext cx="5198626" cy="4579938"/>
          </a:xfrm>
        </p:spPr>
      </p:pic>
      <p:sp>
        <p:nvSpPr>
          <p:cNvPr id="5" name="Rectangle 4"/>
          <p:cNvSpPr/>
          <p:nvPr/>
        </p:nvSpPr>
        <p:spPr>
          <a:xfrm>
            <a:off x="7186613" y="2382559"/>
            <a:ext cx="4329112" cy="2893100"/>
          </a:xfrm>
          <a:prstGeom prst="rect">
            <a:avLst/>
          </a:prstGeom>
        </p:spPr>
        <p:txBody>
          <a:bodyPr wrap="square">
            <a:spAutoFit/>
          </a:bodyPr>
          <a:lstStyle/>
          <a:p>
            <a:pPr marL="457200" indent="-457200">
              <a:buFont typeface="Arial" panose="020B0604020202020204" pitchFamily="34" charset="0"/>
              <a:buChar char="•"/>
            </a:pPr>
            <a:r>
              <a:rPr lang="en-GB" sz="2600" dirty="0">
                <a:ea typeface="Calibri" panose="020F0502020204030204" pitchFamily="34" charset="0"/>
                <a:cs typeface="Times New Roman" panose="02020603050405020304" pitchFamily="18" charset="0"/>
              </a:rPr>
              <a:t>Press the </a:t>
            </a:r>
            <a:r>
              <a:rPr lang="en-GB" sz="2600" b="1" dirty="0">
                <a:ea typeface="Calibri" panose="020F0502020204030204" pitchFamily="34" charset="0"/>
                <a:cs typeface="Times New Roman" panose="02020603050405020304" pitchFamily="18" charset="0"/>
              </a:rPr>
              <a:t>New</a:t>
            </a:r>
            <a:r>
              <a:rPr lang="en-GB" sz="2600" dirty="0">
                <a:ea typeface="Calibri" panose="020F0502020204030204" pitchFamily="34" charset="0"/>
                <a:cs typeface="Times New Roman" panose="02020603050405020304" pitchFamily="18" charset="0"/>
              </a:rPr>
              <a:t> button next to </a:t>
            </a:r>
            <a:r>
              <a:rPr lang="en-GB" sz="2600" b="1" dirty="0">
                <a:ea typeface="Calibri" panose="020F0502020204030204" pitchFamily="34" charset="0"/>
                <a:cs typeface="Times New Roman" panose="02020603050405020304" pitchFamily="18" charset="0"/>
              </a:rPr>
              <a:t>Queries</a:t>
            </a:r>
            <a:r>
              <a:rPr lang="en-GB" sz="2600" dirty="0">
                <a:ea typeface="Calibri" panose="020F0502020204030204" pitchFamily="34" charset="0"/>
                <a:cs typeface="Times New Roman" panose="02020603050405020304" pitchFamily="18" charset="0"/>
              </a:rPr>
              <a:t>, then in the text box provide some information. </a:t>
            </a:r>
          </a:p>
          <a:p>
            <a:pPr marL="457200" indent="-457200">
              <a:buFont typeface="Arial" panose="020B0604020202020204" pitchFamily="34" charset="0"/>
              <a:buChar char="•"/>
            </a:pPr>
            <a:endParaRPr lang="en-GB" sz="2600" dirty="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GB" sz="2600" dirty="0">
                <a:ea typeface="Calibri" panose="020F0502020204030204" pitchFamily="34" charset="0"/>
                <a:cs typeface="Times New Roman" panose="02020603050405020304" pitchFamily="18" charset="0"/>
              </a:rPr>
              <a:t>T</a:t>
            </a:r>
            <a:r>
              <a:rPr lang="en-GB" sz="2600" dirty="0"/>
              <a:t>o save the query, click </a:t>
            </a:r>
            <a:r>
              <a:rPr lang="en-GB" sz="2600" b="1" dirty="0"/>
              <a:t>Add Query</a:t>
            </a:r>
            <a:r>
              <a:rPr lang="en-GB" sz="2600" dirty="0"/>
              <a:t>.</a:t>
            </a:r>
          </a:p>
        </p:txBody>
      </p:sp>
    </p:spTree>
    <p:extLst>
      <p:ext uri="{BB962C8B-B14F-4D97-AF65-F5344CB8AC3E}">
        <p14:creationId xmlns:p14="http://schemas.microsoft.com/office/powerpoint/2010/main" val="1670057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Administrative editing</a:t>
            </a:r>
          </a:p>
        </p:txBody>
      </p:sp>
      <p:grpSp>
        <p:nvGrpSpPr>
          <p:cNvPr id="7" name="Group 6"/>
          <p:cNvGrpSpPr/>
          <p:nvPr/>
        </p:nvGrpSpPr>
        <p:grpSpPr>
          <a:xfrm>
            <a:off x="6988125" y="1751769"/>
            <a:ext cx="4365674" cy="2642070"/>
            <a:chOff x="6988125" y="1751769"/>
            <a:chExt cx="4365674" cy="2642070"/>
          </a:xfrm>
        </p:grpSpPr>
        <p:sp>
          <p:nvSpPr>
            <p:cNvPr id="5" name="Rectangle 4"/>
            <p:cNvSpPr/>
            <p:nvPr/>
          </p:nvSpPr>
          <p:spPr>
            <a:xfrm>
              <a:off x="6988125" y="1751769"/>
              <a:ext cx="4365674" cy="2642070"/>
            </a:xfrm>
            <a:prstGeom prst="rect">
              <a:avLst/>
            </a:prstGeom>
          </p:spPr>
          <p:txBody>
            <a:bodyPr wrap="square">
              <a:spAutoFit/>
            </a:bodyPr>
            <a:lstStyle/>
            <a:p>
              <a:pPr marL="457200" indent="-457200">
                <a:lnSpc>
                  <a:spcPct val="107000"/>
                </a:lnSpc>
                <a:spcAft>
                  <a:spcPts val="800"/>
                </a:spcAft>
                <a:buFont typeface="Arial" panose="020B0604020202020204" pitchFamily="34" charset="0"/>
                <a:buChar char="•"/>
              </a:pPr>
              <a:r>
                <a:rPr lang="en-GB" sz="2600" dirty="0">
                  <a:latin typeface="Calibri" panose="020F0502020204030204" pitchFamily="34" charset="0"/>
                  <a:ea typeface="Calibri" panose="020F0502020204030204" pitchFamily="34" charset="0"/>
                  <a:cs typeface="Times New Roman" panose="02020603050405020304" pitchFamily="18" charset="0"/>
                </a:rPr>
                <a:t>If you some reason you need to change the data after the data entry is complete, you can do this by opening the CRF in </a:t>
              </a:r>
              <a:r>
                <a:rPr lang="en-GB" sz="2600" b="1" dirty="0">
                  <a:latin typeface="Calibri" panose="020F0502020204030204" pitchFamily="34" charset="0"/>
                  <a:ea typeface="Calibri" panose="020F0502020204030204" pitchFamily="34" charset="0"/>
                  <a:cs typeface="Times New Roman" panose="02020603050405020304" pitchFamily="18" charset="0"/>
                </a:rPr>
                <a:t>Edit</a:t>
              </a:r>
              <a:r>
                <a:rPr lang="en-GB" sz="2600" dirty="0">
                  <a:latin typeface="Calibri" panose="020F0502020204030204" pitchFamily="34" charset="0"/>
                  <a:ea typeface="Calibri" panose="020F0502020204030204" pitchFamily="34" charset="0"/>
                  <a:cs typeface="Times New Roman" panose="02020603050405020304" pitchFamily="18" charset="0"/>
                </a:rPr>
                <a:t> mode. </a:t>
              </a:r>
            </a:p>
          </p:txBody>
        </p:sp>
        <p:pic>
          <p:nvPicPr>
            <p:cNvPr id="6" name="Picture 5"/>
            <p:cNvPicPr>
              <a:picLocks noChangeAspect="1"/>
            </p:cNvPicPr>
            <p:nvPr/>
          </p:nvPicPr>
          <p:blipFill>
            <a:blip r:embed="rId2"/>
            <a:stretch>
              <a:fillRect/>
            </a:stretch>
          </p:blipFill>
          <p:spPr>
            <a:xfrm>
              <a:off x="8427527" y="3878510"/>
              <a:ext cx="565199" cy="515329"/>
            </a:xfrm>
            <a:prstGeom prst="rect">
              <a:avLst/>
            </a:prstGeom>
          </p:spPr>
        </p:pic>
      </p:grpSp>
      <p:pic>
        <p:nvPicPr>
          <p:cNvPr id="8" name="Picture 7"/>
          <p:cNvPicPr>
            <a:picLocks noChangeAspect="1"/>
          </p:cNvPicPr>
          <p:nvPr/>
        </p:nvPicPr>
        <p:blipFill>
          <a:blip r:embed="rId3"/>
          <a:stretch>
            <a:fillRect/>
          </a:stretch>
        </p:blipFill>
        <p:spPr>
          <a:xfrm>
            <a:off x="234036" y="1839723"/>
            <a:ext cx="6753785" cy="4538201"/>
          </a:xfrm>
          <a:prstGeom prst="rect">
            <a:avLst/>
          </a:prstGeom>
        </p:spPr>
      </p:pic>
      <p:sp>
        <p:nvSpPr>
          <p:cNvPr id="9" name="Oval 8"/>
          <p:cNvSpPr/>
          <p:nvPr/>
        </p:nvSpPr>
        <p:spPr>
          <a:xfrm>
            <a:off x="3223260" y="5875020"/>
            <a:ext cx="190500" cy="2514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1" name="Straight Connector 10"/>
          <p:cNvCxnSpPr/>
          <p:nvPr/>
        </p:nvCxnSpPr>
        <p:spPr>
          <a:xfrm flipV="1">
            <a:off x="3413760" y="2057400"/>
            <a:ext cx="3574061" cy="39319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76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Reason for change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952" y="1794303"/>
            <a:ext cx="5238026" cy="4614649"/>
          </a:xfrm>
          <a:prstGeom prst="rect">
            <a:avLst/>
          </a:prstGeom>
        </p:spPr>
      </p:pic>
      <p:sp>
        <p:nvSpPr>
          <p:cNvPr id="5" name="Rectangle 4"/>
          <p:cNvSpPr/>
          <p:nvPr/>
        </p:nvSpPr>
        <p:spPr>
          <a:xfrm>
            <a:off x="6912658" y="2483686"/>
            <a:ext cx="4647028" cy="2893100"/>
          </a:xfrm>
          <a:prstGeom prst="rect">
            <a:avLst/>
          </a:prstGeom>
        </p:spPr>
        <p:txBody>
          <a:bodyPr wrap="square">
            <a:spAutoFit/>
          </a:bodyPr>
          <a:lstStyle/>
          <a:p>
            <a:pPr marL="457200" indent="-457200">
              <a:buFont typeface="Arial" panose="020B0604020202020204" pitchFamily="34" charset="0"/>
              <a:buChar char="•"/>
            </a:pPr>
            <a:r>
              <a:rPr lang="en-GB" sz="2600" dirty="0">
                <a:latin typeface="Calibri" panose="020F0502020204030204" pitchFamily="34" charset="0"/>
                <a:ea typeface="Calibri" panose="020F0502020204030204" pitchFamily="34" charset="0"/>
                <a:cs typeface="Times New Roman" panose="02020603050405020304" pitchFamily="18" charset="0"/>
              </a:rPr>
              <a:t>Clicking the </a:t>
            </a:r>
            <a:r>
              <a:rPr lang="en-GB" sz="2600" b="1" dirty="0">
                <a:latin typeface="Calibri" panose="020F0502020204030204" pitchFamily="34" charset="0"/>
                <a:ea typeface="Calibri" panose="020F0502020204030204" pitchFamily="34" charset="0"/>
                <a:cs typeface="Times New Roman" panose="02020603050405020304" pitchFamily="18" charset="0"/>
              </a:rPr>
              <a:t>Edit </a:t>
            </a:r>
            <a:r>
              <a:rPr lang="en-GB" sz="2600" dirty="0">
                <a:latin typeface="Calibri" panose="020F0502020204030204" pitchFamily="34" charset="0"/>
                <a:ea typeface="Calibri" panose="020F0502020204030204" pitchFamily="34" charset="0"/>
                <a:cs typeface="Times New Roman" panose="02020603050405020304" pitchFamily="18" charset="0"/>
              </a:rPr>
              <a:t>button will open the form and allow you to change the data. </a:t>
            </a:r>
          </a:p>
          <a:p>
            <a:pPr marL="457200" indent="-457200">
              <a:buFont typeface="Arial" panose="020B0604020202020204" pitchFamily="34" charset="0"/>
              <a:buChar char="•"/>
            </a:pPr>
            <a:endParaRPr lang="en-GB" sz="2600"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GB" sz="2600" dirty="0">
                <a:latin typeface="Calibri" panose="020F0502020204030204" pitchFamily="34" charset="0"/>
                <a:ea typeface="Calibri" panose="020F0502020204030204" pitchFamily="34" charset="0"/>
                <a:cs typeface="Times New Roman" panose="02020603050405020304" pitchFamily="18" charset="0"/>
              </a:rPr>
              <a:t>If you do change the data, you will be required to provide a reason for change. </a:t>
            </a:r>
            <a:endParaRPr lang="en-GB" sz="2600" dirty="0"/>
          </a:p>
        </p:txBody>
      </p:sp>
    </p:spTree>
    <p:extLst>
      <p:ext uri="{BB962C8B-B14F-4D97-AF65-F5344CB8AC3E}">
        <p14:creationId xmlns:p14="http://schemas.microsoft.com/office/powerpoint/2010/main" val="129288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View data</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09892" y="1808041"/>
            <a:ext cx="5198626" cy="4579938"/>
          </a:xfrm>
        </p:spPr>
      </p:pic>
      <p:grpSp>
        <p:nvGrpSpPr>
          <p:cNvPr id="7" name="Group 6"/>
          <p:cNvGrpSpPr/>
          <p:nvPr/>
        </p:nvGrpSpPr>
        <p:grpSpPr>
          <a:xfrm>
            <a:off x="6959991" y="2860311"/>
            <a:ext cx="4393809" cy="2316532"/>
            <a:chOff x="6959991" y="2911607"/>
            <a:chExt cx="4393809" cy="2316532"/>
          </a:xfrm>
        </p:grpSpPr>
        <p:sp>
          <p:nvSpPr>
            <p:cNvPr id="5" name="Rectangle 4"/>
            <p:cNvSpPr/>
            <p:nvPr/>
          </p:nvSpPr>
          <p:spPr>
            <a:xfrm>
              <a:off x="6959991" y="2911607"/>
              <a:ext cx="4393809" cy="2316532"/>
            </a:xfrm>
            <a:prstGeom prst="rect">
              <a:avLst/>
            </a:prstGeom>
          </p:spPr>
          <p:txBody>
            <a:bodyPr wrap="square">
              <a:spAutoFit/>
            </a:bodyPr>
            <a:lstStyle/>
            <a:p>
              <a:pPr marL="457200" indent="-457200">
                <a:lnSpc>
                  <a:spcPct val="107000"/>
                </a:lnSpc>
                <a:spcAft>
                  <a:spcPts val="800"/>
                </a:spcAft>
                <a:buFont typeface="Arial" panose="020B0604020202020204" pitchFamily="34" charset="0"/>
                <a:buChar char="•"/>
              </a:pPr>
              <a:r>
                <a:rPr lang="en-GB" sz="2600" dirty="0">
                  <a:latin typeface="Calibri" panose="020F0502020204030204" pitchFamily="34" charset="0"/>
                  <a:ea typeface="Calibri" panose="020F0502020204030204" pitchFamily="34" charset="0"/>
                  <a:cs typeface="Times New Roman" panose="02020603050405020304" pitchFamily="18" charset="0"/>
                </a:rPr>
                <a:t>If you want to view the data that has been entered, click on the </a:t>
              </a:r>
              <a:r>
                <a:rPr lang="en-GB" sz="2600" b="1" dirty="0">
                  <a:latin typeface="Calibri" panose="020F0502020204030204" pitchFamily="34" charset="0"/>
                  <a:ea typeface="Calibri" panose="020F0502020204030204" pitchFamily="34" charset="0"/>
                  <a:cs typeface="Times New Roman" panose="02020603050405020304" pitchFamily="18" charset="0"/>
                </a:rPr>
                <a:t>View</a:t>
              </a:r>
              <a:r>
                <a:rPr lang="en-GB" sz="2600" dirty="0">
                  <a:latin typeface="Calibri" panose="020F0502020204030204" pitchFamily="34" charset="0"/>
                  <a:ea typeface="Calibri" panose="020F0502020204030204" pitchFamily="34" charset="0"/>
                  <a:cs typeface="Times New Roman" panose="02020603050405020304" pitchFamily="18" charset="0"/>
                </a:rPr>
                <a:t> button </a:t>
              </a:r>
            </a:p>
            <a:p>
              <a:pPr marL="457200" indent="-457200">
                <a:lnSpc>
                  <a:spcPct val="107000"/>
                </a:lnSpc>
                <a:spcAft>
                  <a:spcPts val="800"/>
                </a:spcAft>
                <a:buFont typeface="Arial" panose="020B0604020202020204" pitchFamily="34" charset="0"/>
                <a:buChar char="•"/>
              </a:pPr>
              <a:r>
                <a:rPr lang="en-GB" sz="2600" dirty="0">
                  <a:latin typeface="Calibri" panose="020F0502020204030204" pitchFamily="34" charset="0"/>
                  <a:ea typeface="Calibri" panose="020F0502020204030204" pitchFamily="34" charset="0"/>
                  <a:cs typeface="Times New Roman" panose="02020603050405020304" pitchFamily="18" charset="0"/>
                </a:rPr>
                <a:t>This will open the CRF in read only mode.</a:t>
              </a: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10203937" y="3808484"/>
              <a:ext cx="522777" cy="522777"/>
            </a:xfrm>
            <a:prstGeom prst="rect">
              <a:avLst/>
            </a:prstGeom>
          </p:spPr>
        </p:pic>
      </p:grpSp>
    </p:spTree>
    <p:extLst>
      <p:ext uri="{BB962C8B-B14F-4D97-AF65-F5344CB8AC3E}">
        <p14:creationId xmlns:p14="http://schemas.microsoft.com/office/powerpoint/2010/main" val="1932970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06207" y="1492704"/>
            <a:ext cx="11299993" cy="5344160"/>
          </a:xfrm>
        </p:spPr>
        <p:txBody>
          <a:bodyPr>
            <a:normAutofit fontScale="85000" lnSpcReduction="20000"/>
          </a:bodyPr>
          <a:lstStyle/>
          <a:p>
            <a:r>
              <a:rPr lang="en-GB" sz="2600" dirty="0"/>
              <a:t>The Principal Investigator must ensure that they are made aware of any Suspected Serious Adverse Reactions (SSARs) related to a study treatment</a:t>
            </a:r>
          </a:p>
          <a:p>
            <a:endParaRPr lang="en-GB" sz="2600" dirty="0"/>
          </a:p>
          <a:p>
            <a:r>
              <a:rPr lang="en-GB" sz="2600" dirty="0"/>
              <a:t>Only SSARs need to be reported in RECOVERY, that is adverse events that are both:</a:t>
            </a:r>
          </a:p>
          <a:p>
            <a:pPr lvl="1">
              <a:spcBef>
                <a:spcPts val="600"/>
              </a:spcBef>
            </a:pPr>
            <a:r>
              <a:rPr lang="en-GB" dirty="0"/>
              <a:t>Believed with reasonable probability to be related to a study treatment, </a:t>
            </a:r>
            <a:r>
              <a:rPr lang="en-GB" b="1" dirty="0"/>
              <a:t>AND</a:t>
            </a:r>
          </a:p>
          <a:p>
            <a:pPr lvl="1">
              <a:spcBef>
                <a:spcPts val="600"/>
              </a:spcBef>
              <a:spcAft>
                <a:spcPts val="600"/>
              </a:spcAft>
            </a:pPr>
            <a:r>
              <a:rPr lang="en-GB" dirty="0"/>
              <a:t>Serious, i.e. i) life-threatening, ii) requiring hospitalisation or prolongation of hospitalisation, iii) resulting in persistent or significant disability or incapacity, iv) resulting in congenital anomaly or birth defect, or v) important events that may jeopardise the participant or require intervention to prevent one of the outcomes listed above</a:t>
            </a:r>
          </a:p>
          <a:p>
            <a:endParaRPr lang="en-GB" sz="2600" dirty="0"/>
          </a:p>
          <a:p>
            <a:r>
              <a:rPr lang="en-GB" sz="2600" dirty="0"/>
              <a:t>Other events do not require reporting, even if related to study treatment</a:t>
            </a:r>
          </a:p>
          <a:p>
            <a:endParaRPr lang="en-GB" sz="2600" dirty="0"/>
          </a:p>
          <a:p>
            <a:r>
              <a:rPr lang="en-GB" sz="2600" dirty="0"/>
              <a:t>The Principal Investigator determines if an event is reportable (if they will be unavailable, they should nominate another doctor to assess possible SSARs in their absence)</a:t>
            </a:r>
          </a:p>
          <a:p>
            <a:endParaRPr lang="en-GB" sz="2600" dirty="0"/>
          </a:p>
          <a:p>
            <a:r>
              <a:rPr lang="en-GB" sz="2600" dirty="0"/>
              <a:t>More information on the criteria for SSAR reporting is in core protocol section 4</a:t>
            </a:r>
          </a:p>
        </p:txBody>
      </p:sp>
      <p:sp>
        <p:nvSpPr>
          <p:cNvPr id="7" name="Title 1">
            <a:extLst>
              <a:ext uri="{FF2B5EF4-FFF2-40B4-BE49-F238E27FC236}">
                <a16:creationId xmlns:a16="http://schemas.microsoft.com/office/drawing/2014/main" id="{431295E0-A71C-4599-B141-C76240877BF4}"/>
              </a:ext>
            </a:extLst>
          </p:cNvPr>
          <p:cNvSpPr txBox="1">
            <a:spLocks/>
          </p:cNvSpPr>
          <p:nvPr/>
        </p:nvSpPr>
        <p:spPr>
          <a:xfrm>
            <a:off x="990600" y="16714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GB" dirty="0"/>
              <a:t>Adverse event reporting</a:t>
            </a:r>
          </a:p>
        </p:txBody>
      </p:sp>
    </p:spTree>
    <p:extLst>
      <p:ext uri="{BB962C8B-B14F-4D97-AF65-F5344CB8AC3E}">
        <p14:creationId xmlns:p14="http://schemas.microsoft.com/office/powerpoint/2010/main" val="1572120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87487" y="1579823"/>
            <a:ext cx="10985033" cy="4983537"/>
          </a:xfrm>
        </p:spPr>
        <p:txBody>
          <a:bodyPr>
            <a:normAutofit/>
          </a:bodyPr>
          <a:lstStyle/>
          <a:p>
            <a:r>
              <a:rPr lang="en-GB" sz="2600" dirty="0"/>
              <a:t>If a SSAR is identified, the Central Coordinating Office (CCO) should be notified in by email (</a:t>
            </a:r>
            <a:r>
              <a:rPr lang="en-GB" sz="2600" dirty="0">
                <a:hlinkClick r:id="rId2"/>
              </a:rPr>
              <a:t>recoverytrial@ndph.ox.ac.uk</a:t>
            </a:r>
            <a:r>
              <a:rPr lang="en-GB" sz="2600" dirty="0"/>
              <a:t>) or telephone (+44 800 138 5451) within 24 hours of the investigator becoming aware</a:t>
            </a:r>
          </a:p>
          <a:p>
            <a:endParaRPr lang="en-GB" sz="2600" dirty="0"/>
          </a:p>
          <a:p>
            <a:r>
              <a:rPr lang="en-GB" sz="2600" dirty="0"/>
              <a:t>An Adverse Event form should also be created in OpenClinica, which collects essential data for evaluation and possible further reporting by the CCO</a:t>
            </a:r>
          </a:p>
          <a:p>
            <a:endParaRPr lang="en-GB" sz="2600" dirty="0"/>
          </a:p>
          <a:p>
            <a:r>
              <a:rPr lang="en-GB" sz="2600" dirty="0"/>
              <a:t>Please contact the CCO at the email address above if you have any questions about the process of reporting</a:t>
            </a:r>
          </a:p>
        </p:txBody>
      </p:sp>
      <p:sp>
        <p:nvSpPr>
          <p:cNvPr id="7" name="Title 1">
            <a:extLst>
              <a:ext uri="{FF2B5EF4-FFF2-40B4-BE49-F238E27FC236}">
                <a16:creationId xmlns:a16="http://schemas.microsoft.com/office/drawing/2014/main" id="{431295E0-A71C-4599-B141-C76240877BF4}"/>
              </a:ext>
            </a:extLst>
          </p:cNvPr>
          <p:cNvSpPr txBox="1">
            <a:spLocks/>
          </p:cNvSpPr>
          <p:nvPr/>
        </p:nvSpPr>
        <p:spPr>
          <a:xfrm>
            <a:off x="990600" y="16714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GB" dirty="0"/>
              <a:t>Adverse event reporting</a:t>
            </a:r>
          </a:p>
        </p:txBody>
      </p:sp>
    </p:spTree>
    <p:extLst>
      <p:ext uri="{BB962C8B-B14F-4D97-AF65-F5344CB8AC3E}">
        <p14:creationId xmlns:p14="http://schemas.microsoft.com/office/powerpoint/2010/main" val="2772888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OpenClinica</a:t>
            </a:r>
          </a:p>
        </p:txBody>
      </p:sp>
      <p:sp>
        <p:nvSpPr>
          <p:cNvPr id="3" name="Content Placeholder 2">
            <a:extLst>
              <a:ext uri="{FF2B5EF4-FFF2-40B4-BE49-F238E27FC236}">
                <a16:creationId xmlns:a16="http://schemas.microsoft.com/office/drawing/2014/main" id="{F782FFF2-07C1-4D1E-916A-E6DA4AE0DC32}"/>
              </a:ext>
            </a:extLst>
          </p:cNvPr>
          <p:cNvSpPr>
            <a:spLocks noGrp="1"/>
          </p:cNvSpPr>
          <p:nvPr>
            <p:ph idx="1"/>
          </p:nvPr>
        </p:nvSpPr>
        <p:spPr>
          <a:xfrm>
            <a:off x="380117" y="1501127"/>
            <a:ext cx="11496923" cy="5245113"/>
          </a:xfrm>
        </p:spPr>
        <p:txBody>
          <a:bodyPr>
            <a:normAutofit/>
          </a:bodyPr>
          <a:lstStyle/>
          <a:p>
            <a:r>
              <a:rPr lang="en-GB" dirty="0"/>
              <a:t>OpenClinica is a clinical data management system used to collect follow-up data in RECOVERY</a:t>
            </a:r>
          </a:p>
          <a:p>
            <a:pPr lvl="1"/>
            <a:r>
              <a:rPr lang="en-GB" dirty="0"/>
              <a:t>Access is via a web browser (Chrome, Firefox &amp; Internet Explorer supported)</a:t>
            </a:r>
          </a:p>
          <a:p>
            <a:pPr lvl="1"/>
            <a:endParaRPr lang="en-GB" dirty="0"/>
          </a:p>
          <a:p>
            <a:pPr marL="285750" indent="-285750"/>
            <a:r>
              <a:rPr lang="en-GB" dirty="0"/>
              <a:t>Participant records are created in OpenClinica automatically when a patient is randomised (so OpenClinica does not need to be used until a follow-up form is due)</a:t>
            </a:r>
          </a:p>
          <a:p>
            <a:pPr marL="285750" indent="-285750"/>
            <a:endParaRPr lang="en-GB" dirty="0"/>
          </a:p>
          <a:p>
            <a:pPr marL="285750" indent="-285750"/>
            <a:endParaRPr lang="en-GB" dirty="0"/>
          </a:p>
        </p:txBody>
      </p:sp>
    </p:spTree>
    <p:extLst>
      <p:ext uri="{BB962C8B-B14F-4D97-AF65-F5344CB8AC3E}">
        <p14:creationId xmlns:p14="http://schemas.microsoft.com/office/powerpoint/2010/main" val="2506401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OpenClinica</a:t>
            </a:r>
            <a:r>
              <a:rPr lang="en-GB" dirty="0"/>
              <a:t> Definitions</a:t>
            </a:r>
          </a:p>
        </p:txBody>
      </p:sp>
      <p:sp>
        <p:nvSpPr>
          <p:cNvPr id="3" name="Content Placeholder 2"/>
          <p:cNvSpPr>
            <a:spLocks noGrp="1"/>
          </p:cNvSpPr>
          <p:nvPr>
            <p:ph idx="1"/>
          </p:nvPr>
        </p:nvSpPr>
        <p:spPr>
          <a:xfrm>
            <a:off x="504201" y="1596885"/>
            <a:ext cx="11177899" cy="4732478"/>
          </a:xfrm>
        </p:spPr>
        <p:txBody>
          <a:bodyPr>
            <a:normAutofit fontScale="92500" lnSpcReduction="20000"/>
          </a:bodyPr>
          <a:lstStyle/>
          <a:p>
            <a:r>
              <a:rPr lang="en-GB" b="1" dirty="0"/>
              <a:t>Study</a:t>
            </a:r>
            <a:r>
              <a:rPr lang="en-GB" dirty="0"/>
              <a:t> - this refers to the trial, in this case RECOVERY</a:t>
            </a:r>
            <a:endParaRPr lang="en-GB" dirty="0">
              <a:highlight>
                <a:srgbClr val="FFFF00"/>
              </a:highlight>
            </a:endParaRPr>
          </a:p>
          <a:p>
            <a:pPr lvl="1"/>
            <a:endParaRPr lang="en-GB" dirty="0">
              <a:highlight>
                <a:srgbClr val="FFFF00"/>
              </a:highlight>
            </a:endParaRPr>
          </a:p>
          <a:p>
            <a:r>
              <a:rPr lang="en-GB" b="1" dirty="0"/>
              <a:t>Participant - </a:t>
            </a:r>
            <a:r>
              <a:rPr lang="en-GB" dirty="0"/>
              <a:t>this is a patient within the study</a:t>
            </a:r>
            <a:endParaRPr lang="en-GB" dirty="0">
              <a:highlight>
                <a:srgbClr val="FFFF00"/>
              </a:highlight>
            </a:endParaRPr>
          </a:p>
          <a:p>
            <a:pPr lvl="1"/>
            <a:endParaRPr lang="en-GB" dirty="0">
              <a:highlight>
                <a:srgbClr val="FFFF00"/>
              </a:highlight>
            </a:endParaRPr>
          </a:p>
          <a:p>
            <a:r>
              <a:rPr lang="en-GB" b="1" dirty="0"/>
              <a:t>Event or Study Event -</a:t>
            </a:r>
            <a:r>
              <a:rPr lang="en-GB" dirty="0"/>
              <a:t> refers to a data collection point such as randomisation, follow-up or adverse events</a:t>
            </a:r>
            <a:endParaRPr lang="en-GB" dirty="0">
              <a:highlight>
                <a:srgbClr val="FFFF00"/>
              </a:highlight>
            </a:endParaRPr>
          </a:p>
          <a:p>
            <a:pPr lvl="1"/>
            <a:endParaRPr lang="en-GB" dirty="0">
              <a:highlight>
                <a:srgbClr val="FFFF00"/>
              </a:highlight>
            </a:endParaRPr>
          </a:p>
          <a:p>
            <a:r>
              <a:rPr lang="en-GB" b="1" dirty="0"/>
              <a:t>CRF - </a:t>
            </a:r>
            <a:r>
              <a:rPr lang="en-GB" dirty="0"/>
              <a:t>Case Report Form, is a form used to collect and contain data for a study event</a:t>
            </a:r>
            <a:endParaRPr lang="en-GB" dirty="0">
              <a:highlight>
                <a:srgbClr val="FFFF00"/>
              </a:highlight>
            </a:endParaRPr>
          </a:p>
          <a:p>
            <a:pPr lvl="1"/>
            <a:endParaRPr lang="en-GB" dirty="0">
              <a:highlight>
                <a:srgbClr val="FFFF00"/>
              </a:highlight>
            </a:endParaRPr>
          </a:p>
          <a:p>
            <a:r>
              <a:rPr lang="en-GB" b="1" dirty="0"/>
              <a:t>Queries - </a:t>
            </a:r>
            <a:r>
              <a:rPr lang="en-GB" dirty="0"/>
              <a:t>are queries or annotations for data items where a value that has been entered is not as expected (created by the site team or co-ordinating centre). Some are generated automatically if a result requires checking.</a:t>
            </a:r>
            <a:endParaRPr lang="en-GB" dirty="0">
              <a:highlight>
                <a:srgbClr val="FFFF00"/>
              </a:highlight>
            </a:endParaRPr>
          </a:p>
          <a:p>
            <a:endParaRPr lang="en-GB" dirty="0">
              <a:highlight>
                <a:srgbClr val="FFFF00"/>
              </a:highlight>
            </a:endParaRPr>
          </a:p>
          <a:p>
            <a:pPr lvl="1"/>
            <a:endParaRPr lang="en-GB" dirty="0"/>
          </a:p>
        </p:txBody>
      </p:sp>
    </p:spTree>
    <p:extLst>
      <p:ext uri="{BB962C8B-B14F-4D97-AF65-F5344CB8AC3E}">
        <p14:creationId xmlns:p14="http://schemas.microsoft.com/office/powerpoint/2010/main" val="4247678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BE5C4-71FA-45D9-A14A-E5444904503A}"/>
              </a:ext>
            </a:extLst>
          </p:cNvPr>
          <p:cNvSpPr>
            <a:spLocks noGrp="1"/>
          </p:cNvSpPr>
          <p:nvPr>
            <p:ph type="title"/>
          </p:nvPr>
        </p:nvSpPr>
        <p:spPr/>
        <p:txBody>
          <a:bodyPr/>
          <a:lstStyle/>
          <a:p>
            <a:r>
              <a:rPr lang="en-GB" dirty="0"/>
              <a:t>Log-in page</a:t>
            </a:r>
          </a:p>
        </p:txBody>
      </p:sp>
      <p:pic>
        <p:nvPicPr>
          <p:cNvPr id="5" name="Content Placeholder 4" descr="A screenshot of a social media post&#10;&#10;Description automatically generated">
            <a:extLst>
              <a:ext uri="{FF2B5EF4-FFF2-40B4-BE49-F238E27FC236}">
                <a16:creationId xmlns:a16="http://schemas.microsoft.com/office/drawing/2014/main" id="{99F26C8F-40CE-4689-ABBF-675F1D99E2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7486" y="2005733"/>
            <a:ext cx="5742011" cy="4579938"/>
          </a:xfrm>
        </p:spPr>
      </p:pic>
      <p:sp>
        <p:nvSpPr>
          <p:cNvPr id="3" name="TextBox 2"/>
          <p:cNvSpPr txBox="1"/>
          <p:nvPr/>
        </p:nvSpPr>
        <p:spPr>
          <a:xfrm>
            <a:off x="6949439" y="3249262"/>
            <a:ext cx="4670475" cy="2092881"/>
          </a:xfrm>
          <a:prstGeom prst="rect">
            <a:avLst/>
          </a:prstGeom>
          <a:noFill/>
        </p:spPr>
        <p:txBody>
          <a:bodyPr wrap="square" rtlCol="0">
            <a:spAutoFit/>
          </a:bodyPr>
          <a:lstStyle/>
          <a:p>
            <a:r>
              <a:rPr lang="en-GB" sz="2600" dirty="0"/>
              <a:t>URL: </a:t>
            </a:r>
            <a:r>
              <a:rPr lang="en-GB" sz="2600" dirty="0">
                <a:hlinkClick r:id="rId3"/>
              </a:rPr>
              <a:t>https://npeu.openclinica.io</a:t>
            </a:r>
            <a:endParaRPr lang="en-GB" sz="2600" dirty="0"/>
          </a:p>
          <a:p>
            <a:endParaRPr lang="en-GB" sz="2600" dirty="0"/>
          </a:p>
          <a:p>
            <a:r>
              <a:rPr lang="en-GB" sz="2600" dirty="0"/>
              <a:t>An invitation email will be sent to you, which will include your log-in credentials</a:t>
            </a:r>
          </a:p>
        </p:txBody>
      </p:sp>
    </p:spTree>
    <p:extLst>
      <p:ext uri="{BB962C8B-B14F-4D97-AF65-F5344CB8AC3E}">
        <p14:creationId xmlns:p14="http://schemas.microsoft.com/office/powerpoint/2010/main" val="1066255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38100" y="1373560"/>
            <a:ext cx="7894320" cy="5474270"/>
            <a:chOff x="-906780" y="119445"/>
            <a:chExt cx="9602032" cy="6658473"/>
          </a:xfrm>
        </p:grpSpPr>
        <p:grpSp>
          <p:nvGrpSpPr>
            <p:cNvPr id="16" name="Group 15"/>
            <p:cNvGrpSpPr/>
            <p:nvPr/>
          </p:nvGrpSpPr>
          <p:grpSpPr>
            <a:xfrm>
              <a:off x="-906780" y="119445"/>
              <a:ext cx="9602032" cy="6658473"/>
              <a:chOff x="-906780" y="119445"/>
              <a:chExt cx="9602032" cy="6658473"/>
            </a:xfrm>
          </p:grpSpPr>
          <p:pic>
            <p:nvPicPr>
              <p:cNvPr id="24" name="Picture 23"/>
              <p:cNvPicPr>
                <a:picLocks noChangeAspect="1"/>
              </p:cNvPicPr>
              <p:nvPr/>
            </p:nvPicPr>
            <p:blipFill>
              <a:blip r:embed="rId2"/>
              <a:stretch>
                <a:fillRect/>
              </a:stretch>
            </p:blipFill>
            <p:spPr>
              <a:xfrm>
                <a:off x="-906780" y="119445"/>
                <a:ext cx="9602032" cy="6561389"/>
              </a:xfrm>
              <a:prstGeom prst="rect">
                <a:avLst/>
              </a:prstGeom>
            </p:spPr>
          </p:pic>
          <p:sp>
            <p:nvSpPr>
              <p:cNvPr id="25" name="Rectangle 24"/>
              <p:cNvSpPr/>
              <p:nvPr/>
            </p:nvSpPr>
            <p:spPr>
              <a:xfrm flipV="1">
                <a:off x="101846" y="1264920"/>
                <a:ext cx="8585786" cy="5512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grpSp>
        <p:grpSp>
          <p:nvGrpSpPr>
            <p:cNvPr id="17" name="Group 16"/>
            <p:cNvGrpSpPr>
              <a:grpSpLocks noChangeAspect="1"/>
            </p:cNvGrpSpPr>
            <p:nvPr/>
          </p:nvGrpSpPr>
          <p:grpSpPr>
            <a:xfrm>
              <a:off x="101846" y="1278326"/>
              <a:ext cx="5125474" cy="4919851"/>
              <a:chOff x="4184313" y="585368"/>
              <a:chExt cx="6242498" cy="5992062"/>
            </a:xfrm>
          </p:grpSpPr>
          <p:pic>
            <p:nvPicPr>
              <p:cNvPr id="18" name="Picture 17"/>
              <p:cNvPicPr>
                <a:picLocks noChangeAspect="1"/>
              </p:cNvPicPr>
              <p:nvPr/>
            </p:nvPicPr>
            <p:blipFill rotWithShape="1">
              <a:blip r:embed="rId3"/>
              <a:srcRect l="88711"/>
              <a:stretch/>
            </p:blipFill>
            <p:spPr>
              <a:xfrm>
                <a:off x="9220200" y="585369"/>
                <a:ext cx="1206611" cy="5992061"/>
              </a:xfrm>
              <a:prstGeom prst="rect">
                <a:avLst/>
              </a:prstGeom>
            </p:spPr>
          </p:pic>
          <p:pic>
            <p:nvPicPr>
              <p:cNvPr id="19" name="Picture 18"/>
              <p:cNvPicPr>
                <a:picLocks noChangeAspect="1"/>
              </p:cNvPicPr>
              <p:nvPr/>
            </p:nvPicPr>
            <p:blipFill rotWithShape="1">
              <a:blip r:embed="rId3"/>
              <a:srcRect t="277" r="86517"/>
              <a:stretch/>
            </p:blipFill>
            <p:spPr>
              <a:xfrm>
                <a:off x="4184313" y="601980"/>
                <a:ext cx="1442831" cy="5975448"/>
              </a:xfrm>
              <a:prstGeom prst="rect">
                <a:avLst/>
              </a:prstGeom>
            </p:spPr>
          </p:pic>
          <p:pic>
            <p:nvPicPr>
              <p:cNvPr id="20" name="Picture 19"/>
              <p:cNvPicPr>
                <a:picLocks noChangeAspect="1"/>
              </p:cNvPicPr>
              <p:nvPr/>
            </p:nvPicPr>
            <p:blipFill rotWithShape="1">
              <a:blip r:embed="rId3"/>
              <a:srcRect l="20343" t="404" r="74168"/>
              <a:stretch/>
            </p:blipFill>
            <p:spPr>
              <a:xfrm>
                <a:off x="5613395" y="609600"/>
                <a:ext cx="586741" cy="5967828"/>
              </a:xfrm>
              <a:prstGeom prst="rect">
                <a:avLst/>
              </a:prstGeom>
            </p:spPr>
          </p:pic>
          <p:pic>
            <p:nvPicPr>
              <p:cNvPr id="21" name="Picture 20"/>
              <p:cNvPicPr>
                <a:picLocks noChangeAspect="1"/>
              </p:cNvPicPr>
              <p:nvPr/>
            </p:nvPicPr>
            <p:blipFill rotWithShape="1">
              <a:blip r:embed="rId3"/>
              <a:srcRect l="37168" r="56701"/>
              <a:stretch/>
            </p:blipFill>
            <p:spPr>
              <a:xfrm>
                <a:off x="6192350" y="585368"/>
                <a:ext cx="655321" cy="5992061"/>
              </a:xfrm>
              <a:prstGeom prst="rect">
                <a:avLst/>
              </a:prstGeom>
            </p:spPr>
          </p:pic>
          <p:pic>
            <p:nvPicPr>
              <p:cNvPr id="22" name="Picture 21"/>
              <p:cNvPicPr>
                <a:picLocks noChangeAspect="1"/>
              </p:cNvPicPr>
              <p:nvPr/>
            </p:nvPicPr>
            <p:blipFill rotWithShape="1">
              <a:blip r:embed="rId3"/>
              <a:srcRect l="50071" r="44154"/>
              <a:stretch/>
            </p:blipFill>
            <p:spPr>
              <a:xfrm>
                <a:off x="6833755" y="585368"/>
                <a:ext cx="617221" cy="5992061"/>
              </a:xfrm>
              <a:prstGeom prst="rect">
                <a:avLst/>
              </a:prstGeom>
            </p:spPr>
          </p:pic>
          <p:pic>
            <p:nvPicPr>
              <p:cNvPr id="23" name="Picture 22"/>
              <p:cNvPicPr>
                <a:picLocks noChangeAspect="1"/>
              </p:cNvPicPr>
              <p:nvPr/>
            </p:nvPicPr>
            <p:blipFill rotWithShape="1">
              <a:blip r:embed="rId3"/>
              <a:srcRect l="61050" r="22196"/>
              <a:stretch/>
            </p:blipFill>
            <p:spPr>
              <a:xfrm>
                <a:off x="7429499" y="585369"/>
                <a:ext cx="1790701" cy="5992061"/>
              </a:xfrm>
              <a:prstGeom prst="rect">
                <a:avLst/>
              </a:prstGeom>
            </p:spPr>
          </p:pic>
        </p:grpSp>
      </p:grpSp>
      <p:sp>
        <p:nvSpPr>
          <p:cNvPr id="2" name="Title 1"/>
          <p:cNvSpPr>
            <a:spLocks noGrp="1"/>
          </p:cNvSpPr>
          <p:nvPr>
            <p:ph type="title"/>
          </p:nvPr>
        </p:nvSpPr>
        <p:spPr/>
        <p:txBody>
          <a:bodyPr/>
          <a:lstStyle/>
          <a:p>
            <a:r>
              <a:rPr lang="en-GB" dirty="0"/>
              <a:t>Participant Matrix</a:t>
            </a:r>
          </a:p>
        </p:txBody>
      </p:sp>
      <p:sp>
        <p:nvSpPr>
          <p:cNvPr id="4" name="Rectangle 2"/>
          <p:cNvSpPr>
            <a:spLocks noChangeArrowheads="1"/>
          </p:cNvSpPr>
          <p:nvPr/>
        </p:nvSpPr>
        <p:spPr bwMode="auto">
          <a:xfrm>
            <a:off x="1500997" y="603450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p:cNvSpPr txBox="1"/>
          <p:nvPr/>
        </p:nvSpPr>
        <p:spPr>
          <a:xfrm>
            <a:off x="6115524" y="2051244"/>
            <a:ext cx="5891097" cy="4801314"/>
          </a:xfrm>
          <a:prstGeom prst="rect">
            <a:avLst/>
          </a:prstGeom>
          <a:noFill/>
        </p:spPr>
        <p:txBody>
          <a:bodyPr wrap="square" rtlCol="0">
            <a:spAutoFit/>
          </a:bodyPr>
          <a:lstStyle/>
          <a:p>
            <a:pPr marL="285750" indent="-285750">
              <a:buFont typeface="Arial" panose="020B0604020202020204" pitchFamily="34" charset="0"/>
              <a:buChar char="•"/>
            </a:pPr>
            <a:r>
              <a:rPr lang="en-GB" dirty="0"/>
              <a:t>Navigate using the navigation bar</a:t>
            </a:r>
          </a:p>
          <a:p>
            <a:pPr marL="742950" lvl="1" indent="-285750">
              <a:buFont typeface="Arial" panose="020B0604020202020204" pitchFamily="34" charset="0"/>
              <a:buChar char="•"/>
            </a:pPr>
            <a:r>
              <a:rPr lang="en-GB" b="1" dirty="0"/>
              <a:t>Home</a:t>
            </a:r>
            <a:r>
              <a:rPr lang="en-GB" dirty="0"/>
              <a:t> takes you to your site home page (not used)</a:t>
            </a:r>
          </a:p>
          <a:p>
            <a:pPr marL="742950" lvl="1" indent="-285750">
              <a:buFont typeface="Arial" panose="020B0604020202020204" pitchFamily="34" charset="0"/>
              <a:buChar char="•"/>
            </a:pPr>
            <a:r>
              <a:rPr lang="en-GB" b="1" dirty="0"/>
              <a:t>Participant matrix </a:t>
            </a:r>
            <a:r>
              <a:rPr lang="en-GB" dirty="0"/>
              <a:t>displays a table of all participants at your site </a:t>
            </a:r>
          </a:p>
          <a:p>
            <a:pPr marL="742950" lvl="1" indent="-285750">
              <a:buFont typeface="Arial" panose="020B0604020202020204" pitchFamily="34" charset="0"/>
              <a:buChar char="•"/>
            </a:pPr>
            <a:r>
              <a:rPr lang="en-GB" b="1" dirty="0"/>
              <a:t>Queries</a:t>
            </a:r>
            <a:r>
              <a:rPr lang="en-GB" dirty="0"/>
              <a:t> displays a table of all queries at your site</a:t>
            </a:r>
          </a:p>
          <a:p>
            <a:pPr lvl="1"/>
            <a:endParaRPr lang="en-GB" dirty="0"/>
          </a:p>
          <a:p>
            <a:pPr marL="285750" indent="-285750">
              <a:buFont typeface="Arial" panose="020B0604020202020204" pitchFamily="34" charset="0"/>
              <a:buChar char="•"/>
            </a:pPr>
            <a:r>
              <a:rPr lang="en-GB" dirty="0"/>
              <a:t>When a patient is randomised, their baseline data is automatically added to two CRFs:</a:t>
            </a:r>
          </a:p>
          <a:p>
            <a:pPr marL="742950" lvl="1" indent="-285750">
              <a:buFont typeface="Arial" panose="020B0604020202020204" pitchFamily="34" charset="0"/>
              <a:buChar char="•"/>
            </a:pPr>
            <a:r>
              <a:rPr lang="en-GB" dirty="0"/>
              <a:t>A ‘Randomisation’ form (which can potentially be modified if an error was made), and also</a:t>
            </a:r>
          </a:p>
          <a:p>
            <a:pPr marL="742950" lvl="1" indent="-285750">
              <a:buFont typeface="Arial" panose="020B0604020202020204" pitchFamily="34" charset="0"/>
              <a:buChar char="•"/>
            </a:pPr>
            <a:r>
              <a:rPr lang="en-GB" dirty="0"/>
              <a:t>An ‘Entry’ form (a locked version of the entry data that cannot be modified)</a:t>
            </a:r>
          </a:p>
          <a:p>
            <a:endParaRPr lang="en-GB" dirty="0"/>
          </a:p>
          <a:p>
            <a:pPr marL="285750" indent="-285750">
              <a:buFont typeface="Arial" panose="020B0604020202020204" pitchFamily="34" charset="0"/>
              <a:buChar char="•"/>
            </a:pPr>
            <a:r>
              <a:rPr lang="en-GB" dirty="0"/>
              <a:t>You </a:t>
            </a:r>
            <a:r>
              <a:rPr lang="en-GB" b="1" dirty="0"/>
              <a:t>never</a:t>
            </a:r>
            <a:r>
              <a:rPr lang="en-GB" dirty="0"/>
              <a:t> need to add a new participant yourself in OpenClinica, so please do not use this button</a:t>
            </a:r>
          </a:p>
          <a:p>
            <a:pPr marL="742950" lvl="1" indent="-285750">
              <a:buFont typeface="Arial" panose="020B0604020202020204" pitchFamily="34" charset="0"/>
              <a:buChar char="•"/>
            </a:pPr>
            <a:r>
              <a:rPr lang="en-GB" dirty="0"/>
              <a:t>Contact the trial team if you cannot find a participant you expect to see</a:t>
            </a:r>
          </a:p>
        </p:txBody>
      </p:sp>
      <p:sp>
        <p:nvSpPr>
          <p:cNvPr id="7" name="Oval 6"/>
          <p:cNvSpPr/>
          <p:nvPr/>
        </p:nvSpPr>
        <p:spPr>
          <a:xfrm>
            <a:off x="5483653" y="1652198"/>
            <a:ext cx="1465788" cy="1613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p:cNvCxnSpPr>
            <a:stCxn id="7" idx="4"/>
          </p:cNvCxnSpPr>
          <p:nvPr/>
        </p:nvCxnSpPr>
        <p:spPr>
          <a:xfrm>
            <a:off x="6216547" y="1813560"/>
            <a:ext cx="237593" cy="21009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322320" y="2179319"/>
            <a:ext cx="715119" cy="1582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4" name="Straight Connector 13"/>
          <p:cNvCxnSpPr>
            <a:stCxn id="13" idx="6"/>
          </p:cNvCxnSpPr>
          <p:nvPr/>
        </p:nvCxnSpPr>
        <p:spPr>
          <a:xfrm>
            <a:off x="4037439" y="2258434"/>
            <a:ext cx="2179108" cy="343035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505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Participant Matrix</a:t>
            </a:r>
          </a:p>
        </p:txBody>
      </p:sp>
      <p:sp>
        <p:nvSpPr>
          <p:cNvPr id="4" name="Rectangle 2"/>
          <p:cNvSpPr>
            <a:spLocks noChangeArrowheads="1"/>
          </p:cNvSpPr>
          <p:nvPr/>
        </p:nvSpPr>
        <p:spPr bwMode="auto">
          <a:xfrm>
            <a:off x="1500997" y="603450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pSp>
        <p:nvGrpSpPr>
          <p:cNvPr id="18" name="Group 17"/>
          <p:cNvGrpSpPr>
            <a:grpSpLocks noChangeAspect="1"/>
          </p:cNvGrpSpPr>
          <p:nvPr/>
        </p:nvGrpSpPr>
        <p:grpSpPr>
          <a:xfrm>
            <a:off x="38100" y="1373560"/>
            <a:ext cx="7894320" cy="5474270"/>
            <a:chOff x="-906780" y="119445"/>
            <a:chExt cx="9602032" cy="6658473"/>
          </a:xfrm>
        </p:grpSpPr>
        <p:grpSp>
          <p:nvGrpSpPr>
            <p:cNvPr id="17" name="Group 16"/>
            <p:cNvGrpSpPr/>
            <p:nvPr/>
          </p:nvGrpSpPr>
          <p:grpSpPr>
            <a:xfrm>
              <a:off x="-906780" y="119445"/>
              <a:ext cx="9602032" cy="6658473"/>
              <a:chOff x="-906780" y="119445"/>
              <a:chExt cx="9602032" cy="6658473"/>
            </a:xfrm>
          </p:grpSpPr>
          <p:pic>
            <p:nvPicPr>
              <p:cNvPr id="7" name="Picture 6"/>
              <p:cNvPicPr>
                <a:picLocks noChangeAspect="1"/>
              </p:cNvPicPr>
              <p:nvPr/>
            </p:nvPicPr>
            <p:blipFill>
              <a:blip r:embed="rId2"/>
              <a:stretch>
                <a:fillRect/>
              </a:stretch>
            </p:blipFill>
            <p:spPr>
              <a:xfrm>
                <a:off x="-906780" y="119445"/>
                <a:ext cx="9602032" cy="6561389"/>
              </a:xfrm>
              <a:prstGeom prst="rect">
                <a:avLst/>
              </a:prstGeom>
            </p:spPr>
          </p:pic>
          <p:sp>
            <p:nvSpPr>
              <p:cNvPr id="16" name="Rectangle 15"/>
              <p:cNvSpPr/>
              <p:nvPr/>
            </p:nvSpPr>
            <p:spPr>
              <a:xfrm flipV="1">
                <a:off x="101846" y="1264920"/>
                <a:ext cx="8585786" cy="5512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grpSp>
        <p:grpSp>
          <p:nvGrpSpPr>
            <p:cNvPr id="15" name="Group 14"/>
            <p:cNvGrpSpPr>
              <a:grpSpLocks noChangeAspect="1"/>
            </p:cNvGrpSpPr>
            <p:nvPr/>
          </p:nvGrpSpPr>
          <p:grpSpPr>
            <a:xfrm>
              <a:off x="101846" y="1278326"/>
              <a:ext cx="5125474" cy="4919851"/>
              <a:chOff x="4184313" y="585368"/>
              <a:chExt cx="6242498" cy="5992062"/>
            </a:xfrm>
          </p:grpSpPr>
          <p:pic>
            <p:nvPicPr>
              <p:cNvPr id="8" name="Picture 7"/>
              <p:cNvPicPr>
                <a:picLocks noChangeAspect="1"/>
              </p:cNvPicPr>
              <p:nvPr/>
            </p:nvPicPr>
            <p:blipFill rotWithShape="1">
              <a:blip r:embed="rId3"/>
              <a:srcRect l="88711"/>
              <a:stretch/>
            </p:blipFill>
            <p:spPr>
              <a:xfrm>
                <a:off x="9220200" y="585369"/>
                <a:ext cx="1206611" cy="5992061"/>
              </a:xfrm>
              <a:prstGeom prst="rect">
                <a:avLst/>
              </a:prstGeom>
            </p:spPr>
          </p:pic>
          <p:pic>
            <p:nvPicPr>
              <p:cNvPr id="9" name="Picture 8"/>
              <p:cNvPicPr>
                <a:picLocks noChangeAspect="1"/>
              </p:cNvPicPr>
              <p:nvPr/>
            </p:nvPicPr>
            <p:blipFill rotWithShape="1">
              <a:blip r:embed="rId3"/>
              <a:srcRect t="277" r="86517"/>
              <a:stretch/>
            </p:blipFill>
            <p:spPr>
              <a:xfrm>
                <a:off x="4184313" y="601980"/>
                <a:ext cx="1442831" cy="5975448"/>
              </a:xfrm>
              <a:prstGeom prst="rect">
                <a:avLst/>
              </a:prstGeom>
            </p:spPr>
          </p:pic>
          <p:pic>
            <p:nvPicPr>
              <p:cNvPr id="10" name="Picture 9"/>
              <p:cNvPicPr>
                <a:picLocks noChangeAspect="1"/>
              </p:cNvPicPr>
              <p:nvPr/>
            </p:nvPicPr>
            <p:blipFill rotWithShape="1">
              <a:blip r:embed="rId3"/>
              <a:srcRect l="20343" t="404" r="74168"/>
              <a:stretch/>
            </p:blipFill>
            <p:spPr>
              <a:xfrm>
                <a:off x="5613395" y="609600"/>
                <a:ext cx="586741" cy="5967828"/>
              </a:xfrm>
              <a:prstGeom prst="rect">
                <a:avLst/>
              </a:prstGeom>
            </p:spPr>
          </p:pic>
          <p:pic>
            <p:nvPicPr>
              <p:cNvPr id="11" name="Picture 10"/>
              <p:cNvPicPr>
                <a:picLocks noChangeAspect="1"/>
              </p:cNvPicPr>
              <p:nvPr/>
            </p:nvPicPr>
            <p:blipFill rotWithShape="1">
              <a:blip r:embed="rId3"/>
              <a:srcRect l="37168" r="56701"/>
              <a:stretch/>
            </p:blipFill>
            <p:spPr>
              <a:xfrm>
                <a:off x="6192350" y="585368"/>
                <a:ext cx="655321" cy="5992061"/>
              </a:xfrm>
              <a:prstGeom prst="rect">
                <a:avLst/>
              </a:prstGeom>
            </p:spPr>
          </p:pic>
          <p:pic>
            <p:nvPicPr>
              <p:cNvPr id="12" name="Picture 11"/>
              <p:cNvPicPr>
                <a:picLocks noChangeAspect="1"/>
              </p:cNvPicPr>
              <p:nvPr/>
            </p:nvPicPr>
            <p:blipFill rotWithShape="1">
              <a:blip r:embed="rId3"/>
              <a:srcRect l="50071" r="44154"/>
              <a:stretch/>
            </p:blipFill>
            <p:spPr>
              <a:xfrm>
                <a:off x="6833755" y="585368"/>
                <a:ext cx="617221" cy="5992061"/>
              </a:xfrm>
              <a:prstGeom prst="rect">
                <a:avLst/>
              </a:prstGeom>
            </p:spPr>
          </p:pic>
          <p:pic>
            <p:nvPicPr>
              <p:cNvPr id="13" name="Picture 12"/>
              <p:cNvPicPr>
                <a:picLocks noChangeAspect="1"/>
              </p:cNvPicPr>
              <p:nvPr/>
            </p:nvPicPr>
            <p:blipFill rotWithShape="1">
              <a:blip r:embed="rId3"/>
              <a:srcRect l="61050" r="22196"/>
              <a:stretch/>
            </p:blipFill>
            <p:spPr>
              <a:xfrm>
                <a:off x="7429499" y="585369"/>
                <a:ext cx="1790701" cy="5992061"/>
              </a:xfrm>
              <a:prstGeom prst="rect">
                <a:avLst/>
              </a:prstGeom>
            </p:spPr>
          </p:pic>
        </p:grpSp>
      </p:grpSp>
      <p:sp>
        <p:nvSpPr>
          <p:cNvPr id="5" name="Rectangle 4"/>
          <p:cNvSpPr/>
          <p:nvPr/>
        </p:nvSpPr>
        <p:spPr>
          <a:xfrm>
            <a:off x="5483404" y="2015357"/>
            <a:ext cx="6479996" cy="4462760"/>
          </a:xfrm>
          <a:prstGeom prst="rect">
            <a:avLst/>
          </a:prstGeom>
        </p:spPr>
        <p:txBody>
          <a:bodyPr wrap="square">
            <a:spAutoFit/>
          </a:bodyPr>
          <a:lstStyle/>
          <a:p>
            <a:pPr marL="457200" indent="-457200">
              <a:buFont typeface="Arial" panose="020B0604020202020204" pitchFamily="34" charset="0"/>
              <a:buChar char="•"/>
            </a:pPr>
            <a:r>
              <a:rPr lang="en-GB" sz="2000" dirty="0"/>
              <a:t>Each row is one participant, with Participant ID (study number) in the first column with a ‘CV_’ prefix</a:t>
            </a:r>
          </a:p>
          <a:p>
            <a:pPr marL="457200" indent="-457200">
              <a:buFont typeface="Arial" panose="020B0604020202020204" pitchFamily="34" charset="0"/>
              <a:buChar char="•"/>
            </a:pPr>
            <a:r>
              <a:rPr lang="en-GB" sz="2000" dirty="0"/>
              <a:t>Subsequent columns contain CRFs</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000" dirty="0"/>
              <a:t>The CRFs used for data entry are:</a:t>
            </a:r>
          </a:p>
          <a:p>
            <a:pPr marL="914400" lvl="1" indent="-457200">
              <a:buFont typeface="Arial" panose="020B0604020202020204" pitchFamily="34" charset="0"/>
              <a:buChar char="•"/>
            </a:pPr>
            <a:r>
              <a:rPr lang="en-GB" sz="2000" dirty="0"/>
              <a:t>‘Follow-up’: The main follow-up form, completed on (or soon after) day 28</a:t>
            </a:r>
          </a:p>
          <a:p>
            <a:pPr marL="914400" lvl="1" indent="-457200">
              <a:buFont typeface="Arial" panose="020B0604020202020204" pitchFamily="34" charset="0"/>
              <a:buChar char="•"/>
            </a:pPr>
            <a:r>
              <a:rPr lang="en-GB" sz="2000" dirty="0"/>
              <a:t>‘6 Month Follow-up’: 6-month follow-up form</a:t>
            </a:r>
          </a:p>
          <a:p>
            <a:pPr marL="914400" lvl="1" indent="-457200">
              <a:buFont typeface="Arial" panose="020B0604020202020204" pitchFamily="34" charset="0"/>
              <a:buChar char="•"/>
            </a:pPr>
            <a:r>
              <a:rPr lang="en-GB" sz="2000" dirty="0"/>
              <a:t>Adverse Events: For use if reporting a Suspected Serious Adverse Reaction</a:t>
            </a:r>
          </a:p>
          <a:p>
            <a:pPr lvl="1"/>
            <a:endParaRPr lang="en-GB" sz="2000" dirty="0"/>
          </a:p>
          <a:p>
            <a:pPr marL="457200" indent="-457200">
              <a:buFont typeface="Arial" panose="020B0604020202020204" pitchFamily="34" charset="0"/>
              <a:buChar char="•"/>
            </a:pPr>
            <a:r>
              <a:rPr lang="en-GB" sz="2000" dirty="0"/>
              <a:t>‘Sponsor Assessment’, ‘28 Day Vital Status’ and any other CRFs that appear in this matrix are not used for data entry</a:t>
            </a:r>
          </a:p>
        </p:txBody>
      </p:sp>
    </p:spTree>
    <p:extLst>
      <p:ext uri="{BB962C8B-B14F-4D97-AF65-F5344CB8AC3E}">
        <p14:creationId xmlns:p14="http://schemas.microsoft.com/office/powerpoint/2010/main" val="873676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a:grpSpLocks noChangeAspect="1"/>
          </p:cNvGrpSpPr>
          <p:nvPr/>
        </p:nvGrpSpPr>
        <p:grpSpPr>
          <a:xfrm>
            <a:off x="38100" y="1373560"/>
            <a:ext cx="7894320" cy="5474270"/>
            <a:chOff x="-906780" y="119445"/>
            <a:chExt cx="9602032" cy="6658473"/>
          </a:xfrm>
        </p:grpSpPr>
        <p:grpSp>
          <p:nvGrpSpPr>
            <p:cNvPr id="14" name="Group 13"/>
            <p:cNvGrpSpPr/>
            <p:nvPr/>
          </p:nvGrpSpPr>
          <p:grpSpPr>
            <a:xfrm>
              <a:off x="-906780" y="119445"/>
              <a:ext cx="9602032" cy="6658473"/>
              <a:chOff x="-906780" y="119445"/>
              <a:chExt cx="9602032" cy="6658473"/>
            </a:xfrm>
          </p:grpSpPr>
          <p:pic>
            <p:nvPicPr>
              <p:cNvPr id="22" name="Picture 21"/>
              <p:cNvPicPr>
                <a:picLocks noChangeAspect="1"/>
              </p:cNvPicPr>
              <p:nvPr/>
            </p:nvPicPr>
            <p:blipFill>
              <a:blip r:embed="rId2"/>
              <a:stretch>
                <a:fillRect/>
              </a:stretch>
            </p:blipFill>
            <p:spPr>
              <a:xfrm>
                <a:off x="-906780" y="119445"/>
                <a:ext cx="9602032" cy="6561389"/>
              </a:xfrm>
              <a:prstGeom prst="rect">
                <a:avLst/>
              </a:prstGeom>
            </p:spPr>
          </p:pic>
          <p:sp>
            <p:nvSpPr>
              <p:cNvPr id="23" name="Rectangle 22"/>
              <p:cNvSpPr/>
              <p:nvPr/>
            </p:nvSpPr>
            <p:spPr>
              <a:xfrm flipV="1">
                <a:off x="101846" y="1264920"/>
                <a:ext cx="8585786" cy="5512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grpSp>
        <p:grpSp>
          <p:nvGrpSpPr>
            <p:cNvPr id="15" name="Group 14"/>
            <p:cNvGrpSpPr>
              <a:grpSpLocks noChangeAspect="1"/>
            </p:cNvGrpSpPr>
            <p:nvPr/>
          </p:nvGrpSpPr>
          <p:grpSpPr>
            <a:xfrm>
              <a:off x="101846" y="1278326"/>
              <a:ext cx="5125474" cy="4919851"/>
              <a:chOff x="4184313" y="585368"/>
              <a:chExt cx="6242498" cy="5992062"/>
            </a:xfrm>
          </p:grpSpPr>
          <p:pic>
            <p:nvPicPr>
              <p:cNvPr id="16" name="Picture 15"/>
              <p:cNvPicPr>
                <a:picLocks noChangeAspect="1"/>
              </p:cNvPicPr>
              <p:nvPr/>
            </p:nvPicPr>
            <p:blipFill rotWithShape="1">
              <a:blip r:embed="rId3"/>
              <a:srcRect l="88711"/>
              <a:stretch/>
            </p:blipFill>
            <p:spPr>
              <a:xfrm>
                <a:off x="9220200" y="585369"/>
                <a:ext cx="1206611" cy="5992061"/>
              </a:xfrm>
              <a:prstGeom prst="rect">
                <a:avLst/>
              </a:prstGeom>
            </p:spPr>
          </p:pic>
          <p:pic>
            <p:nvPicPr>
              <p:cNvPr id="17" name="Picture 16"/>
              <p:cNvPicPr>
                <a:picLocks noChangeAspect="1"/>
              </p:cNvPicPr>
              <p:nvPr/>
            </p:nvPicPr>
            <p:blipFill rotWithShape="1">
              <a:blip r:embed="rId3"/>
              <a:srcRect t="277" r="86517"/>
              <a:stretch/>
            </p:blipFill>
            <p:spPr>
              <a:xfrm>
                <a:off x="4184313" y="601980"/>
                <a:ext cx="1442831" cy="5975448"/>
              </a:xfrm>
              <a:prstGeom prst="rect">
                <a:avLst/>
              </a:prstGeom>
            </p:spPr>
          </p:pic>
          <p:pic>
            <p:nvPicPr>
              <p:cNvPr id="18" name="Picture 17"/>
              <p:cNvPicPr>
                <a:picLocks noChangeAspect="1"/>
              </p:cNvPicPr>
              <p:nvPr/>
            </p:nvPicPr>
            <p:blipFill rotWithShape="1">
              <a:blip r:embed="rId3"/>
              <a:srcRect l="20343" t="404" r="74168"/>
              <a:stretch/>
            </p:blipFill>
            <p:spPr>
              <a:xfrm>
                <a:off x="5613395" y="609600"/>
                <a:ext cx="586741" cy="5967828"/>
              </a:xfrm>
              <a:prstGeom prst="rect">
                <a:avLst/>
              </a:prstGeom>
            </p:spPr>
          </p:pic>
          <p:pic>
            <p:nvPicPr>
              <p:cNvPr id="19" name="Picture 18"/>
              <p:cNvPicPr>
                <a:picLocks noChangeAspect="1"/>
              </p:cNvPicPr>
              <p:nvPr/>
            </p:nvPicPr>
            <p:blipFill rotWithShape="1">
              <a:blip r:embed="rId3"/>
              <a:srcRect l="37168" r="56701"/>
              <a:stretch/>
            </p:blipFill>
            <p:spPr>
              <a:xfrm>
                <a:off x="6192350" y="585368"/>
                <a:ext cx="655321" cy="5992061"/>
              </a:xfrm>
              <a:prstGeom prst="rect">
                <a:avLst/>
              </a:prstGeom>
            </p:spPr>
          </p:pic>
          <p:pic>
            <p:nvPicPr>
              <p:cNvPr id="20" name="Picture 19"/>
              <p:cNvPicPr>
                <a:picLocks noChangeAspect="1"/>
              </p:cNvPicPr>
              <p:nvPr/>
            </p:nvPicPr>
            <p:blipFill rotWithShape="1">
              <a:blip r:embed="rId3"/>
              <a:srcRect l="50071" r="44154"/>
              <a:stretch/>
            </p:blipFill>
            <p:spPr>
              <a:xfrm>
                <a:off x="6833755" y="585368"/>
                <a:ext cx="617221" cy="5992061"/>
              </a:xfrm>
              <a:prstGeom prst="rect">
                <a:avLst/>
              </a:prstGeom>
            </p:spPr>
          </p:pic>
          <p:pic>
            <p:nvPicPr>
              <p:cNvPr id="21" name="Picture 20"/>
              <p:cNvPicPr>
                <a:picLocks noChangeAspect="1"/>
              </p:cNvPicPr>
              <p:nvPr/>
            </p:nvPicPr>
            <p:blipFill rotWithShape="1">
              <a:blip r:embed="rId3"/>
              <a:srcRect l="61050" r="22196"/>
              <a:stretch/>
            </p:blipFill>
            <p:spPr>
              <a:xfrm>
                <a:off x="7429499" y="585369"/>
                <a:ext cx="1790701" cy="5992061"/>
              </a:xfrm>
              <a:prstGeom prst="rect">
                <a:avLst/>
              </a:prstGeom>
            </p:spPr>
          </p:pic>
        </p:grpSp>
      </p:grpSp>
      <p:sp>
        <p:nvSpPr>
          <p:cNvPr id="2" name="Title 1"/>
          <p:cNvSpPr>
            <a:spLocks noGrp="1"/>
          </p:cNvSpPr>
          <p:nvPr>
            <p:ph type="title"/>
          </p:nvPr>
        </p:nvSpPr>
        <p:spPr/>
        <p:txBody>
          <a:bodyPr/>
          <a:lstStyle/>
          <a:p>
            <a:r>
              <a:rPr lang="en-GB" dirty="0"/>
              <a:t>Data entry statuses</a:t>
            </a:r>
          </a:p>
        </p:txBody>
      </p:sp>
      <p:sp>
        <p:nvSpPr>
          <p:cNvPr id="4" name="Rectangle 2"/>
          <p:cNvSpPr>
            <a:spLocks noChangeArrowheads="1"/>
          </p:cNvSpPr>
          <p:nvPr/>
        </p:nvSpPr>
        <p:spPr bwMode="auto">
          <a:xfrm>
            <a:off x="1500997" y="603450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pSp>
        <p:nvGrpSpPr>
          <p:cNvPr id="11" name="Group 10"/>
          <p:cNvGrpSpPr/>
          <p:nvPr/>
        </p:nvGrpSpPr>
        <p:grpSpPr>
          <a:xfrm>
            <a:off x="6084003" y="2904838"/>
            <a:ext cx="4892434" cy="2571207"/>
            <a:chOff x="6960703" y="2372893"/>
            <a:chExt cx="4615988" cy="2571207"/>
          </a:xfrm>
        </p:grpSpPr>
        <p:grpSp>
          <p:nvGrpSpPr>
            <p:cNvPr id="9" name="Group 8"/>
            <p:cNvGrpSpPr/>
            <p:nvPr/>
          </p:nvGrpSpPr>
          <p:grpSpPr>
            <a:xfrm>
              <a:off x="6960703" y="2372893"/>
              <a:ext cx="4615988" cy="2554545"/>
              <a:chOff x="6960703" y="2139868"/>
              <a:chExt cx="4615988" cy="2554545"/>
            </a:xfrm>
          </p:grpSpPr>
          <p:sp>
            <p:nvSpPr>
              <p:cNvPr id="5" name="Rectangle 4"/>
              <p:cNvSpPr/>
              <p:nvPr/>
            </p:nvSpPr>
            <p:spPr>
              <a:xfrm>
                <a:off x="7466854" y="2139868"/>
                <a:ext cx="4109837" cy="2554545"/>
              </a:xfrm>
              <a:prstGeom prst="rect">
                <a:avLst/>
              </a:prstGeom>
            </p:spPr>
            <p:txBody>
              <a:bodyPr wrap="square">
                <a:spAutoFit/>
              </a:bodyPr>
              <a:lstStyle/>
              <a:p>
                <a:r>
                  <a:rPr lang="en-GB" sz="2000" dirty="0"/>
                  <a:t>Data entry completed</a:t>
                </a:r>
              </a:p>
              <a:p>
                <a:endParaRPr lang="en-GB" sz="2000" dirty="0"/>
              </a:p>
              <a:p>
                <a:r>
                  <a:rPr lang="en-GB" sz="2000" dirty="0"/>
                  <a:t>Data entry started but not marked as complete</a:t>
                </a:r>
              </a:p>
              <a:p>
                <a:endParaRPr lang="en-GB" sz="2000" dirty="0"/>
              </a:p>
              <a:p>
                <a:r>
                  <a:rPr lang="en-GB" sz="2000" dirty="0"/>
                  <a:t>‘Scheduled event’</a:t>
                </a:r>
              </a:p>
              <a:p>
                <a:endParaRPr lang="en-GB" sz="2000" dirty="0"/>
              </a:p>
              <a:p>
                <a:r>
                  <a:rPr lang="en-GB" sz="2000" dirty="0"/>
                  <a:t>‘Non-scheduled event’</a:t>
                </a:r>
              </a:p>
            </p:txBody>
          </p:sp>
          <p:pic>
            <p:nvPicPr>
              <p:cNvPr id="3" name="Picture 2"/>
              <p:cNvPicPr>
                <a:picLocks noChangeAspect="1"/>
              </p:cNvPicPr>
              <p:nvPr/>
            </p:nvPicPr>
            <p:blipFill>
              <a:blip r:embed="rId4"/>
              <a:stretch>
                <a:fillRect/>
              </a:stretch>
            </p:blipFill>
            <p:spPr>
              <a:xfrm>
                <a:off x="7001630" y="2139868"/>
                <a:ext cx="484829" cy="453550"/>
              </a:xfrm>
              <a:prstGeom prst="rect">
                <a:avLst/>
              </a:prstGeom>
            </p:spPr>
          </p:pic>
          <p:pic>
            <p:nvPicPr>
              <p:cNvPr id="7" name="Picture 6"/>
              <p:cNvPicPr>
                <a:picLocks noChangeAspect="1"/>
              </p:cNvPicPr>
              <p:nvPr/>
            </p:nvPicPr>
            <p:blipFill>
              <a:blip r:embed="rId5"/>
              <a:stretch>
                <a:fillRect/>
              </a:stretch>
            </p:blipFill>
            <p:spPr>
              <a:xfrm>
                <a:off x="6984500" y="3675027"/>
                <a:ext cx="490487" cy="413848"/>
              </a:xfrm>
              <a:prstGeom prst="rect">
                <a:avLst/>
              </a:prstGeom>
            </p:spPr>
          </p:pic>
          <p:pic>
            <p:nvPicPr>
              <p:cNvPr id="8" name="Picture 7"/>
              <p:cNvPicPr>
                <a:picLocks noChangeAspect="1"/>
              </p:cNvPicPr>
              <p:nvPr/>
            </p:nvPicPr>
            <p:blipFill>
              <a:blip r:embed="rId6"/>
              <a:stretch>
                <a:fillRect/>
              </a:stretch>
            </p:blipFill>
            <p:spPr>
              <a:xfrm>
                <a:off x="6960703" y="2746749"/>
                <a:ext cx="503661" cy="440703"/>
              </a:xfrm>
              <a:prstGeom prst="rect">
                <a:avLst/>
              </a:prstGeom>
            </p:spPr>
          </p:pic>
        </p:grpSp>
        <p:pic>
          <p:nvPicPr>
            <p:cNvPr id="10" name="Picture 9"/>
            <p:cNvPicPr>
              <a:picLocks noChangeAspect="1"/>
            </p:cNvPicPr>
            <p:nvPr/>
          </p:nvPicPr>
          <p:blipFill>
            <a:blip r:embed="rId7"/>
            <a:stretch>
              <a:fillRect/>
            </a:stretch>
          </p:blipFill>
          <p:spPr>
            <a:xfrm>
              <a:off x="7008488" y="4478348"/>
              <a:ext cx="474220" cy="465752"/>
            </a:xfrm>
            <a:prstGeom prst="rect">
              <a:avLst/>
            </a:prstGeom>
          </p:spPr>
        </p:pic>
      </p:grpSp>
      <p:sp>
        <p:nvSpPr>
          <p:cNvPr id="24" name="TextBox 23"/>
          <p:cNvSpPr txBox="1"/>
          <p:nvPr/>
        </p:nvSpPr>
        <p:spPr>
          <a:xfrm>
            <a:off x="6096572" y="2163696"/>
            <a:ext cx="3951759" cy="707886"/>
          </a:xfrm>
          <a:prstGeom prst="rect">
            <a:avLst/>
          </a:prstGeom>
          <a:noFill/>
        </p:spPr>
        <p:txBody>
          <a:bodyPr wrap="square" rtlCol="0">
            <a:spAutoFit/>
          </a:bodyPr>
          <a:lstStyle/>
          <a:p>
            <a:r>
              <a:rPr lang="en-GB" sz="2000" dirty="0"/>
              <a:t>The icons in the table indicate the status of data entry of CRFs:</a:t>
            </a:r>
          </a:p>
        </p:txBody>
      </p:sp>
      <p:sp>
        <p:nvSpPr>
          <p:cNvPr id="25" name="TextBox 24"/>
          <p:cNvSpPr txBox="1"/>
          <p:nvPr/>
        </p:nvSpPr>
        <p:spPr>
          <a:xfrm>
            <a:off x="6068853" y="5792258"/>
            <a:ext cx="6072201" cy="1015663"/>
          </a:xfrm>
          <a:prstGeom prst="rect">
            <a:avLst/>
          </a:prstGeom>
          <a:noFill/>
        </p:spPr>
        <p:txBody>
          <a:bodyPr wrap="square" rtlCol="0">
            <a:spAutoFit/>
          </a:bodyPr>
          <a:lstStyle/>
          <a:p>
            <a:r>
              <a:rPr lang="en-GB" sz="2000" b="1" dirty="0"/>
              <a:t>However</a:t>
            </a:r>
            <a:r>
              <a:rPr lang="en-GB" sz="2000" dirty="0"/>
              <a:t>,  in RECOVERY please ignore the ‘scheduled’ and ‘non-scheduled’ distinction, and complete follow-up forms when they are due, at 28 days and 6 months</a:t>
            </a:r>
          </a:p>
        </p:txBody>
      </p:sp>
    </p:spTree>
    <p:extLst>
      <p:ext uri="{BB962C8B-B14F-4D97-AF65-F5344CB8AC3E}">
        <p14:creationId xmlns:p14="http://schemas.microsoft.com/office/powerpoint/2010/main" val="389205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Finding a participant</a:t>
            </a:r>
          </a:p>
        </p:txBody>
      </p:sp>
      <p:pic>
        <p:nvPicPr>
          <p:cNvPr id="5" name="Content Placeholder 4">
            <a:extLst>
              <a:ext uri="{FF2B5EF4-FFF2-40B4-BE49-F238E27FC236}">
                <a16:creationId xmlns:a16="http://schemas.microsoft.com/office/drawing/2014/main" id="{CE960F78-571E-4F3D-89A2-1C888F5E1CE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4151" y="1625160"/>
            <a:ext cx="5198626" cy="4579938"/>
          </a:xfrm>
        </p:spPr>
      </p:pic>
      <p:sp>
        <p:nvSpPr>
          <p:cNvPr id="3" name="Oval 2"/>
          <p:cNvSpPr/>
          <p:nvPr/>
        </p:nvSpPr>
        <p:spPr>
          <a:xfrm>
            <a:off x="1311964" y="2151201"/>
            <a:ext cx="879991" cy="293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7231265" y="2011492"/>
            <a:ext cx="4416198" cy="4524315"/>
          </a:xfrm>
          <a:prstGeom prst="rect">
            <a:avLst/>
          </a:prstGeom>
          <a:noFill/>
        </p:spPr>
        <p:txBody>
          <a:bodyPr wrap="square" rtlCol="0">
            <a:spAutoFit/>
          </a:bodyPr>
          <a:lstStyle/>
          <a:p>
            <a:r>
              <a:rPr lang="en-GB" sz="2400" dirty="0"/>
              <a:t>Find a participant by entering their ID using the box in the top left corner, or Participant ID box</a:t>
            </a:r>
          </a:p>
          <a:p>
            <a:endParaRPr lang="en-GB" sz="2400" dirty="0"/>
          </a:p>
          <a:p>
            <a:endParaRPr lang="en-GB" sz="2400" dirty="0"/>
          </a:p>
          <a:p>
            <a:r>
              <a:rPr lang="en-GB" sz="2400" dirty="0"/>
              <a:t>Open their record by clicking on their ID, or on the View button</a:t>
            </a:r>
          </a:p>
          <a:p>
            <a:endParaRPr lang="en-GB" sz="2400" dirty="0"/>
          </a:p>
          <a:p>
            <a:r>
              <a:rPr lang="en-GB" sz="2400" dirty="0"/>
              <a:t>Although CRFs can be accessed directly from the matrix, please open the participant record first to reduce ID errors </a:t>
            </a:r>
          </a:p>
        </p:txBody>
      </p:sp>
      <p:sp>
        <p:nvSpPr>
          <p:cNvPr id="6" name="Oval 5"/>
          <p:cNvSpPr/>
          <p:nvPr/>
        </p:nvSpPr>
        <p:spPr>
          <a:xfrm>
            <a:off x="1892144" y="2621764"/>
            <a:ext cx="539988" cy="2361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 name="Straight Connector 7"/>
          <p:cNvCxnSpPr/>
          <p:nvPr/>
        </p:nvCxnSpPr>
        <p:spPr>
          <a:xfrm flipV="1">
            <a:off x="2432132" y="2336908"/>
            <a:ext cx="4799133" cy="402913"/>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2240665" y="2298113"/>
            <a:ext cx="4990600" cy="38795"/>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pic>
        <p:nvPicPr>
          <p:cNvPr id="13" name="Picture 12"/>
          <p:cNvPicPr>
            <a:picLocks noChangeAspect="1"/>
          </p:cNvPicPr>
          <p:nvPr/>
        </p:nvPicPr>
        <p:blipFill>
          <a:blip r:embed="rId3"/>
          <a:stretch>
            <a:fillRect/>
          </a:stretch>
        </p:blipFill>
        <p:spPr>
          <a:xfrm>
            <a:off x="11148150" y="4257823"/>
            <a:ext cx="411299" cy="380833"/>
          </a:xfrm>
          <a:prstGeom prst="rect">
            <a:avLst/>
          </a:prstGeom>
        </p:spPr>
      </p:pic>
      <p:sp>
        <p:nvSpPr>
          <p:cNvPr id="14" name="Oval 13"/>
          <p:cNvSpPr/>
          <p:nvPr/>
        </p:nvSpPr>
        <p:spPr>
          <a:xfrm>
            <a:off x="1835746" y="3090126"/>
            <a:ext cx="531470" cy="1612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3887730" y="3095211"/>
            <a:ext cx="191467" cy="1995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6" name="Straight Connector 15"/>
          <p:cNvCxnSpPr>
            <a:stCxn id="14" idx="6"/>
          </p:cNvCxnSpPr>
          <p:nvPr/>
        </p:nvCxnSpPr>
        <p:spPr>
          <a:xfrm>
            <a:off x="2367216" y="3170762"/>
            <a:ext cx="4864049" cy="923232"/>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2" name="Straight Connector 21"/>
          <p:cNvCxnSpPr>
            <a:stCxn id="15" idx="6"/>
          </p:cNvCxnSpPr>
          <p:nvPr/>
        </p:nvCxnSpPr>
        <p:spPr>
          <a:xfrm>
            <a:off x="4079197" y="3194964"/>
            <a:ext cx="3152068" cy="899030"/>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62796005"/>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E315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16FEED5D5053469AFB61F4CDE271DB" ma:contentTypeVersion="9" ma:contentTypeDescription="Create a new document." ma:contentTypeScope="" ma:versionID="03f31e82164f8e5b57758bba5e9a1598">
  <xsd:schema xmlns:xsd="http://www.w3.org/2001/XMLSchema" xmlns:xs="http://www.w3.org/2001/XMLSchema" xmlns:p="http://schemas.microsoft.com/office/2006/metadata/properties" xmlns:ns2="137f62fc-0309-469d-96f8-244e1f51aa13" targetNamespace="http://schemas.microsoft.com/office/2006/metadata/properties" ma:root="true" ma:fieldsID="57da00d1e81de49436a4690b4a844f8a" ns2:_="">
    <xsd:import namespace="137f62fc-0309-469d-96f8-244e1f51aa1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7f62fc-0309-469d-96f8-244e1f51aa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D612CE-5491-438A-ADD6-F377D5A441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7f62fc-0309-469d-96f8-244e1f51aa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7D5102-6E43-4B21-8687-6A1964089AD5}">
  <ds:schemaRefs>
    <ds:schemaRef ds:uri="http://schemas.microsoft.com/sharepoint/v3/contenttype/forms"/>
  </ds:schemaRefs>
</ds:datastoreItem>
</file>

<file path=customXml/itemProps3.xml><?xml version="1.0" encoding="utf-8"?>
<ds:datastoreItem xmlns:ds="http://schemas.openxmlformats.org/officeDocument/2006/customXml" ds:itemID="{8A09B6D2-EE26-4003-AC07-3F78FA9B962C}">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137f62fc-0309-469d-96f8-244e1f51aa13"/>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7237</TotalTime>
  <Words>1563</Words>
  <Application>Microsoft Office PowerPoint</Application>
  <PresentationFormat>Widescreen</PresentationFormat>
  <Paragraphs>150</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 Randomised Evaluation of COVID-19 Therapy: the RECOVERY trial</vt:lpstr>
      <vt:lpstr>Follow-up data collection</vt:lpstr>
      <vt:lpstr>OpenClinica</vt:lpstr>
      <vt:lpstr>OpenClinica Definitions</vt:lpstr>
      <vt:lpstr>Log-in page</vt:lpstr>
      <vt:lpstr>Participant Matrix</vt:lpstr>
      <vt:lpstr>Participant Matrix</vt:lpstr>
      <vt:lpstr>Data entry statuses</vt:lpstr>
      <vt:lpstr>Finding a participant</vt:lpstr>
      <vt:lpstr>Identifying the participant</vt:lpstr>
      <vt:lpstr>Participant’s Record</vt:lpstr>
      <vt:lpstr>Participant’s Record</vt:lpstr>
      <vt:lpstr>Completion of CRFs</vt:lpstr>
      <vt:lpstr>Completion of CRFs</vt:lpstr>
      <vt:lpstr>Warning messages</vt:lpstr>
      <vt:lpstr>PowerPoint Presentation</vt:lpstr>
      <vt:lpstr>Complete data entry</vt:lpstr>
      <vt:lpstr>Error message</vt:lpstr>
      <vt:lpstr>Resolving an error</vt:lpstr>
      <vt:lpstr>Adding a query</vt:lpstr>
      <vt:lpstr>Administrative editing</vt:lpstr>
      <vt:lpstr>Reason for change</vt:lpstr>
      <vt:lpstr>View data</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Randomised Evaluation of COVID-19 Therapies: the RECOVERY trial</dc:title>
  <dc:creator>Richard Haynes</dc:creator>
  <cp:lastModifiedBy>Vanessa Tobert</cp:lastModifiedBy>
  <cp:revision>111</cp:revision>
  <cp:lastPrinted>2020-03-18T19:42:16Z</cp:lastPrinted>
  <dcterms:created xsi:type="dcterms:W3CDTF">2020-03-14T13:47:38Z</dcterms:created>
  <dcterms:modified xsi:type="dcterms:W3CDTF">2025-02-03T11:04:10Z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0x0101006916FEED5D5053469AFB61F4CDE271DB</vt:lpwstr>
  </property>
</Properties>
</file>