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85" r:id="rId5"/>
    <p:sldId id="286" r:id="rId6"/>
    <p:sldId id="288" r:id="rId7"/>
    <p:sldId id="293" r:id="rId8"/>
    <p:sldId id="291" r:id="rId9"/>
    <p:sldId id="319" r:id="rId10"/>
    <p:sldId id="292" r:id="rId11"/>
    <p:sldId id="297" r:id="rId12"/>
    <p:sldId id="320" r:id="rId13"/>
    <p:sldId id="299" r:id="rId14"/>
    <p:sldId id="332" r:id="rId15"/>
    <p:sldId id="336" r:id="rId16"/>
    <p:sldId id="301" r:id="rId17"/>
    <p:sldId id="317" r:id="rId18"/>
    <p:sldId id="334" r:id="rId19"/>
    <p:sldId id="321" r:id="rId20"/>
    <p:sldId id="333" r:id="rId21"/>
    <p:sldId id="322" r:id="rId22"/>
    <p:sldId id="335" r:id="rId23"/>
    <p:sldId id="326" r:id="rId24"/>
    <p:sldId id="325" r:id="rId25"/>
    <p:sldId id="328" r:id="rId26"/>
    <p:sldId id="327" r:id="rId27"/>
    <p:sldId id="329" r:id="rId28"/>
    <p:sldId id="330" r:id="rId29"/>
    <p:sldId id="331" r:id="rId30"/>
  </p:sldIdLst>
  <p:sldSz cx="12192000" cy="6858000"/>
  <p:notesSz cx="6881813" cy="96615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3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5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50CEC-88BE-4E7C-8A2B-7B45E16C23DF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44513" y="1208088"/>
            <a:ext cx="5794375" cy="3260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649788"/>
            <a:ext cx="5505450" cy="3803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77338"/>
            <a:ext cx="2982913" cy="48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9177338"/>
            <a:ext cx="2982912" cy="48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C7653-B33C-4F75-9080-43DE5D58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859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01852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8672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959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72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741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01" y="1596885"/>
            <a:ext cx="11177899" cy="458007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8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4000" b="1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54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927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95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16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22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022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9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340304"/>
          </a:xfrm>
          <a:prstGeom prst="rect">
            <a:avLst/>
          </a:prstGeom>
          <a:solidFill>
            <a:srgbClr val="9E315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3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F49BA-76B6-44EE-BBED-300C86C8DDCC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0CA23-4D8D-4670-B5DD-ACC4E2457EF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3BB4F1-C399-4413-9265-33E25CDCB33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266" y="261528"/>
            <a:ext cx="3366634" cy="77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3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peu.openclinica.io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C00000"/>
                </a:solidFill>
                <a:latin typeface="+mn-lt"/>
              </a:rPr>
            </a:br>
            <a:r>
              <a:rPr lang="en-GB" b="1" dirty="0">
                <a:solidFill>
                  <a:srgbClr val="9E3159"/>
                </a:solidFill>
                <a:latin typeface="+mn-lt"/>
              </a:rPr>
              <a:t>RECOVERY Follow-up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037138"/>
            <a:ext cx="9144000" cy="1655762"/>
          </a:xfrm>
        </p:spPr>
        <p:txBody>
          <a:bodyPr/>
          <a:lstStyle/>
          <a:p>
            <a:r>
              <a:rPr lang="en-GB" b="1" dirty="0"/>
              <a:t>Participant follow-up data collection</a:t>
            </a:r>
          </a:p>
        </p:txBody>
      </p:sp>
    </p:spTree>
    <p:extLst>
      <p:ext uri="{BB962C8B-B14F-4D97-AF65-F5344CB8AC3E}">
        <p14:creationId xmlns:p14="http://schemas.microsoft.com/office/powerpoint/2010/main" val="1048101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9F5EA-4FFB-42AD-B9A4-FD8205757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Identifying the </a:t>
            </a:r>
            <a:r>
              <a:rPr lang="en-GB" dirty="0"/>
              <a:t>participant</a:t>
            </a:r>
          </a:p>
        </p:txBody>
      </p:sp>
      <p:sp>
        <p:nvSpPr>
          <p:cNvPr id="3" name="Rectangle 2"/>
          <p:cNvSpPr/>
          <p:nvPr/>
        </p:nvSpPr>
        <p:spPr>
          <a:xfrm>
            <a:off x="6910064" y="1765837"/>
            <a:ext cx="4815840" cy="5006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participant’s NHS or equivalent National ID number to correctly identify the participant and obtain their study number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Confirm study number by either using a print out of the randomisation details </a:t>
            </a:r>
            <a:r>
              <a:rPr lang="en-GB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 into the randomisation website and click </a:t>
            </a:r>
            <a:r>
              <a:rPr lang="en-GB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View recent recruitment list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46852" y="2618675"/>
            <a:ext cx="3334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Print out of randomisation details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25235" y="5005042"/>
            <a:ext cx="2763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Recent recruitment list in randomisation website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018D35-1EF0-4FB0-957E-EC9424CBB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94" y="1340304"/>
            <a:ext cx="2549412" cy="31451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C0D01E-4EDB-4769-8896-E0674C7C3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47" y="4659459"/>
            <a:ext cx="3570318" cy="184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17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9F5EA-4FFB-42AD-B9A4-FD8205757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Entering data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43A3C6-55DC-4377-8E04-02A389A09F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92" y="1765837"/>
            <a:ext cx="5198626" cy="4579938"/>
          </a:xfrm>
        </p:spPr>
      </p:pic>
      <p:grpSp>
        <p:nvGrpSpPr>
          <p:cNvPr id="4" name="Group 3"/>
          <p:cNvGrpSpPr/>
          <p:nvPr/>
        </p:nvGrpSpPr>
        <p:grpSpPr>
          <a:xfrm>
            <a:off x="6979337" y="3376966"/>
            <a:ext cx="4815840" cy="1357679"/>
            <a:chOff x="6952267" y="894021"/>
            <a:chExt cx="4815840" cy="1357679"/>
          </a:xfrm>
        </p:grpSpPr>
        <p:sp>
          <p:nvSpPr>
            <p:cNvPr id="3" name="Rectangle 2"/>
            <p:cNvSpPr/>
            <p:nvPr/>
          </p:nvSpPr>
          <p:spPr>
            <a:xfrm>
              <a:off x="6952267" y="894021"/>
              <a:ext cx="4815840" cy="13576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2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Click the scheduled icon        and then click </a:t>
              </a:r>
              <a:r>
                <a:rPr lang="en-GB" sz="26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View/Enter Data </a:t>
              </a:r>
              <a:r>
                <a:rPr lang="en-GB" sz="2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 the yellow pop-up window</a:t>
              </a:r>
              <a:endParaRPr lang="en-GB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94347" y="894021"/>
              <a:ext cx="490487" cy="413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0872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295E0-A71C-4599-B141-C76240877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Entering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58019" y="2907840"/>
            <a:ext cx="70648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All questions on the Follow-up refer to the post randomisation period of the participant’s hospitalisation</a:t>
            </a:r>
          </a:p>
        </p:txBody>
      </p:sp>
    </p:spTree>
    <p:extLst>
      <p:ext uri="{BB962C8B-B14F-4D97-AF65-F5344CB8AC3E}">
        <p14:creationId xmlns:p14="http://schemas.microsoft.com/office/powerpoint/2010/main" val="3400169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295E0-A71C-4599-B141-C76240877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Entering data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18253" y="2381067"/>
            <a:ext cx="450166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Enter data by selecting an option or typing data in to the appropriate text box.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If entering a date, you can use the calendar widget, or type in the data in the format, </a:t>
            </a:r>
            <a:r>
              <a:rPr lang="en-GB" sz="2600" b="1" dirty="0"/>
              <a:t>YYYY-MM-DD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D4064E-AE75-4915-B101-EDF90006D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550" y="1418253"/>
            <a:ext cx="4327356" cy="48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3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FB3BD-E35F-4714-9E82-EA483EC33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Warning messages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19779" y="2366999"/>
            <a:ext cx="471025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Warning messages appear if the value entered fails a validation check.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In this example, the date of birth does not match the date entered at randomisation</a:t>
            </a:r>
          </a:p>
          <a:p>
            <a:r>
              <a:rPr lang="en-GB" sz="2600" dirty="0"/>
              <a:t> </a:t>
            </a:r>
            <a:endParaRPr lang="en-GB" sz="2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BBED64-533A-4AC9-BB0A-FBAAB042F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431" y="1418253"/>
            <a:ext cx="4352626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825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0 and 0.1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01" y="1596885"/>
            <a:ext cx="11177899" cy="473247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3000" dirty="0"/>
              <a:t>If the answer is </a:t>
            </a:r>
            <a:r>
              <a:rPr lang="en-GB" sz="3000" b="1" dirty="0"/>
              <a:t>Alive</a:t>
            </a:r>
            <a:r>
              <a:rPr lang="en-GB" sz="3000" dirty="0"/>
              <a:t>, you will be asked the participant’s current hospitalisation status. </a:t>
            </a:r>
          </a:p>
          <a:p>
            <a:pPr marL="0" indent="0">
              <a:buNone/>
            </a:pPr>
            <a:endParaRPr lang="en-GB" sz="3000" dirty="0"/>
          </a:p>
          <a:p>
            <a:pPr marL="0" indent="0">
              <a:buNone/>
            </a:pPr>
            <a:r>
              <a:rPr lang="en-GB" sz="3000" dirty="0"/>
              <a:t>If they where D</a:t>
            </a:r>
            <a:r>
              <a:rPr lang="en-GB" sz="3000" b="1" dirty="0"/>
              <a:t>ischarged</a:t>
            </a:r>
            <a:r>
              <a:rPr lang="en-GB" sz="3000" dirty="0"/>
              <a:t>, please give the date of discharge</a:t>
            </a:r>
          </a:p>
          <a:p>
            <a:pPr marL="0" indent="0">
              <a:buNone/>
            </a:pPr>
            <a:r>
              <a:rPr lang="en-GB" sz="3000" b="1" dirty="0"/>
              <a:t>OR</a:t>
            </a:r>
          </a:p>
          <a:p>
            <a:pPr marL="0" indent="0">
              <a:buNone/>
            </a:pPr>
            <a:r>
              <a:rPr lang="en-GB" sz="3000" dirty="0"/>
              <a:t>If they are an </a:t>
            </a:r>
            <a:r>
              <a:rPr lang="en-GB" sz="3000" b="1" dirty="0"/>
              <a:t>In-patient</a:t>
            </a:r>
            <a:r>
              <a:rPr lang="en-GB" sz="3000" dirty="0"/>
              <a:t>, please give the today’s date</a:t>
            </a:r>
          </a:p>
          <a:p>
            <a:pPr marL="0" indent="0">
              <a:buNone/>
            </a:pPr>
            <a:endParaRPr lang="en-GB" sz="3000" dirty="0"/>
          </a:p>
          <a:p>
            <a:pPr marL="0" indent="0">
              <a:buNone/>
            </a:pPr>
            <a:r>
              <a:rPr lang="en-GB" sz="3000" dirty="0"/>
              <a:t>If the answer is </a:t>
            </a:r>
            <a:r>
              <a:rPr lang="en-GB" sz="3000" b="1" dirty="0"/>
              <a:t>Died</a:t>
            </a:r>
            <a:r>
              <a:rPr lang="en-GB" sz="3000" dirty="0"/>
              <a:t>, please enter</a:t>
            </a:r>
          </a:p>
          <a:p>
            <a:pPr lvl="1"/>
            <a:r>
              <a:rPr lang="en-GB" sz="3000" dirty="0"/>
              <a:t>Date of death	</a:t>
            </a:r>
          </a:p>
          <a:p>
            <a:pPr lvl="1"/>
            <a:r>
              <a:rPr lang="en-GB" sz="3000" dirty="0"/>
              <a:t>Cause of death	</a:t>
            </a:r>
          </a:p>
          <a:p>
            <a:pPr marL="0" indent="0">
              <a:buNone/>
            </a:pPr>
            <a:r>
              <a:rPr lang="en-GB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334408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1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074367" y="2504383"/>
            <a:ext cx="4872467" cy="3478689"/>
          </a:xfrm>
        </p:spPr>
        <p:txBody>
          <a:bodyPr>
            <a:normAutofit lnSpcReduction="10000"/>
          </a:bodyPr>
          <a:lstStyle/>
          <a:p>
            <a:r>
              <a:rPr lang="en-GB" sz="2600" dirty="0"/>
              <a:t>Please select all treatments the patient received as standard care and select the number of days the patient received the treatment</a:t>
            </a:r>
          </a:p>
          <a:p>
            <a:endParaRPr lang="en-GB" sz="2600" dirty="0"/>
          </a:p>
          <a:p>
            <a:r>
              <a:rPr lang="en-GB" sz="2600" dirty="0"/>
              <a:t>Only include the allocated RECOVERY study treatment if it was given to the patient.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A40167-5793-4DF5-A0DA-E64B22971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660" y="1424473"/>
            <a:ext cx="5673513" cy="529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11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01" y="1596885"/>
            <a:ext cx="11177899" cy="2915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	</a:t>
            </a:r>
          </a:p>
        </p:txBody>
      </p:sp>
      <p:sp>
        <p:nvSpPr>
          <p:cNvPr id="4" name="Rectangle 3"/>
          <p:cNvSpPr/>
          <p:nvPr/>
        </p:nvSpPr>
        <p:spPr>
          <a:xfrm>
            <a:off x="1366630" y="1943605"/>
            <a:ext cx="94587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Confirm if the patient was tested for influenza</a:t>
            </a:r>
            <a:endParaRPr lang="en-GB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If multiple tests were done, and the results were positive and negative, please tick Yes – positive result and Yes – negative result</a:t>
            </a:r>
          </a:p>
        </p:txBody>
      </p:sp>
    </p:spTree>
    <p:extLst>
      <p:ext uri="{BB962C8B-B14F-4D97-AF65-F5344CB8AC3E}">
        <p14:creationId xmlns:p14="http://schemas.microsoft.com/office/powerpoint/2010/main" val="3766275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8252" y="1579402"/>
            <a:ext cx="4563847" cy="4888321"/>
          </a:xfrm>
        </p:spPr>
        <p:txBody>
          <a:bodyPr>
            <a:normAutofit/>
          </a:bodyPr>
          <a:lstStyle/>
          <a:p>
            <a:r>
              <a:rPr lang="en-GB" dirty="0"/>
              <a:t>If the answer to question </a:t>
            </a:r>
            <a:r>
              <a:rPr lang="en-GB" b="1" dirty="0"/>
              <a:t>4</a:t>
            </a:r>
            <a:r>
              <a:rPr lang="en-GB" dirty="0"/>
              <a:t> is </a:t>
            </a:r>
            <a:r>
              <a:rPr lang="en-GB" b="1" dirty="0"/>
              <a:t>Yes</a:t>
            </a:r>
            <a:r>
              <a:rPr lang="en-GB" dirty="0"/>
              <a:t>, you will be prompted to ask two further: </a:t>
            </a:r>
            <a:r>
              <a:rPr lang="en-GB" b="1" dirty="0"/>
              <a:t>4.1</a:t>
            </a:r>
            <a:r>
              <a:rPr lang="en-GB" dirty="0"/>
              <a:t> and </a:t>
            </a:r>
            <a:r>
              <a:rPr lang="en-GB" b="1" dirty="0"/>
              <a:t>4.2.</a:t>
            </a:r>
            <a:endParaRPr lang="en-GB" dirty="0"/>
          </a:p>
          <a:p>
            <a:r>
              <a:rPr lang="en-GB" dirty="0"/>
              <a:t>If the patient received </a:t>
            </a:r>
            <a:r>
              <a:rPr lang="en-GB" b="1" dirty="0"/>
              <a:t>Intubation/tracheostomy and mechanical ventilation</a:t>
            </a:r>
            <a:r>
              <a:rPr lang="en-GB" dirty="0"/>
              <a:t>, you’ll then be asked to enter the </a:t>
            </a:r>
            <a:r>
              <a:rPr lang="en-GB" b="1" dirty="0"/>
              <a:t>number of days</a:t>
            </a:r>
            <a:r>
              <a:rPr lang="en-GB" dirty="0"/>
              <a:t> they received invasive mechanical ventilation.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33" y="1615251"/>
            <a:ext cx="5467283" cy="481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7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88434" y="3188214"/>
            <a:ext cx="4563847" cy="1670694"/>
          </a:xfrm>
        </p:spPr>
        <p:txBody>
          <a:bodyPr>
            <a:normAutofit/>
          </a:bodyPr>
          <a:lstStyle/>
          <a:p>
            <a:r>
              <a:rPr lang="en-GB" dirty="0"/>
              <a:t>If the answer to question </a:t>
            </a:r>
            <a:r>
              <a:rPr lang="en-GB" b="1" dirty="0"/>
              <a:t>5</a:t>
            </a:r>
            <a:r>
              <a:rPr lang="en-GB" dirty="0"/>
              <a:t> is </a:t>
            </a:r>
            <a:r>
              <a:rPr lang="en-GB" b="1" dirty="0"/>
              <a:t>Yes</a:t>
            </a:r>
            <a:r>
              <a:rPr lang="en-GB" dirty="0"/>
              <a:t>, please select all the options that apply in question </a:t>
            </a:r>
            <a:r>
              <a:rPr lang="en-GB" b="1" dirty="0"/>
              <a:t>5.1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33" y="1615251"/>
            <a:ext cx="5467283" cy="481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970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is </a:t>
            </a:r>
            <a:r>
              <a:rPr lang="en-GB" dirty="0" err="1"/>
              <a:t>OpenClinica</a:t>
            </a:r>
            <a:r>
              <a:rPr lang="en-GB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2FFF2-07C1-4D1E-916A-E6DA4AE0D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901" y="1768335"/>
            <a:ext cx="11177899" cy="4580078"/>
          </a:xfrm>
        </p:spPr>
        <p:txBody>
          <a:bodyPr>
            <a:normAutofit/>
          </a:bodyPr>
          <a:lstStyle/>
          <a:p>
            <a:r>
              <a:rPr lang="en-GB" sz="3200" dirty="0"/>
              <a:t>Clinical data management system</a:t>
            </a:r>
          </a:p>
          <a:p>
            <a:r>
              <a:rPr lang="en-GB" sz="3200" dirty="0"/>
              <a:t>Electronic data capture</a:t>
            </a:r>
          </a:p>
          <a:p>
            <a:r>
              <a:rPr lang="en-GB" sz="3200" dirty="0"/>
              <a:t>Data management</a:t>
            </a:r>
          </a:p>
          <a:p>
            <a:r>
              <a:rPr lang="en-GB" sz="3200" dirty="0"/>
              <a:t>Accessed via web browser</a:t>
            </a:r>
          </a:p>
          <a:p>
            <a:r>
              <a:rPr lang="en-GB" sz="3200" dirty="0"/>
              <a:t>Chrome, Firefox, IE supported</a:t>
            </a:r>
          </a:p>
        </p:txBody>
      </p:sp>
    </p:spTree>
    <p:extLst>
      <p:ext uri="{BB962C8B-B14F-4D97-AF65-F5344CB8AC3E}">
        <p14:creationId xmlns:p14="http://schemas.microsoft.com/office/powerpoint/2010/main" val="24163950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Complete data entry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92" y="1667363"/>
            <a:ext cx="5198626" cy="4579938"/>
          </a:xfrm>
        </p:spPr>
      </p:pic>
      <p:sp>
        <p:nvSpPr>
          <p:cNvPr id="5" name="TextBox 4"/>
          <p:cNvSpPr txBox="1"/>
          <p:nvPr/>
        </p:nvSpPr>
        <p:spPr>
          <a:xfrm>
            <a:off x="7152751" y="3110946"/>
            <a:ext cx="442129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To complete data entry press the </a:t>
            </a:r>
            <a:r>
              <a:rPr lang="en-GB" sz="2600" b="1" dirty="0"/>
              <a:t>Complete</a:t>
            </a:r>
            <a:r>
              <a:rPr lang="en-GB" sz="2600" dirty="0"/>
              <a:t> button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Then </a:t>
            </a:r>
            <a:r>
              <a:rPr lang="en-GB" sz="2600" b="1" dirty="0"/>
              <a:t>Confirm</a:t>
            </a:r>
            <a:r>
              <a:rPr lang="en-GB" sz="2600" dirty="0"/>
              <a:t>  </a:t>
            </a:r>
          </a:p>
          <a:p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4124369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message</a:t>
            </a:r>
          </a:p>
        </p:txBody>
      </p:sp>
      <p:sp>
        <p:nvSpPr>
          <p:cNvPr id="6" name="Rectangle 5"/>
          <p:cNvSpPr/>
          <p:nvPr/>
        </p:nvSpPr>
        <p:spPr>
          <a:xfrm>
            <a:off x="7015089" y="2781176"/>
            <a:ext cx="491431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an alert message appears, this is because of an error with the data entered.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the data entered has no errors, this message will not appear. To resolve the error, click </a:t>
            </a:r>
            <a:r>
              <a:rPr lang="en-GB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</a:t>
            </a: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2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CC33F4-CBC5-49E9-AE47-541A2E231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AA49A4-AA83-4E2E-B515-998494979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369" y="1596885"/>
            <a:ext cx="4763310" cy="493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909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Resolving an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5372" y="2670590"/>
            <a:ext cx="4817066" cy="2574388"/>
          </a:xfrm>
        </p:spPr>
        <p:txBody>
          <a:bodyPr>
            <a:normAutofit fontScale="92500"/>
          </a:bodyPr>
          <a:lstStyle/>
          <a:p>
            <a:r>
              <a:rPr lang="en-GB" dirty="0"/>
              <a:t>If the data was incorrectly entered edit the value entered.</a:t>
            </a:r>
          </a:p>
          <a:p>
            <a:r>
              <a:rPr lang="en-GB" dirty="0"/>
              <a:t>If the value is correct, you need to raise a </a:t>
            </a:r>
            <a:r>
              <a:rPr lang="en-GB" b="1" dirty="0"/>
              <a:t>query</a:t>
            </a:r>
            <a:r>
              <a:rPr lang="en-GB" dirty="0"/>
              <a:t>, to do this click on the small </a:t>
            </a:r>
            <a:r>
              <a:rPr lang="en-GB" b="1" dirty="0"/>
              <a:t>speech bubble</a:t>
            </a:r>
            <a:r>
              <a:rPr lang="en-GB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2D8ACE-11C4-48DF-9E01-54990B07E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431" y="1418253"/>
            <a:ext cx="4352626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981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Adding a query</a:t>
            </a:r>
          </a:p>
        </p:txBody>
      </p:sp>
      <p:sp>
        <p:nvSpPr>
          <p:cNvPr id="5" name="Rectangle 4"/>
          <p:cNvSpPr/>
          <p:nvPr/>
        </p:nvSpPr>
        <p:spPr>
          <a:xfrm>
            <a:off x="7186613" y="2382559"/>
            <a:ext cx="432911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ea typeface="Calibri" panose="020F0502020204030204" pitchFamily="34" charset="0"/>
                <a:cs typeface="Times New Roman" panose="02020603050405020304" pitchFamily="18" charset="0"/>
              </a:rPr>
              <a:t>Press the </a:t>
            </a:r>
            <a:r>
              <a:rPr lang="en-GB" sz="2600" b="1" dirty="0"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en-GB" sz="2600" dirty="0">
                <a:ea typeface="Calibri" panose="020F0502020204030204" pitchFamily="34" charset="0"/>
                <a:cs typeface="Times New Roman" panose="02020603050405020304" pitchFamily="18" charset="0"/>
              </a:rPr>
              <a:t> button next to </a:t>
            </a:r>
            <a:r>
              <a:rPr lang="en-GB" sz="2600" b="1" dirty="0">
                <a:ea typeface="Calibri" panose="020F0502020204030204" pitchFamily="34" charset="0"/>
                <a:cs typeface="Times New Roman" panose="02020603050405020304" pitchFamily="18" charset="0"/>
              </a:rPr>
              <a:t>Queries</a:t>
            </a:r>
            <a:r>
              <a:rPr lang="en-GB" sz="2600" dirty="0">
                <a:ea typeface="Calibri" panose="020F0502020204030204" pitchFamily="34" charset="0"/>
                <a:cs typeface="Times New Roman" panose="02020603050405020304" pitchFamily="18" charset="0"/>
              </a:rPr>
              <a:t>, then in the text box provide some information.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2600" dirty="0"/>
              <a:t>o save the query, click </a:t>
            </a:r>
            <a:r>
              <a:rPr lang="en-GB" sz="2600" b="1" dirty="0"/>
              <a:t>Add Query</a:t>
            </a:r>
            <a:r>
              <a:rPr lang="en-GB" sz="2600" dirty="0"/>
              <a:t>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AD0FF1-3AB7-43F0-838B-2B861674B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743C7-F0CF-4702-A8A4-44A9CACC0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384" y="1439271"/>
            <a:ext cx="4513748" cy="527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467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Administrative editing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92" y="1751769"/>
            <a:ext cx="5198626" cy="4579938"/>
          </a:xfrm>
        </p:spPr>
      </p:pic>
      <p:grpSp>
        <p:nvGrpSpPr>
          <p:cNvPr id="7" name="Group 6"/>
          <p:cNvGrpSpPr/>
          <p:nvPr/>
        </p:nvGrpSpPr>
        <p:grpSpPr>
          <a:xfrm>
            <a:off x="6988125" y="1751769"/>
            <a:ext cx="4648274" cy="4457182"/>
            <a:chOff x="6988125" y="1751769"/>
            <a:chExt cx="4648274" cy="4457182"/>
          </a:xfrm>
        </p:grpSpPr>
        <p:sp>
          <p:nvSpPr>
            <p:cNvPr id="5" name="Rectangle 4"/>
            <p:cNvSpPr/>
            <p:nvPr/>
          </p:nvSpPr>
          <p:spPr>
            <a:xfrm>
              <a:off x="6988125" y="1751769"/>
              <a:ext cx="4365674" cy="44571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GB" sz="2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If you some reason you need to change the data after the data entry is complete, you can do this by opening the CRF in </a:t>
              </a:r>
              <a:r>
                <a:rPr lang="en-GB" sz="26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Administrative Editing</a:t>
              </a:r>
              <a:r>
                <a:rPr lang="en-GB" sz="2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mode. </a:t>
              </a:r>
            </a:p>
            <a:p>
              <a:pPr marL="457200" indent="-4572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GB" sz="2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You do this by clicking the </a:t>
              </a:r>
              <a:r>
                <a:rPr lang="en-GB" sz="26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Administrative Editing </a:t>
              </a:r>
              <a:r>
                <a:rPr lang="en-GB" sz="2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button. </a:t>
              </a:r>
              <a:endParaRPr lang="en-GB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71200" y="5154227"/>
              <a:ext cx="565199" cy="5153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0627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Reason for change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952" y="1794303"/>
            <a:ext cx="5238026" cy="46146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12658" y="2483686"/>
            <a:ext cx="464702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Clicking the </a:t>
            </a:r>
            <a:r>
              <a:rPr lang="en-GB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Administrative Editing </a:t>
            </a: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button will open the form and allow you to change the data.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do change the data, you will be required to provide a reason for change. 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1378852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View data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92" y="1808041"/>
            <a:ext cx="5198626" cy="4579938"/>
          </a:xfrm>
        </p:spPr>
      </p:pic>
      <p:grpSp>
        <p:nvGrpSpPr>
          <p:cNvPr id="7" name="Group 6"/>
          <p:cNvGrpSpPr/>
          <p:nvPr/>
        </p:nvGrpSpPr>
        <p:grpSpPr>
          <a:xfrm>
            <a:off x="6959991" y="2860311"/>
            <a:ext cx="4393809" cy="2316532"/>
            <a:chOff x="6959991" y="2911607"/>
            <a:chExt cx="4393809" cy="2316532"/>
          </a:xfrm>
        </p:grpSpPr>
        <p:sp>
          <p:nvSpPr>
            <p:cNvPr id="5" name="Rectangle 4"/>
            <p:cNvSpPr/>
            <p:nvPr/>
          </p:nvSpPr>
          <p:spPr>
            <a:xfrm>
              <a:off x="6959991" y="2911607"/>
              <a:ext cx="4393809" cy="2316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GB" sz="2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If you want to view the data that has been entered, click on the </a:t>
              </a:r>
              <a:r>
                <a:rPr lang="en-GB" sz="26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View</a:t>
              </a:r>
              <a:r>
                <a:rPr lang="en-GB" sz="2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button </a:t>
              </a:r>
            </a:p>
            <a:p>
              <a:pPr marL="457200" indent="-457200">
                <a:lnSpc>
                  <a:spcPct val="107000"/>
                </a:lnSpc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GB" sz="2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This will open the CRF in read only mode.</a:t>
              </a:r>
              <a:endParaRPr lang="en-GB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03937" y="3808484"/>
              <a:ext cx="522777" cy="5227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9556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01" y="1596885"/>
            <a:ext cx="11177899" cy="4732478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Study</a:t>
            </a:r>
            <a:r>
              <a:rPr lang="en-GB" dirty="0"/>
              <a:t> - this refers to the trial, in this case RECOVERY</a:t>
            </a:r>
            <a:endParaRPr lang="en-GB" dirty="0">
              <a:highlight>
                <a:srgbClr val="FFFF00"/>
              </a:highlight>
            </a:endParaRPr>
          </a:p>
          <a:p>
            <a:pPr lvl="1"/>
            <a:endParaRPr lang="en-GB" dirty="0">
              <a:highlight>
                <a:srgbClr val="FFFF00"/>
              </a:highlight>
            </a:endParaRPr>
          </a:p>
          <a:p>
            <a:r>
              <a:rPr lang="en-GB" b="1" dirty="0"/>
              <a:t>Participant - </a:t>
            </a:r>
            <a:r>
              <a:rPr lang="en-GB" dirty="0"/>
              <a:t>this is a patient within the study</a:t>
            </a:r>
            <a:endParaRPr lang="en-GB" dirty="0">
              <a:highlight>
                <a:srgbClr val="FFFF00"/>
              </a:highlight>
            </a:endParaRPr>
          </a:p>
          <a:p>
            <a:pPr lvl="1"/>
            <a:endParaRPr lang="en-GB" dirty="0">
              <a:highlight>
                <a:srgbClr val="FFFF00"/>
              </a:highlight>
            </a:endParaRPr>
          </a:p>
          <a:p>
            <a:r>
              <a:rPr lang="en-GB" b="1" dirty="0"/>
              <a:t>Event or Study Event -</a:t>
            </a:r>
            <a:r>
              <a:rPr lang="en-GB" dirty="0"/>
              <a:t> refers to a data collection point such as randomisation, follow-up or adverse events</a:t>
            </a:r>
            <a:endParaRPr lang="en-GB" dirty="0">
              <a:highlight>
                <a:srgbClr val="FFFF00"/>
              </a:highlight>
            </a:endParaRPr>
          </a:p>
          <a:p>
            <a:pPr lvl="1"/>
            <a:endParaRPr lang="en-GB" dirty="0">
              <a:highlight>
                <a:srgbClr val="FFFF00"/>
              </a:highlight>
            </a:endParaRPr>
          </a:p>
          <a:p>
            <a:r>
              <a:rPr lang="en-GB" b="1" dirty="0"/>
              <a:t>CRF - </a:t>
            </a:r>
            <a:r>
              <a:rPr lang="en-GB" dirty="0"/>
              <a:t>stands for Case Report Form and is a form used to collect and contain data for a study event</a:t>
            </a:r>
            <a:endParaRPr lang="en-GB" dirty="0">
              <a:highlight>
                <a:srgbClr val="FFFF00"/>
              </a:highlight>
            </a:endParaRPr>
          </a:p>
          <a:p>
            <a:pPr lvl="1"/>
            <a:endParaRPr lang="en-GB" dirty="0">
              <a:highlight>
                <a:srgbClr val="FFFF00"/>
              </a:highlight>
            </a:endParaRPr>
          </a:p>
          <a:p>
            <a:r>
              <a:rPr lang="en-GB" b="1" dirty="0"/>
              <a:t>Queries - </a:t>
            </a:r>
            <a:r>
              <a:rPr lang="en-GB" dirty="0"/>
              <a:t>are queries or annotations for data items where a value that has been entered is not as expected</a:t>
            </a:r>
            <a:endParaRPr lang="en-GB" dirty="0">
              <a:highlight>
                <a:srgbClr val="FFFF00"/>
              </a:highlight>
            </a:endParaRP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7678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BE5C4-71FA-45D9-A14A-E54449045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Log-in page</a:t>
            </a:r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9F26C8F-40CE-4689-ABBF-675F1D99E2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86" y="2005733"/>
            <a:ext cx="5742011" cy="4579938"/>
          </a:xfrm>
        </p:spPr>
      </p:pic>
      <p:sp>
        <p:nvSpPr>
          <p:cNvPr id="3" name="TextBox 2"/>
          <p:cNvSpPr txBox="1"/>
          <p:nvPr/>
        </p:nvSpPr>
        <p:spPr>
          <a:xfrm>
            <a:off x="6949439" y="3249262"/>
            <a:ext cx="467047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/>
              <a:t>URL: </a:t>
            </a:r>
            <a:r>
              <a:rPr lang="en-GB" sz="2600" dirty="0">
                <a:hlinkClick r:id="rId3"/>
              </a:rPr>
              <a:t>https://npeu.openclinica.io</a:t>
            </a:r>
            <a:endParaRPr lang="en-GB" sz="2600" dirty="0"/>
          </a:p>
          <a:p>
            <a:endParaRPr lang="en-GB" sz="2600" dirty="0"/>
          </a:p>
          <a:p>
            <a:r>
              <a:rPr lang="en-GB" sz="2600" dirty="0"/>
              <a:t>An invitation email will be sent to you, which will include your log-in credentials</a:t>
            </a:r>
          </a:p>
        </p:txBody>
      </p:sp>
    </p:spTree>
    <p:extLst>
      <p:ext uri="{BB962C8B-B14F-4D97-AF65-F5344CB8AC3E}">
        <p14:creationId xmlns:p14="http://schemas.microsoft.com/office/powerpoint/2010/main" val="106625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Participant Matrix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3D40781-3598-4434-9B4C-BAD39204A9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92" y="1777730"/>
            <a:ext cx="5198626" cy="4579938"/>
          </a:xfr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00997" y="6034503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36545" y="2341184"/>
            <a:ext cx="456234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The </a:t>
            </a:r>
            <a:r>
              <a:rPr lang="en-GB" sz="2600" b="1" dirty="0"/>
              <a:t>Participant Matrix</a:t>
            </a:r>
            <a:r>
              <a:rPr lang="en-GB" sz="2600" dirty="0"/>
              <a:t> is a table with event information for all participants recruited at your site.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This is where you can view, enter and edit data for participants and their events in the study.</a:t>
            </a:r>
          </a:p>
        </p:txBody>
      </p:sp>
    </p:spTree>
    <p:extLst>
      <p:ext uri="{BB962C8B-B14F-4D97-AF65-F5344CB8AC3E}">
        <p14:creationId xmlns:p14="http://schemas.microsoft.com/office/powerpoint/2010/main" val="1435902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Participant Matrix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3D40781-3598-4434-9B4C-BAD39204A9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92" y="1777730"/>
            <a:ext cx="5198626" cy="4579938"/>
          </a:xfr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00997" y="6034503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0820" y="1777730"/>
            <a:ext cx="513470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Each row represents a participant. The first column contains the study Participant ID also known as the </a:t>
            </a:r>
            <a:r>
              <a:rPr lang="en-GB" sz="2600" b="1" dirty="0"/>
              <a:t>study number</a:t>
            </a:r>
            <a:r>
              <a:rPr lang="en-GB" sz="2600" dirty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All of the subsequent columns contain the study events for the data collection points in the study.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/>
              <a:t>As you can see here, the study events are, Randomisation, Follow-up and Adverse Events. </a:t>
            </a:r>
          </a:p>
        </p:txBody>
      </p:sp>
    </p:spTree>
    <p:extLst>
      <p:ext uri="{BB962C8B-B14F-4D97-AF65-F5344CB8AC3E}">
        <p14:creationId xmlns:p14="http://schemas.microsoft.com/office/powerpoint/2010/main" val="3830383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Filtering the participant matrix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960F78-571E-4F3D-89A2-1C888F5E1C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151" y="1625160"/>
            <a:ext cx="5198626" cy="4579938"/>
          </a:xfrm>
        </p:spPr>
      </p:pic>
      <p:sp>
        <p:nvSpPr>
          <p:cNvPr id="3" name="Oval 2"/>
          <p:cNvSpPr/>
          <p:nvPr/>
        </p:nvSpPr>
        <p:spPr>
          <a:xfrm>
            <a:off x="1311964" y="2151201"/>
            <a:ext cx="879991" cy="293825"/>
          </a:xfrm>
          <a:prstGeom prst="ellipse">
            <a:avLst/>
          </a:prstGeom>
          <a:solidFill>
            <a:schemeClr val="bg1">
              <a:lumMod val="85000"/>
              <a:alpha val="60000"/>
            </a:schemeClr>
          </a:solidFill>
          <a:ln>
            <a:solidFill>
              <a:srgbClr val="9E31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330325" y="3068744"/>
            <a:ext cx="441619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/>
              <a:t>Filter the participant matrix using the grey box under the study </a:t>
            </a:r>
            <a:r>
              <a:rPr lang="en-GB" sz="2600" b="1" dirty="0"/>
              <a:t>Participant ID</a:t>
            </a:r>
            <a:r>
              <a:rPr lang="en-GB" sz="2600" dirty="0"/>
              <a:t> or in the text box in the top left corner </a:t>
            </a:r>
          </a:p>
        </p:txBody>
      </p:sp>
      <p:sp>
        <p:nvSpPr>
          <p:cNvPr id="6" name="Oval 5"/>
          <p:cNvSpPr/>
          <p:nvPr/>
        </p:nvSpPr>
        <p:spPr>
          <a:xfrm>
            <a:off x="1892144" y="2621764"/>
            <a:ext cx="539988" cy="236114"/>
          </a:xfrm>
          <a:prstGeom prst="ellipse">
            <a:avLst/>
          </a:prstGeom>
          <a:solidFill>
            <a:schemeClr val="bg1">
              <a:lumMod val="85000"/>
              <a:alpha val="60000"/>
            </a:schemeClr>
          </a:solidFill>
          <a:ln>
            <a:solidFill>
              <a:srgbClr val="9E31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69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FCFB4-5898-40FE-BF87-683AC4BDF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Participant’s Record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2750B037-FA8A-4FFC-95C0-184064E54E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81431"/>
            <a:ext cx="5742011" cy="4579938"/>
          </a:xfrm>
        </p:spPr>
      </p:pic>
      <p:grpSp>
        <p:nvGrpSpPr>
          <p:cNvPr id="6" name="Group 5"/>
          <p:cNvGrpSpPr/>
          <p:nvPr/>
        </p:nvGrpSpPr>
        <p:grpSpPr>
          <a:xfrm>
            <a:off x="6957341" y="2662274"/>
            <a:ext cx="4839286" cy="2893100"/>
            <a:chOff x="6822831" y="3305907"/>
            <a:chExt cx="4839286" cy="2893100"/>
          </a:xfrm>
        </p:grpSpPr>
        <p:sp>
          <p:nvSpPr>
            <p:cNvPr id="4" name="TextBox 3"/>
            <p:cNvSpPr txBox="1"/>
            <p:nvPr/>
          </p:nvSpPr>
          <p:spPr>
            <a:xfrm>
              <a:off x="6822831" y="3305907"/>
              <a:ext cx="4839286" cy="2893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GB" sz="2600" dirty="0"/>
                <a:t>Click the View button        to open the participant’s record page.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GB" sz="2600" dirty="0"/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GB" sz="2600" dirty="0"/>
                <a:t>Here you will see a list of CRFs that have been completed or are scheduled for a participant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21251" y="3305907"/>
              <a:ext cx="602200" cy="557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7881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entry statuses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3D40781-3598-4434-9B4C-BAD39204A9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92" y="1777730"/>
            <a:ext cx="5198626" cy="4579938"/>
          </a:xfr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00997" y="6034503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943678" y="2621149"/>
            <a:ext cx="4610933" cy="2893100"/>
            <a:chOff x="6943678" y="2388124"/>
            <a:chExt cx="4610933" cy="2893100"/>
          </a:xfrm>
        </p:grpSpPr>
        <p:sp>
          <p:nvSpPr>
            <p:cNvPr id="5" name="Rectangle 4"/>
            <p:cNvSpPr/>
            <p:nvPr/>
          </p:nvSpPr>
          <p:spPr>
            <a:xfrm>
              <a:off x="7444774" y="2388124"/>
              <a:ext cx="4109837" cy="28931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600" dirty="0"/>
                <a:t>Data entry completed</a:t>
              </a:r>
            </a:p>
            <a:p>
              <a:endParaRPr lang="en-GB" sz="2600" dirty="0"/>
            </a:p>
            <a:p>
              <a:r>
                <a:rPr lang="en-GB" sz="2600" dirty="0"/>
                <a:t>Data entry started but not marked as complete</a:t>
              </a:r>
            </a:p>
            <a:p>
              <a:endParaRPr lang="en-GB" sz="2600" dirty="0"/>
            </a:p>
            <a:p>
              <a:r>
                <a:rPr lang="en-GB" sz="2600" dirty="0"/>
                <a:t>Scheduled event, events where data are expected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59945" y="2480652"/>
              <a:ext cx="484829" cy="45355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43678" y="4528100"/>
              <a:ext cx="490487" cy="41384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50529" y="3427772"/>
              <a:ext cx="503661" cy="440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5443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E315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16FEED5D5053469AFB61F4CDE271DB" ma:contentTypeVersion="11" ma:contentTypeDescription="Create a new document." ma:contentTypeScope="" ma:versionID="8b2f1f8349387e9a923cf83d30275775">
  <xsd:schema xmlns:xsd="http://www.w3.org/2001/XMLSchema" xmlns:xs="http://www.w3.org/2001/XMLSchema" xmlns:p="http://schemas.microsoft.com/office/2006/metadata/properties" xmlns:ns2="137f62fc-0309-469d-96f8-244e1f51aa13" targetNamespace="http://schemas.microsoft.com/office/2006/metadata/properties" ma:root="true" ma:fieldsID="1f8ff3906fef484f4efd594d223ea34a" ns2:_="">
    <xsd:import namespace="137f62fc-0309-469d-96f8-244e1f51aa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f62fc-0309-469d-96f8-244e1f51aa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9C597E-1E54-40F8-B456-30B3E6F653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7f62fc-0309-469d-96f8-244e1f51aa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09B6D2-EE26-4003-AC07-3F78FA9B962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137f62fc-0309-469d-96f8-244e1f51aa13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C7D5102-6E43-4B21-8687-6A1964089A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1798</TotalTime>
  <Words>915</Words>
  <Application>Microsoft Office PowerPoint</Application>
  <PresentationFormat>Widescreen</PresentationFormat>
  <Paragraphs>110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 RECOVERY Follow-up training</vt:lpstr>
      <vt:lpstr>What is OpenClinica?</vt:lpstr>
      <vt:lpstr>Definitions</vt:lpstr>
      <vt:lpstr>Log-in page</vt:lpstr>
      <vt:lpstr>Participant Matrix</vt:lpstr>
      <vt:lpstr>Participant Matrix</vt:lpstr>
      <vt:lpstr>Filtering the participant matrix</vt:lpstr>
      <vt:lpstr>Participant’s Record</vt:lpstr>
      <vt:lpstr>Data entry statuses</vt:lpstr>
      <vt:lpstr>Identifying the participant</vt:lpstr>
      <vt:lpstr>Entering data</vt:lpstr>
      <vt:lpstr>Entering data</vt:lpstr>
      <vt:lpstr>Entering data</vt:lpstr>
      <vt:lpstr>Warning messages</vt:lpstr>
      <vt:lpstr>Question 0 and 0.1</vt:lpstr>
      <vt:lpstr>Question 1</vt:lpstr>
      <vt:lpstr>Question 2</vt:lpstr>
      <vt:lpstr>Question 4</vt:lpstr>
      <vt:lpstr>Question 5</vt:lpstr>
      <vt:lpstr>Complete data entry</vt:lpstr>
      <vt:lpstr>Error message</vt:lpstr>
      <vt:lpstr>Resolving an error</vt:lpstr>
      <vt:lpstr>Adding a query</vt:lpstr>
      <vt:lpstr>Administrative editing</vt:lpstr>
      <vt:lpstr>Reason for change</vt:lpstr>
      <vt:lpstr>View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Randomised Evaluation of COVID-19 Therapies: the RECOVERY trial</dc:title>
  <dc:creator>Richard Haynes</dc:creator>
  <cp:lastModifiedBy>Vanessa Tobert</cp:lastModifiedBy>
  <cp:revision>106</cp:revision>
  <cp:lastPrinted>2020-03-18T19:42:16Z</cp:lastPrinted>
  <dcterms:created xsi:type="dcterms:W3CDTF">2020-03-14T13:47:38Z</dcterms:created>
  <dcterms:modified xsi:type="dcterms:W3CDTF">2025-11-10T14:06:35Z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0x0101006916FEED5D5053469AFB61F4CDE271DB</vt:lpwstr>
  </property>
</Properties>
</file>