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85" r:id="rId5"/>
    <p:sldId id="286" r:id="rId6"/>
    <p:sldId id="288" r:id="rId7"/>
    <p:sldId id="293" r:id="rId8"/>
    <p:sldId id="291" r:id="rId9"/>
    <p:sldId id="319" r:id="rId10"/>
    <p:sldId id="292" r:id="rId11"/>
    <p:sldId id="297" r:id="rId12"/>
    <p:sldId id="320" r:id="rId13"/>
    <p:sldId id="299" r:id="rId14"/>
    <p:sldId id="332" r:id="rId15"/>
    <p:sldId id="336" r:id="rId16"/>
    <p:sldId id="301" r:id="rId17"/>
    <p:sldId id="317" r:id="rId18"/>
    <p:sldId id="334" r:id="rId19"/>
    <p:sldId id="321" r:id="rId20"/>
    <p:sldId id="333" r:id="rId21"/>
    <p:sldId id="322" r:id="rId22"/>
    <p:sldId id="335" r:id="rId23"/>
    <p:sldId id="326" r:id="rId24"/>
    <p:sldId id="325" r:id="rId25"/>
    <p:sldId id="328" r:id="rId26"/>
    <p:sldId id="327" r:id="rId27"/>
    <p:sldId id="329" r:id="rId28"/>
    <p:sldId id="330" r:id="rId29"/>
    <p:sldId id="331" r:id="rId30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0CEC-88BE-4E7C-8A2B-7B45E16C23DF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7653-B33C-4F75-9080-43DE5D58E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BB4F1-C399-4413-9265-33E25CDCB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66" y="261528"/>
            <a:ext cx="3366634" cy="7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peu.openclinica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RECOVERY Follow-up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Participant follow-up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Identifying the </a:t>
            </a:r>
            <a:r>
              <a:rPr lang="en-GB" dirty="0"/>
              <a:t>participant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0064" y="1765837"/>
            <a:ext cx="4815840" cy="500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participant’s NHS or equivalent National ID number to correctly identify the participant and obtain their study number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study number by either using a print out of the randomisation details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into the randomisation website and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recent recruitment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6852" y="2618675"/>
            <a:ext cx="333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Print out of randomisation details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5235" y="5005042"/>
            <a:ext cx="276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Recent recruitment list in randomisation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18D35-1EF0-4FB0-957E-EC9424CB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4" y="1340304"/>
            <a:ext cx="2549412" cy="314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0D01E-4EDB-4769-8896-E0674C7C3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7" y="4659459"/>
            <a:ext cx="3570318" cy="18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3A3C6-55DC-4377-8E04-02A389A09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65837"/>
            <a:ext cx="5198626" cy="4579938"/>
          </a:xfrm>
        </p:spPr>
      </p:pic>
      <p:grpSp>
        <p:nvGrpSpPr>
          <p:cNvPr id="4" name="Group 3"/>
          <p:cNvGrpSpPr/>
          <p:nvPr/>
        </p:nvGrpSpPr>
        <p:grpSpPr>
          <a:xfrm>
            <a:off x="6979337" y="3376966"/>
            <a:ext cx="4815840" cy="1357679"/>
            <a:chOff x="6952267" y="894021"/>
            <a:chExt cx="4815840" cy="1357679"/>
          </a:xfrm>
        </p:grpSpPr>
        <p:sp>
          <p:nvSpPr>
            <p:cNvPr id="3" name="Rectangle 2"/>
            <p:cNvSpPr/>
            <p:nvPr/>
          </p:nvSpPr>
          <p:spPr>
            <a:xfrm>
              <a:off x="6952267" y="894021"/>
              <a:ext cx="4815840" cy="1357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 the scheduled icon        and then click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View/Enter Data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the yellow pop-up window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4347" y="894021"/>
              <a:ext cx="490487" cy="413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87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8019" y="2907840"/>
            <a:ext cx="7064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All questions on the Follow-up refer to the post randomisation period of the participant’s hospitalisation</a:t>
            </a:r>
          </a:p>
        </p:txBody>
      </p:sp>
    </p:spTree>
    <p:extLst>
      <p:ext uri="{BB962C8B-B14F-4D97-AF65-F5344CB8AC3E}">
        <p14:creationId xmlns:p14="http://schemas.microsoft.com/office/powerpoint/2010/main" val="340016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8253" y="2381067"/>
            <a:ext cx="4501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Enter data by selecting an option or typing data in to the appropriate text box.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If entering a date, you can use the calendar widget, or type in the data in the format, </a:t>
            </a:r>
            <a:r>
              <a:rPr lang="en-GB" sz="2600" b="1" dirty="0"/>
              <a:t>YYYY-MM-DD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4064E-AE75-4915-B101-EDF90006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0" y="1418253"/>
            <a:ext cx="4327356" cy="48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3BD-E35F-4714-9E82-EA483EC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 messages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9779" y="2366999"/>
            <a:ext cx="47102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Warning messages appear if the value entered fails a validation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In this example, the date of birth does not match the date entered at randomisation</a:t>
            </a:r>
          </a:p>
          <a:p>
            <a:r>
              <a:rPr lang="en-GB" sz="2600" dirty="0"/>
              <a:t> </a:t>
            </a: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BED64-533A-4AC9-BB0A-FBAAB042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31" y="1418253"/>
            <a:ext cx="435262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0 and 0.1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Alive</a:t>
            </a:r>
            <a:r>
              <a:rPr lang="en-GB" sz="3000" dirty="0"/>
              <a:t>, you will be asked the participant’s current hospitalisation status.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they where D</a:t>
            </a:r>
            <a:r>
              <a:rPr lang="en-GB" sz="3000" b="1" dirty="0"/>
              <a:t>ischarged</a:t>
            </a:r>
            <a:r>
              <a:rPr lang="en-GB" sz="3000" dirty="0"/>
              <a:t>, please give the date of discharge</a:t>
            </a:r>
          </a:p>
          <a:p>
            <a:pPr marL="0" indent="0">
              <a:buNone/>
            </a:pPr>
            <a:r>
              <a:rPr lang="en-GB" sz="3000" b="1" dirty="0"/>
              <a:t>OR</a:t>
            </a:r>
          </a:p>
          <a:p>
            <a:pPr marL="0" indent="0">
              <a:buNone/>
            </a:pPr>
            <a:r>
              <a:rPr lang="en-GB" sz="3000" dirty="0"/>
              <a:t>If they are an </a:t>
            </a:r>
            <a:r>
              <a:rPr lang="en-GB" sz="3000" b="1" dirty="0"/>
              <a:t>In-patient</a:t>
            </a:r>
            <a:r>
              <a:rPr lang="en-GB" sz="3000" dirty="0"/>
              <a:t>, please give the today’s date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Died</a:t>
            </a:r>
            <a:r>
              <a:rPr lang="en-GB" sz="3000" dirty="0"/>
              <a:t>, please enter</a:t>
            </a:r>
          </a:p>
          <a:p>
            <a:pPr lvl="1"/>
            <a:r>
              <a:rPr lang="en-GB" sz="3000" dirty="0"/>
              <a:t>Date of death	</a:t>
            </a:r>
          </a:p>
          <a:p>
            <a:pPr lvl="1"/>
            <a:r>
              <a:rPr lang="en-GB" sz="3000" dirty="0"/>
              <a:t>Cause of death	</a:t>
            </a:r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440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4367" y="2504383"/>
            <a:ext cx="4872467" cy="3478689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Please select all treatments the patient received as standard care and select the number of days the patient received the treatment</a:t>
            </a:r>
          </a:p>
          <a:p>
            <a:endParaRPr lang="en-GB" sz="2600" dirty="0"/>
          </a:p>
          <a:p>
            <a:r>
              <a:rPr lang="en-GB" sz="2600" dirty="0"/>
              <a:t>Only include the allocated RECOVERY study treatment if it was given to the patient.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40167-5793-4DF5-A0DA-E64B2297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1424473"/>
            <a:ext cx="5673513" cy="52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291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630" y="1943605"/>
            <a:ext cx="94587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Confirm if the patient was tested for influenza</a:t>
            </a: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multiple tests were done, and the results were positive and negative, please tick Yes – positive result and Yes – negative result</a:t>
            </a:r>
          </a:p>
        </p:txBody>
      </p:sp>
    </p:spTree>
    <p:extLst>
      <p:ext uri="{BB962C8B-B14F-4D97-AF65-F5344CB8AC3E}">
        <p14:creationId xmlns:p14="http://schemas.microsoft.com/office/powerpoint/2010/main" val="376627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52" y="1579402"/>
            <a:ext cx="4563847" cy="4888321"/>
          </a:xfrm>
        </p:spPr>
        <p:txBody>
          <a:bodyPr>
            <a:normAutofit/>
          </a:bodyPr>
          <a:lstStyle/>
          <a:p>
            <a:r>
              <a:rPr lang="en-GB" dirty="0"/>
              <a:t>If the answer to question </a:t>
            </a:r>
            <a:r>
              <a:rPr lang="en-GB" b="1" dirty="0"/>
              <a:t>4</a:t>
            </a:r>
            <a:r>
              <a:rPr lang="en-GB" dirty="0"/>
              <a:t> is </a:t>
            </a:r>
            <a:r>
              <a:rPr lang="en-GB" b="1" dirty="0"/>
              <a:t>Yes</a:t>
            </a:r>
            <a:r>
              <a:rPr lang="en-GB" dirty="0"/>
              <a:t>, you will be prompted to ask two further: </a:t>
            </a:r>
            <a:r>
              <a:rPr lang="en-GB" b="1" dirty="0"/>
              <a:t>4.1</a:t>
            </a:r>
            <a:r>
              <a:rPr lang="en-GB" dirty="0"/>
              <a:t> and </a:t>
            </a:r>
            <a:r>
              <a:rPr lang="en-GB" b="1" dirty="0"/>
              <a:t>4.2.</a:t>
            </a:r>
            <a:endParaRPr lang="en-GB" dirty="0"/>
          </a:p>
          <a:p>
            <a:r>
              <a:rPr lang="en-GB" dirty="0"/>
              <a:t>If the patient received </a:t>
            </a:r>
            <a:r>
              <a:rPr lang="en-GB" b="1" dirty="0"/>
              <a:t>Intubation/tracheostomy and mechanical ventilation</a:t>
            </a:r>
            <a:r>
              <a:rPr lang="en-GB" dirty="0"/>
              <a:t>, you’ll then be asked to enter the </a:t>
            </a:r>
            <a:r>
              <a:rPr lang="en-GB" b="1" dirty="0"/>
              <a:t>number of days</a:t>
            </a:r>
            <a:r>
              <a:rPr lang="en-GB" dirty="0"/>
              <a:t> they received invasive mechanical ventilation.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3" y="1615251"/>
            <a:ext cx="5467283" cy="4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434" y="3188214"/>
            <a:ext cx="4563847" cy="1670694"/>
          </a:xfrm>
        </p:spPr>
        <p:txBody>
          <a:bodyPr>
            <a:normAutofit/>
          </a:bodyPr>
          <a:lstStyle/>
          <a:p>
            <a:r>
              <a:rPr lang="en-GB" dirty="0"/>
              <a:t>If the answer to question </a:t>
            </a:r>
            <a:r>
              <a:rPr lang="en-GB" b="1" dirty="0"/>
              <a:t>5</a:t>
            </a:r>
            <a:r>
              <a:rPr lang="en-GB" dirty="0"/>
              <a:t> is </a:t>
            </a:r>
            <a:r>
              <a:rPr lang="en-GB" b="1" dirty="0"/>
              <a:t>Yes</a:t>
            </a:r>
            <a:r>
              <a:rPr lang="en-GB" dirty="0"/>
              <a:t>, please select all the options that apply in question </a:t>
            </a:r>
            <a:r>
              <a:rPr lang="en-GB" b="1" dirty="0"/>
              <a:t>5.1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3" y="1615251"/>
            <a:ext cx="5467283" cy="48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dirty="0" err="1"/>
              <a:t>OpenClinica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01" y="1768335"/>
            <a:ext cx="11177899" cy="4580078"/>
          </a:xfrm>
        </p:spPr>
        <p:txBody>
          <a:bodyPr>
            <a:normAutofit/>
          </a:bodyPr>
          <a:lstStyle/>
          <a:p>
            <a:r>
              <a:rPr lang="en-GB" sz="3200" dirty="0"/>
              <a:t>Clinical data management system</a:t>
            </a:r>
          </a:p>
          <a:p>
            <a:r>
              <a:rPr lang="en-GB" sz="3200" dirty="0"/>
              <a:t>Electronic data capture</a:t>
            </a:r>
          </a:p>
          <a:p>
            <a:r>
              <a:rPr lang="en-GB" sz="3200" dirty="0"/>
              <a:t>Data management</a:t>
            </a:r>
          </a:p>
          <a:p>
            <a:r>
              <a:rPr lang="en-GB" sz="3200" dirty="0"/>
              <a:t>Accessed via web browser</a:t>
            </a:r>
          </a:p>
          <a:p>
            <a:r>
              <a:rPr lang="en-GB" sz="3200" dirty="0"/>
              <a:t>Chrome, Firefox, IE supported</a:t>
            </a:r>
          </a:p>
        </p:txBody>
      </p:sp>
    </p:spTree>
    <p:extLst>
      <p:ext uri="{BB962C8B-B14F-4D97-AF65-F5344CB8AC3E}">
        <p14:creationId xmlns:p14="http://schemas.microsoft.com/office/powerpoint/2010/main" val="241639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data entry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667363"/>
            <a:ext cx="5198626" cy="4579938"/>
          </a:xfrm>
        </p:spPr>
      </p:pic>
      <p:sp>
        <p:nvSpPr>
          <p:cNvPr id="5" name="TextBox 4"/>
          <p:cNvSpPr txBox="1"/>
          <p:nvPr/>
        </p:nvSpPr>
        <p:spPr>
          <a:xfrm>
            <a:off x="7152751" y="3110946"/>
            <a:ext cx="44212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To complete data entry press the </a:t>
            </a:r>
            <a:r>
              <a:rPr lang="en-GB" sz="2600" b="1" dirty="0"/>
              <a:t>Complete</a:t>
            </a:r>
            <a:r>
              <a:rPr lang="en-GB" sz="2600" dirty="0"/>
              <a:t>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Then </a:t>
            </a:r>
            <a:r>
              <a:rPr lang="en-GB" sz="2600" b="1" dirty="0"/>
              <a:t>Confirm</a:t>
            </a:r>
            <a:r>
              <a:rPr lang="en-GB" sz="2600" dirty="0"/>
              <a:t> 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436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5089" y="2781176"/>
            <a:ext cx="49143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alert message appears, this is because of an error with the data entered.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data entered has no errors, this message will not appear. To resolve the error,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C33F4-CBC5-49E9-AE47-541A2E231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AA49A4-AA83-4E2E-B515-99849497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69" y="1596885"/>
            <a:ext cx="4763310" cy="4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Resolving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372" y="2670590"/>
            <a:ext cx="4817066" cy="2574388"/>
          </a:xfrm>
        </p:spPr>
        <p:txBody>
          <a:bodyPr>
            <a:normAutofit fontScale="92500"/>
          </a:bodyPr>
          <a:lstStyle/>
          <a:p>
            <a:r>
              <a:rPr lang="en-GB" dirty="0"/>
              <a:t>If the data was incorrectly entered edit the value entered.</a:t>
            </a:r>
          </a:p>
          <a:p>
            <a:r>
              <a:rPr lang="en-GB" dirty="0"/>
              <a:t>If the value is correct, you need to raise a </a:t>
            </a:r>
            <a:r>
              <a:rPr lang="en-GB" b="1" dirty="0"/>
              <a:t>query</a:t>
            </a:r>
            <a:r>
              <a:rPr lang="en-GB" dirty="0"/>
              <a:t>, to do this click on the small </a:t>
            </a:r>
            <a:r>
              <a:rPr lang="en-GB" b="1" dirty="0"/>
              <a:t>speech bubble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D8ACE-11C4-48DF-9E01-54990B07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31" y="1418253"/>
            <a:ext cx="435262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query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6613" y="2382559"/>
            <a:ext cx="43291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Press the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button next to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Queries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, then in the text box provide some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600" dirty="0"/>
              <a:t>o save the query, click </a:t>
            </a:r>
            <a:r>
              <a:rPr lang="en-GB" sz="2600" b="1" dirty="0"/>
              <a:t>Add Query</a:t>
            </a:r>
            <a:r>
              <a:rPr lang="en-GB" sz="2600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D0FF1-3AB7-43F0-838B-2B861674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2743C7-F0CF-4702-A8A4-44A9CACC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84" y="1439271"/>
            <a:ext cx="4513748" cy="52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6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editing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51769"/>
            <a:ext cx="5198626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88125" y="1751769"/>
            <a:ext cx="4648274" cy="4457182"/>
            <a:chOff x="6988125" y="1751769"/>
            <a:chExt cx="4648274" cy="4457182"/>
          </a:xfrm>
        </p:grpSpPr>
        <p:sp>
          <p:nvSpPr>
            <p:cNvPr id="5" name="Rectangle 4"/>
            <p:cNvSpPr/>
            <p:nvPr/>
          </p:nvSpPr>
          <p:spPr>
            <a:xfrm>
              <a:off x="6988125" y="1751769"/>
              <a:ext cx="4365674" cy="445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some reason you need to change the data after the data entry is complete, you can do this by opening the CRF in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mode.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do this by clicking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button. 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1200" y="5154227"/>
              <a:ext cx="565199" cy="515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62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 for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52" y="1794303"/>
            <a:ext cx="5238026" cy="4614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658" y="2483686"/>
            <a:ext cx="4647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the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Editing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will open the form and allow you to change the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change the data, you will be required to provide a reason for change.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7885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808041"/>
            <a:ext cx="5198626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59991" y="2860311"/>
            <a:ext cx="4393809" cy="2316532"/>
            <a:chOff x="6959991" y="2911607"/>
            <a:chExt cx="4393809" cy="2316532"/>
          </a:xfrm>
        </p:grpSpPr>
        <p:sp>
          <p:nvSpPr>
            <p:cNvPr id="5" name="Rectangle 4"/>
            <p:cNvSpPr/>
            <p:nvPr/>
          </p:nvSpPr>
          <p:spPr>
            <a:xfrm>
              <a:off x="6959991" y="2911607"/>
              <a:ext cx="4393809" cy="231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want to view the data that has been entered, click on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will open the CRF in read only mode.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3937" y="3808484"/>
              <a:ext cx="522777" cy="5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55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Study</a:t>
            </a:r>
            <a:r>
              <a:rPr lang="en-GB" dirty="0"/>
              <a:t> - this refers to the trial, in this case RECOVERY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Participant - </a:t>
            </a:r>
            <a:r>
              <a:rPr lang="en-GB" dirty="0"/>
              <a:t>this is a patient within the study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Event or Study Event -</a:t>
            </a:r>
            <a:r>
              <a:rPr lang="en-GB" dirty="0"/>
              <a:t> refers to a data collection point such as randomisation, follow-up or adverse events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CRF - </a:t>
            </a:r>
            <a:r>
              <a:rPr lang="en-GB" dirty="0"/>
              <a:t>stands for Case Report Form and is a form used to collect and contain data for a study event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Queries - </a:t>
            </a:r>
            <a:r>
              <a:rPr lang="en-GB" dirty="0"/>
              <a:t>are queries or annotations for data items where a value that has been entered is not as expected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6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E5C4-71FA-45D9-A14A-E5444904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Log-in page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F26C8F-40CE-4689-ABBF-675F1D99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" y="2005733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6949439" y="3249262"/>
            <a:ext cx="467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URL: </a:t>
            </a:r>
            <a:r>
              <a:rPr lang="en-GB" sz="2600" dirty="0">
                <a:hlinkClick r:id="rId3"/>
              </a:rPr>
              <a:t>https://npeu.openclinica.io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An invitation email will be sent to you, which will include your log-in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06625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77730"/>
            <a:ext cx="5198626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545" y="2341184"/>
            <a:ext cx="4562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 </a:t>
            </a:r>
            <a:r>
              <a:rPr lang="en-GB" sz="2600" b="1" dirty="0"/>
              <a:t>Participant Matrix</a:t>
            </a:r>
            <a:r>
              <a:rPr lang="en-GB" sz="2600" dirty="0"/>
              <a:t> is a table with event information for all participants recruited at your site.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This is where you can view, enter and edit data for participants and their events in the study.</a:t>
            </a:r>
          </a:p>
        </p:txBody>
      </p:sp>
    </p:spTree>
    <p:extLst>
      <p:ext uri="{BB962C8B-B14F-4D97-AF65-F5344CB8AC3E}">
        <p14:creationId xmlns:p14="http://schemas.microsoft.com/office/powerpoint/2010/main" val="143590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77730"/>
            <a:ext cx="5198626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820" y="1777730"/>
            <a:ext cx="51347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Each row represents a participant. The first column contains the study Participant ID also known as the </a:t>
            </a:r>
            <a:r>
              <a:rPr lang="en-GB" sz="2600" b="1" dirty="0"/>
              <a:t>study number</a:t>
            </a:r>
            <a:r>
              <a:rPr lang="en-GB" sz="26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All of the subsequent columns contain the study events for the data collection points in the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As you can see here, the study events are, Randomisation, Follow-up and Adverse Events. </a:t>
            </a:r>
          </a:p>
        </p:txBody>
      </p:sp>
    </p:spTree>
    <p:extLst>
      <p:ext uri="{BB962C8B-B14F-4D97-AF65-F5344CB8AC3E}">
        <p14:creationId xmlns:p14="http://schemas.microsoft.com/office/powerpoint/2010/main" val="383038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the participant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60F78-571E-4F3D-89A2-1C888F5E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51" y="1625160"/>
            <a:ext cx="5198626" cy="4579938"/>
          </a:xfrm>
        </p:spPr>
      </p:pic>
      <p:sp>
        <p:nvSpPr>
          <p:cNvPr id="3" name="Oval 2"/>
          <p:cNvSpPr/>
          <p:nvPr/>
        </p:nvSpPr>
        <p:spPr>
          <a:xfrm>
            <a:off x="1311964" y="2151201"/>
            <a:ext cx="879991" cy="293825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30325" y="3068744"/>
            <a:ext cx="44161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Filter the participant matrix using the grey box under the study </a:t>
            </a:r>
            <a:r>
              <a:rPr lang="en-GB" sz="2600" b="1" dirty="0"/>
              <a:t>Participant ID</a:t>
            </a:r>
            <a:r>
              <a:rPr lang="en-GB" sz="2600" dirty="0"/>
              <a:t> or in the text box in the top left corner </a:t>
            </a:r>
          </a:p>
        </p:txBody>
      </p:sp>
      <p:sp>
        <p:nvSpPr>
          <p:cNvPr id="6" name="Oval 5"/>
          <p:cNvSpPr/>
          <p:nvPr/>
        </p:nvSpPr>
        <p:spPr>
          <a:xfrm>
            <a:off x="1892144" y="2621764"/>
            <a:ext cx="539988" cy="236114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Record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50B037-FA8A-4FFC-95C0-184064E5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431"/>
            <a:ext cx="5742011" cy="4579938"/>
          </a:xfrm>
        </p:spPr>
      </p:pic>
      <p:grpSp>
        <p:nvGrpSpPr>
          <p:cNvPr id="6" name="Group 5"/>
          <p:cNvGrpSpPr/>
          <p:nvPr/>
        </p:nvGrpSpPr>
        <p:grpSpPr>
          <a:xfrm>
            <a:off x="6957341" y="2662274"/>
            <a:ext cx="4839286" cy="2893100"/>
            <a:chOff x="6822831" y="3305907"/>
            <a:chExt cx="4839286" cy="2893100"/>
          </a:xfrm>
        </p:grpSpPr>
        <p:sp>
          <p:nvSpPr>
            <p:cNvPr id="4" name="TextBox 3"/>
            <p:cNvSpPr txBox="1"/>
            <p:nvPr/>
          </p:nvSpPr>
          <p:spPr>
            <a:xfrm>
              <a:off x="6822831" y="3305907"/>
              <a:ext cx="4839286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Click the View button        to open the participant’s record page.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Here you will see a list of CRFs that have been completed or are scheduled for a participant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1251" y="3305907"/>
              <a:ext cx="602200" cy="55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88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entry statuses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77730"/>
            <a:ext cx="5198626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3678" y="2621149"/>
            <a:ext cx="4610933" cy="2893100"/>
            <a:chOff x="6943678" y="2388124"/>
            <a:chExt cx="4610933" cy="2893100"/>
          </a:xfrm>
        </p:grpSpPr>
        <p:sp>
          <p:nvSpPr>
            <p:cNvPr id="5" name="Rectangle 4"/>
            <p:cNvSpPr/>
            <p:nvPr/>
          </p:nvSpPr>
          <p:spPr>
            <a:xfrm>
              <a:off x="7444774" y="2388124"/>
              <a:ext cx="4109837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dirty="0"/>
                <a:t>Data entry completed</a:t>
              </a:r>
            </a:p>
            <a:p>
              <a:endParaRPr lang="en-GB" sz="2600" dirty="0"/>
            </a:p>
            <a:p>
              <a:r>
                <a:rPr lang="en-GB" sz="2600" dirty="0"/>
                <a:t>Data entry started but not marked as complete</a:t>
              </a:r>
            </a:p>
            <a:p>
              <a:endParaRPr lang="en-GB" sz="2600" dirty="0"/>
            </a:p>
            <a:p>
              <a:r>
                <a:rPr lang="en-GB" sz="2600" dirty="0"/>
                <a:t>Scheduled event, events where data are expected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945" y="2480652"/>
              <a:ext cx="484829" cy="453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3678" y="4528100"/>
              <a:ext cx="490487" cy="413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0529" y="3427772"/>
              <a:ext cx="503661" cy="440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44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9C597E-1E54-40F8-B456-30B3E6F65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09B6D2-EE26-4003-AC07-3F78FA9B962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37f62fc-0309-469d-96f8-244e1f51aa1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C7D5102-6E43-4B21-8687-6A1964089A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915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 RECOVERY Follow-up training</vt:lpstr>
      <vt:lpstr>What is OpenClinica?</vt:lpstr>
      <vt:lpstr>Definitions</vt:lpstr>
      <vt:lpstr>Log-in page</vt:lpstr>
      <vt:lpstr>Participant Matrix</vt:lpstr>
      <vt:lpstr>Participant Matrix</vt:lpstr>
      <vt:lpstr>Filtering the participant matrix</vt:lpstr>
      <vt:lpstr>Participant’s Record</vt:lpstr>
      <vt:lpstr>Data entry statuses</vt:lpstr>
      <vt:lpstr>Identifying the participant</vt:lpstr>
      <vt:lpstr>Entering data</vt:lpstr>
      <vt:lpstr>Entering data</vt:lpstr>
      <vt:lpstr>Entering data</vt:lpstr>
      <vt:lpstr>Warning messages</vt:lpstr>
      <vt:lpstr>Question 0 and 0.1</vt:lpstr>
      <vt:lpstr>Question 1</vt:lpstr>
      <vt:lpstr>Question 2</vt:lpstr>
      <vt:lpstr>Question 4</vt:lpstr>
      <vt:lpstr>Question 5</vt:lpstr>
      <vt:lpstr>Complete data entry</vt:lpstr>
      <vt:lpstr>Error message</vt:lpstr>
      <vt:lpstr>Resolving an error</vt:lpstr>
      <vt:lpstr>Adding a query</vt:lpstr>
      <vt:lpstr>Administrative editing</vt:lpstr>
      <vt:lpstr>Reason for change</vt:lpstr>
      <vt:lpstr>View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106</cp:revision>
  <cp:lastPrinted>2020-03-18T19:42:16Z</cp:lastPrinted>
  <dcterms:created xsi:type="dcterms:W3CDTF">2020-03-14T13:47:38Z</dcterms:created>
  <dcterms:modified xsi:type="dcterms:W3CDTF">2025-11-10T14:06:35Z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