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4"/>
  </p:sldMasterIdLst>
  <p:notesMasterIdLst>
    <p:notesMasterId r:id="rId10"/>
  </p:notesMasterIdLst>
  <p:sldIdLst>
    <p:sldId id="332" r:id="rId5"/>
    <p:sldId id="321" r:id="rId6"/>
    <p:sldId id="322" r:id="rId7"/>
    <p:sldId id="330" r:id="rId8"/>
    <p:sldId id="331" r:id="rId9"/>
  </p:sldIdLst>
  <p:sldSz cx="12192000" cy="6858000"/>
  <p:notesSz cx="6881813" cy="9661525"/>
  <p:embeddedFontLst>
    <p:embeddedFont>
      <p:font typeface="Calibri" panose="020F0502020204030204" pitchFamily="34" charset="0"/>
      <p:regular r:id="rId11"/>
      <p:bold r:id="rId12"/>
      <p:italic r:id="rId13"/>
      <p:boldItalic r:id="rId14"/>
    </p:embeddedFont>
  </p:embeddedFontLst>
  <p:custDataLst>
    <p:tags r:id="rId1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nnelies Gillesen" initials="AG" lastIdx="1" clrIdx="0">
    <p:extLst>
      <p:ext uri="{19B8F6BF-5375-455C-9EA6-DF929625EA0E}">
        <p15:presenceInfo xmlns:p15="http://schemas.microsoft.com/office/powerpoint/2012/main" userId="Annelies Gillesen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  <a:srgbClr val="9E315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0DED291-325F-774F-B49F-76DFF1037267}" v="2" dt="2022-05-13T10:39:38.57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491" autoAdjust="0"/>
    <p:restoredTop sz="94646"/>
  </p:normalViewPr>
  <p:slideViewPr>
    <p:cSldViewPr snapToGrid="0">
      <p:cViewPr varScale="1">
        <p:scale>
          <a:sx n="104" d="100"/>
          <a:sy n="104" d="100"/>
        </p:scale>
        <p:origin x="696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font" Target="fonts/font3.fntdata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microsoft.com/office/2015/10/relationships/revisionInfo" Target="revisionInfo.xml"/><Relationship Id="rId7" Type="http://schemas.openxmlformats.org/officeDocument/2006/relationships/slide" Target="slides/slide3.xml"/><Relationship Id="rId12" Type="http://schemas.openxmlformats.org/officeDocument/2006/relationships/font" Target="fonts/font2.fntdata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font" Target="fonts/font1.fntdata"/><Relationship Id="rId5" Type="http://schemas.openxmlformats.org/officeDocument/2006/relationships/slide" Target="slides/slide1.xml"/><Relationship Id="rId15" Type="http://schemas.openxmlformats.org/officeDocument/2006/relationships/tags" Target="tags/tag1.xml"/><Relationship Id="rId10" Type="http://schemas.openxmlformats.org/officeDocument/2006/relationships/notesMaster" Target="notesMasters/notesMaster1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font" Target="fonts/font4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2913" cy="4841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97313" y="0"/>
            <a:ext cx="2982912" cy="4841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18A3F37-0816-4CEC-A297-AB1603C7EDEA}" type="datetimeFigureOut">
              <a:rPr lang="en-GB" smtClean="0"/>
              <a:t>13/05/2022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544513" y="1208088"/>
            <a:ext cx="5794375" cy="32607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8975" y="4649788"/>
            <a:ext cx="5505450" cy="38036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77338"/>
            <a:ext cx="2982913" cy="4841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97313" y="9177338"/>
            <a:ext cx="2982912" cy="4841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BE38B8E-07DA-4961-84B5-0E6397CECCF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35425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E38B8E-07DA-4961-84B5-0E6397CECCFB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9723715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E38B8E-07DA-4961-84B5-0E6397CECCFB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635460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901852"/>
            <a:ext cx="9144000" cy="2387600"/>
          </a:xfrm>
        </p:spPr>
        <p:txBody>
          <a:bodyPr anchor="b"/>
          <a:lstStyle>
            <a:lvl1pPr algn="ctr">
              <a:defRPr sz="60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13/05/2022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dirty="0"/>
              <a:t>1</a:t>
            </a:r>
          </a:p>
        </p:txBody>
      </p:sp>
      <p:pic>
        <p:nvPicPr>
          <p:cNvPr id="7" name="Picture 6" descr="A picture containing drawing&#10;&#10;Description automatically generated">
            <a:extLst>
              <a:ext uri="{FF2B5EF4-FFF2-40B4-BE49-F238E27FC236}">
                <a16:creationId xmlns:a16="http://schemas.microsoft.com/office/drawing/2014/main" id="{D0CC1E02-2C9F-4010-9C00-8B42EAD64238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81049" y="165100"/>
            <a:ext cx="2880360" cy="8991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67232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13/05/2022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799591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13/05/2022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967219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4741"/>
            <a:ext cx="10515600" cy="1325563"/>
          </a:xfrm>
        </p:spPr>
        <p:txBody>
          <a:bodyPr/>
          <a:lstStyle>
            <a:lvl1pPr>
              <a:defRPr b="1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201" y="1596885"/>
            <a:ext cx="11177899" cy="4580078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13/05/2022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033848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>
            <a:normAutofit/>
          </a:bodyPr>
          <a:lstStyle>
            <a:lvl1pPr marL="0" indent="0">
              <a:buNone/>
              <a:defRPr sz="4000" b="1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13/05/2022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065430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13/05/2022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569272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13/05/2022</a:t>
            </a:fld>
            <a:endParaRPr lang="en-GB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459574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13/05/2022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341643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13/05/2022</a:t>
            </a:fld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242253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13/05/2022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140228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13/05/2022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18934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12192000" cy="1340304"/>
          </a:xfrm>
          <a:prstGeom prst="rect">
            <a:avLst/>
          </a:prstGeom>
          <a:solidFill>
            <a:srgbClr val="9E3159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7370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CF49BA-76B6-44EE-BBED-300C86C8DDCC}" type="datetimeFigureOut">
              <a:rPr lang="en-GB" smtClean="0"/>
              <a:t>13/05/2022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C0CA23-4D8D-4670-B5DD-ACC4E2457EF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645353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bg1"/>
          </a:solidFill>
          <a:latin typeface="+mn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2235200"/>
            <a:ext cx="9144000" cy="2387600"/>
          </a:xfrm>
        </p:spPr>
        <p:txBody>
          <a:bodyPr>
            <a:normAutofit fontScale="90000"/>
          </a:bodyPr>
          <a:lstStyle/>
          <a:p>
            <a:br>
              <a:rPr lang="en-GB" b="1" dirty="0">
                <a:solidFill>
                  <a:srgbClr val="C00000"/>
                </a:solidFill>
                <a:latin typeface="+mn-lt"/>
              </a:rPr>
            </a:br>
            <a:r>
              <a:rPr lang="en-GB" b="1" dirty="0">
                <a:solidFill>
                  <a:srgbClr val="9E3159"/>
                </a:solidFill>
                <a:latin typeface="+mn-lt"/>
              </a:rPr>
              <a:t>Randomised Evaluation of COVID-19 Therapy:</a:t>
            </a:r>
            <a:br>
              <a:rPr lang="en-GB" b="1" dirty="0">
                <a:solidFill>
                  <a:srgbClr val="9E3159"/>
                </a:solidFill>
                <a:latin typeface="+mn-lt"/>
              </a:rPr>
            </a:br>
            <a:r>
              <a:rPr lang="en-GB" b="1" dirty="0">
                <a:solidFill>
                  <a:srgbClr val="9E3159"/>
                </a:solidFill>
                <a:latin typeface="+mn-lt"/>
              </a:rPr>
              <a:t>the RECOVERY trial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037138"/>
            <a:ext cx="9144000" cy="1655762"/>
          </a:xfrm>
        </p:spPr>
        <p:txBody>
          <a:bodyPr/>
          <a:lstStyle/>
          <a:p>
            <a:r>
              <a:rPr lang="en-GB" b="1" dirty="0"/>
              <a:t>High-dose corticosteroids Training</a:t>
            </a:r>
          </a:p>
          <a:p>
            <a:endParaRPr lang="en-GB" b="1" dirty="0"/>
          </a:p>
          <a:p>
            <a:r>
              <a:rPr lang="en-GB" b="1" dirty="0">
                <a:solidFill>
                  <a:schemeClr val="bg1">
                    <a:lumMod val="50000"/>
                  </a:schemeClr>
                </a:solidFill>
              </a:rPr>
              <a:t>13-May-2022</a:t>
            </a:r>
            <a:endParaRPr lang="en-GB" b="1" dirty="0"/>
          </a:p>
        </p:txBody>
      </p:sp>
      <p:pic>
        <p:nvPicPr>
          <p:cNvPr id="6" name="Picture 5" descr="A picture containing drawing&#10;&#10;Description automatically generated">
            <a:extLst>
              <a:ext uri="{FF2B5EF4-FFF2-40B4-BE49-F238E27FC236}">
                <a16:creationId xmlns:a16="http://schemas.microsoft.com/office/drawing/2014/main" id="{66DB40D0-4D2B-47FB-81BB-D6B0222AF52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81049" y="165100"/>
            <a:ext cx="2880360" cy="8991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9085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E3389D-D05F-A14A-A19E-3952460162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High-dose corticosteroids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21EB0B-55A8-4041-B838-564509E66F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4201" y="1596884"/>
            <a:ext cx="11177899" cy="5261116"/>
          </a:xfrm>
        </p:spPr>
        <p:txBody>
          <a:bodyPr>
            <a:noAutofit/>
          </a:bodyPr>
          <a:lstStyle/>
          <a:p>
            <a:r>
              <a:rPr lang="en-US" sz="2200" dirty="0"/>
              <a:t>Randomised trials have shown that corticosteroids reduce the risk of death in hypoxic patients with COVID-19</a:t>
            </a:r>
          </a:p>
          <a:p>
            <a:r>
              <a:rPr lang="en-US" sz="2200" dirty="0"/>
              <a:t>Current standard of care includes corticosteroids equivalent to 6mg dexamethasone daily</a:t>
            </a:r>
          </a:p>
          <a:p>
            <a:endParaRPr lang="en-US" sz="2200" dirty="0"/>
          </a:p>
          <a:p>
            <a:r>
              <a:rPr lang="en-US" sz="2200" dirty="0"/>
              <a:t>Additional immunosuppression with IL-6 inhibitors reduces the risk of death further in patients on corticosteroids, but mortality remains high</a:t>
            </a:r>
          </a:p>
          <a:p>
            <a:r>
              <a:rPr lang="en-US" sz="2200" dirty="0"/>
              <a:t>Higher doses of corticosteroids may provide additional benefits by saturating glucocorticoid receptors, but could increase the risk of side effects such as secondary infection</a:t>
            </a:r>
          </a:p>
          <a:p>
            <a:pPr marL="0" indent="0">
              <a:buNone/>
            </a:pPr>
            <a:endParaRPr lang="en-US" sz="2200" dirty="0"/>
          </a:p>
          <a:p>
            <a:r>
              <a:rPr lang="en-GB" sz="2200" dirty="0"/>
              <a:t>Higher doses of corticosteroids are used safely for other infectious indications, such as bacterial or TB meningitis</a:t>
            </a: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7010934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7E4857-B70F-9C42-8D75-005C90E035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High-dose corticosteroids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58652C-1A58-5840-A5AB-DDFFF877FA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4201" y="1535925"/>
            <a:ext cx="11177899" cy="4580078"/>
          </a:xfrm>
        </p:spPr>
        <p:txBody>
          <a:bodyPr>
            <a:noAutofit/>
          </a:bodyPr>
          <a:lstStyle/>
          <a:p>
            <a:r>
              <a:rPr lang="en-GB" sz="2400" dirty="0"/>
              <a:t>Open to adults </a:t>
            </a:r>
            <a:r>
              <a:rPr lang="en-US" sz="2400" dirty="0"/>
              <a:t> ≥18 years</a:t>
            </a:r>
            <a:r>
              <a:rPr lang="en-GB" sz="2400" dirty="0"/>
              <a:t> with confirmed COVID-19 and respiratory failure requiring non-invasive ventilation (including CPAP, BiPAP or HFNO), invasive mechanical ventilation, or extracorporeal membrane oxygenation (ECMO).</a:t>
            </a:r>
          </a:p>
          <a:p>
            <a:endParaRPr lang="en-GB" sz="2400" dirty="0"/>
          </a:p>
          <a:p>
            <a:r>
              <a:rPr lang="en-US" sz="2400" dirty="0"/>
              <a:t>Usual care control group expected to receive 6mg dexamethasone or equivalent as part of standard care</a:t>
            </a:r>
          </a:p>
          <a:p>
            <a:endParaRPr lang="en-US" sz="2400" dirty="0"/>
          </a:p>
          <a:p>
            <a:r>
              <a:rPr lang="en-US" sz="2400" dirty="0"/>
              <a:t>Contraindicated if known influenza co-infection, but influenza testing is not mandatory</a:t>
            </a:r>
          </a:p>
          <a:p>
            <a:endParaRPr lang="en-US" sz="2400" dirty="0"/>
          </a:p>
          <a:p>
            <a:r>
              <a:rPr lang="en-GB" sz="2400" dirty="0"/>
              <a:t>Open to pregnant or breastfeeding women, and patients with liver or renal failure</a:t>
            </a:r>
            <a:endParaRPr lang="en-US" sz="2400" b="1" dirty="0"/>
          </a:p>
          <a:p>
            <a:endParaRPr lang="en-US" sz="2200" dirty="0"/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2110199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0513BA-F97D-3844-A174-C6C3720D8A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High-dose corticosteroids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23969C-7CB9-914B-9836-CE7ABBF9A3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4201" y="1596884"/>
            <a:ext cx="11177899" cy="5108715"/>
          </a:xfrm>
        </p:spPr>
        <p:txBody>
          <a:bodyPr>
            <a:normAutofit fontScale="85000" lnSpcReduction="20000"/>
          </a:bodyPr>
          <a:lstStyle/>
          <a:p>
            <a:r>
              <a:rPr lang="en-US" dirty="0"/>
              <a:t>Dexamethasone 20mg once daily for 5 days, followed by dexamethasone 10mg once daily for 5 days</a:t>
            </a:r>
          </a:p>
          <a:p>
            <a:endParaRPr lang="en-US" dirty="0"/>
          </a:p>
          <a:p>
            <a:r>
              <a:rPr lang="en-US" dirty="0"/>
              <a:t>Continue treatment for 10 days or hospital discharge, whichever is sooner</a:t>
            </a:r>
          </a:p>
          <a:p>
            <a:endParaRPr lang="en-US" dirty="0"/>
          </a:p>
          <a:p>
            <a:r>
              <a:rPr lang="en-US" dirty="0"/>
              <a:t>Oral, nasogastric or intravenous administration</a:t>
            </a:r>
          </a:p>
          <a:p>
            <a:endParaRPr lang="en-GB" dirty="0"/>
          </a:p>
          <a:p>
            <a:r>
              <a:rPr lang="en-GB" dirty="0"/>
              <a:t>No dose adjustment for renal failure</a:t>
            </a:r>
          </a:p>
          <a:p>
            <a:endParaRPr lang="en-GB" dirty="0"/>
          </a:p>
          <a:p>
            <a:r>
              <a:rPr lang="en-GB" dirty="0"/>
              <a:t>Pregnant or breastfeeding woman should receive equivalent dose of prednisolone/hydrocortisone/methylprednisolone – dosing details are in protocol</a:t>
            </a:r>
          </a:p>
          <a:p>
            <a:endParaRPr lang="en-GB" dirty="0"/>
          </a:p>
          <a:p>
            <a:r>
              <a:rPr lang="en-GB" dirty="0"/>
              <a:t>Common side effects of corticosteroids should be anticipated and managed as in normal practice</a:t>
            </a:r>
          </a:p>
        </p:txBody>
      </p:sp>
    </p:spTree>
    <p:extLst>
      <p:ext uri="{BB962C8B-B14F-4D97-AF65-F5344CB8AC3E}">
        <p14:creationId xmlns:p14="http://schemas.microsoft.com/office/powerpoint/2010/main" val="944651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425B38-4503-6E45-9E3F-977751B9ED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Summary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0DC997-BAB2-E147-9D89-FE2082913C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Corticosteroids substantially reduce the risk of death in hypoxic patients with COVID-19</a:t>
            </a:r>
          </a:p>
          <a:p>
            <a:endParaRPr lang="en-US" dirty="0"/>
          </a:p>
          <a:p>
            <a:r>
              <a:rPr lang="en-US" dirty="0"/>
              <a:t>Higher corticosteroid doses than those currently used may provide greater benefits but could be harmful, so requires further randomised evidence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573266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GUID" val="7118a02d-5026-4837-a071-ad61db0bfc7e"/>
</p:tagLst>
</file>

<file path=ppt/theme/theme1.xml><?xml version="1.0" encoding="utf-8"?>
<a:theme xmlns:a="http://schemas.openxmlformats.org/drawingml/2006/main" name="Office Theme">
  <a:themeElements>
    <a:clrScheme name="Custom 1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E3159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916FEED5D5053469AFB61F4CDE271DB" ma:contentTypeVersion="11" ma:contentTypeDescription="Create a new document." ma:contentTypeScope="" ma:versionID="8b2f1f8349387e9a923cf83d30275775">
  <xsd:schema xmlns:xsd="http://www.w3.org/2001/XMLSchema" xmlns:xs="http://www.w3.org/2001/XMLSchema" xmlns:p="http://schemas.microsoft.com/office/2006/metadata/properties" xmlns:ns2="137f62fc-0309-469d-96f8-244e1f51aa13" targetNamespace="http://schemas.microsoft.com/office/2006/metadata/properties" ma:root="true" ma:fieldsID="1f8ff3906fef484f4efd594d223ea34a" ns2:_="">
    <xsd:import namespace="137f62fc-0309-469d-96f8-244e1f51aa1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37f62fc-0309-469d-96f8-244e1f51aa1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18" nillable="true" ma:displayName="Length (seconds)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B412AD73-C1FD-49B0-ACF6-15D917CCBFA5}">
  <ds:schemaRefs>
    <ds:schemaRef ds:uri="http://purl.org/dc/elements/1.1/"/>
    <ds:schemaRef ds:uri="http://www.w3.org/XML/1998/namespace"/>
    <ds:schemaRef ds:uri="http://schemas.microsoft.com/office/2006/metadata/properties"/>
    <ds:schemaRef ds:uri="83c9eb58-c16a-4eef-9abf-4aeec758fe01"/>
    <ds:schemaRef ds:uri="http://schemas.microsoft.com/office/infopath/2007/PartnerControls"/>
    <ds:schemaRef ds:uri="http://schemas.microsoft.com/office/2006/documentManagement/types"/>
    <ds:schemaRef ds:uri="http://purl.org/dc/dcmitype/"/>
    <ds:schemaRef ds:uri="http://purl.org/dc/terms/"/>
    <ds:schemaRef ds:uri="http://schemas.openxmlformats.org/package/2006/metadata/core-properties"/>
    <ds:schemaRef ds:uri="cf0dfbcc-b360-4cf7-9bf5-370ba522dbe9"/>
  </ds:schemaRefs>
</ds:datastoreItem>
</file>

<file path=customXml/itemProps2.xml><?xml version="1.0" encoding="utf-8"?>
<ds:datastoreItem xmlns:ds="http://schemas.openxmlformats.org/officeDocument/2006/customXml" ds:itemID="{979266CB-D07B-4BEA-983A-8A25F61AE7A7}"/>
</file>

<file path=customXml/itemProps3.xml><?xml version="1.0" encoding="utf-8"?>
<ds:datastoreItem xmlns:ds="http://schemas.openxmlformats.org/officeDocument/2006/customXml" ds:itemID="{8A2729FF-E1F5-43DA-A95B-34B39733FEAD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4828</TotalTime>
  <Words>298</Words>
  <Application>Microsoft Macintosh PowerPoint</Application>
  <PresentationFormat>Widescreen</PresentationFormat>
  <Paragraphs>39</Paragraphs>
  <Slides>5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Calibri</vt:lpstr>
      <vt:lpstr>Arial</vt:lpstr>
      <vt:lpstr>Office Theme</vt:lpstr>
      <vt:lpstr> Randomised Evaluation of COVID-19 Therapy: the RECOVERY trial</vt:lpstr>
      <vt:lpstr>High-dose corticosteroids</vt:lpstr>
      <vt:lpstr>High-dose corticosteroids</vt:lpstr>
      <vt:lpstr>High-dose corticosteroids</vt:lpstr>
      <vt:lpstr>Summary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Randomised Evaluation of COVID-19 Therapies: the RECOVERY trial</dc:title>
  <dc:creator>Richard Haynes</dc:creator>
  <cp:lastModifiedBy>Leon Peto</cp:lastModifiedBy>
  <cp:revision>564</cp:revision>
  <cp:lastPrinted>2020-03-18T19:42:16Z</cp:lastPrinted>
  <dcterms:created xsi:type="dcterms:W3CDTF">2020-03-14T13:47:38Z</dcterms:created>
  <dcterms:modified xsi:type="dcterms:W3CDTF">2022-05-13T10:39:45Z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0x0101006916FEED5D5053469AFB61F4CDE271DB</vt:lpwstr>
  </property>
</Properties>
</file>