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64" r:id="rId6"/>
    <p:sldId id="349" r:id="rId7"/>
    <p:sldId id="365" r:id="rId8"/>
    <p:sldId id="362" r:id="rId9"/>
    <p:sldId id="356" r:id="rId10"/>
    <p:sldId id="366" r:id="rId11"/>
    <p:sldId id="355" r:id="rId12"/>
  </p:sldIdLst>
  <p:sldSz cx="12192000" cy="6858000"/>
  <p:notesSz cx="6881813" cy="9661525"/>
  <p:embeddedFontLst>
    <p:embeddedFont>
      <p:font typeface="Calibri" panose="020F0502020204030204" pitchFamily="34" charset="0"/>
      <p:regular r:id="rId13"/>
      <p:bold r:id="rId14"/>
      <p:italic r:id="rId15"/>
      <p:boldItalic r:id="rId16"/>
    </p:embeddedFont>
  </p:embeddedFontLst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6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07/03/2022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 err="1" smtClean="0"/>
              <a:t>Molnupiravir</a:t>
            </a:r>
            <a:r>
              <a:rPr lang="en-GB" sz="2800" b="1" dirty="0" smtClean="0"/>
              <a:t> Training</a:t>
            </a:r>
          </a:p>
          <a:p>
            <a:endParaRPr lang="en-GB" sz="2800" b="1" dirty="0"/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14-Jan 2022</a:t>
            </a:r>
            <a:endParaRPr lang="en-GB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103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938386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SARS-CoV-2 uses an enzyme called an RNA-dependent RNA polymerase (</a:t>
            </a:r>
            <a:r>
              <a:rPr lang="en-GB" dirty="0" err="1" smtClean="0"/>
              <a:t>RdRp</a:t>
            </a:r>
            <a:r>
              <a:rPr lang="en-GB" dirty="0" smtClean="0"/>
              <a:t>) to make a copy of its genome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 smtClean="0"/>
              <a:t>Molnupiravir</a:t>
            </a:r>
            <a:r>
              <a:rPr lang="en-GB" dirty="0" smtClean="0"/>
              <a:t> is a pro-drug which is metabolised to N-</a:t>
            </a:r>
            <a:r>
              <a:rPr lang="en-GB" dirty="0" err="1" smtClean="0"/>
              <a:t>hydroxycytidine</a:t>
            </a:r>
            <a:r>
              <a:rPr lang="en-GB" dirty="0" smtClean="0"/>
              <a:t> (NHC), which very similar to one of the four nucleoside letters that make up RNA</a:t>
            </a:r>
          </a:p>
          <a:p>
            <a:endParaRPr lang="en-GB" dirty="0"/>
          </a:p>
          <a:p>
            <a:r>
              <a:rPr lang="en-GB" dirty="0" smtClean="0"/>
              <a:t>The SARS-CoV-2 polymerase incorporates NHC into the viral genome leading to copying errors that mean that replication fails</a:t>
            </a:r>
          </a:p>
          <a:p>
            <a:endParaRPr lang="en-GB" dirty="0"/>
          </a:p>
          <a:p>
            <a:r>
              <a:rPr lang="en-GB" dirty="0" err="1" smtClean="0"/>
              <a:t>Molnupiravir</a:t>
            </a:r>
            <a:r>
              <a:rPr lang="en-GB" dirty="0" smtClean="0"/>
              <a:t> is active against a wide range of coronaviruses and the genetic barrier to developing resistance appears high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165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Efficacy of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</a:t>
            </a:r>
            <a:r>
              <a:rPr lang="en-GB" dirty="0" err="1" smtClean="0"/>
              <a:t>MOVe</a:t>
            </a:r>
            <a:r>
              <a:rPr lang="en-GB" dirty="0" smtClean="0"/>
              <a:t>-OUT trial of outpatients with COVID, </a:t>
            </a:r>
            <a:r>
              <a:rPr lang="en-GB" dirty="0" err="1" smtClean="0"/>
              <a:t>molnupiravir</a:t>
            </a:r>
            <a:r>
              <a:rPr lang="en-GB" dirty="0" smtClean="0"/>
              <a:t> reduced the risk of hospitalisation or death from 10% to </a:t>
            </a:r>
            <a:r>
              <a:rPr lang="en-GB" dirty="0"/>
              <a:t>7</a:t>
            </a:r>
            <a:r>
              <a:rPr lang="en-GB" dirty="0" smtClean="0"/>
              <a:t>%</a:t>
            </a:r>
          </a:p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 err="1" smtClean="0"/>
              <a:t>MOVe</a:t>
            </a:r>
            <a:r>
              <a:rPr lang="en-GB" dirty="0" smtClean="0"/>
              <a:t>-IN trial of inpatients was abandoned for futility, but this only included around 150 participants on full dose </a:t>
            </a:r>
            <a:r>
              <a:rPr lang="en-GB" dirty="0" err="1"/>
              <a:t>molnupiravir</a:t>
            </a:r>
            <a:r>
              <a:rPr lang="en-GB" dirty="0"/>
              <a:t> </a:t>
            </a:r>
            <a:r>
              <a:rPr lang="en-GB" dirty="0" smtClean="0"/>
              <a:t>or placebo</a:t>
            </a:r>
          </a:p>
          <a:p>
            <a:endParaRPr lang="en-GB" dirty="0"/>
          </a:p>
          <a:p>
            <a:r>
              <a:rPr lang="en-GB" dirty="0" smtClean="0"/>
              <a:t>Mortality remains high in patients admitted to hospital with COVID, and </a:t>
            </a:r>
            <a:r>
              <a:rPr lang="en-GB" dirty="0" err="1" smtClean="0"/>
              <a:t>MOVe</a:t>
            </a:r>
            <a:r>
              <a:rPr lang="en-GB" dirty="0" smtClean="0"/>
              <a:t>-IN was much too small to exclude worthwhile benefits of </a:t>
            </a:r>
            <a:r>
              <a:rPr lang="en-GB" dirty="0" err="1" smtClean="0"/>
              <a:t>molnupiravir</a:t>
            </a:r>
            <a:r>
              <a:rPr lang="en-GB" dirty="0" smtClean="0"/>
              <a:t> in this setting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356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for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P</a:t>
            </a:r>
            <a:r>
              <a:rPr lang="en-GB" dirty="0" smtClean="0"/>
              <a:t>atients aged ≥ 18 only</a:t>
            </a:r>
          </a:p>
          <a:p>
            <a:endParaRPr lang="en-GB" dirty="0"/>
          </a:p>
          <a:p>
            <a:r>
              <a:rPr lang="en-GB" dirty="0" smtClean="0"/>
              <a:t>Contraindicated in pregnant or breast-feeding women</a:t>
            </a:r>
          </a:p>
          <a:p>
            <a:pPr lvl="1"/>
            <a:r>
              <a:rPr lang="en-GB" dirty="0" smtClean="0"/>
              <a:t>Women of child-bearing potential who have not had a pregnancy test will also be excluded</a:t>
            </a:r>
          </a:p>
          <a:p>
            <a:endParaRPr lang="en-GB" dirty="0"/>
          </a:p>
          <a:p>
            <a:r>
              <a:rPr lang="en-GB" dirty="0" smtClean="0"/>
              <a:t>Patients who have received </a:t>
            </a:r>
            <a:r>
              <a:rPr lang="en-GB" dirty="0" err="1" smtClean="0"/>
              <a:t>molnupiravir</a:t>
            </a:r>
            <a:r>
              <a:rPr lang="en-GB" dirty="0" smtClean="0"/>
              <a:t> during the current illness are excluded</a:t>
            </a:r>
          </a:p>
          <a:p>
            <a:endParaRPr lang="en-GB" dirty="0"/>
          </a:p>
          <a:p>
            <a:r>
              <a:rPr lang="en-GB" dirty="0" smtClean="0"/>
              <a:t>No exclusions around kidney or liver function, or dose adjustment</a:t>
            </a:r>
          </a:p>
          <a:p>
            <a:endParaRPr lang="en-GB" dirty="0"/>
          </a:p>
          <a:p>
            <a:r>
              <a:rPr lang="en-GB" dirty="0" smtClean="0"/>
              <a:t>Capsules are large and cannot be opened or crushed, so patients must be able to swallow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327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Molnupiravir</a:t>
            </a:r>
            <a:r>
              <a:rPr lang="en-GB" dirty="0" smtClean="0"/>
              <a:t> in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Dose is </a:t>
            </a:r>
            <a:r>
              <a:rPr lang="en-GB" b="1" dirty="0" smtClean="0"/>
              <a:t>800 mg twice daily for 5 days</a:t>
            </a:r>
          </a:p>
          <a:p>
            <a:endParaRPr lang="en-GB" b="1" dirty="0"/>
          </a:p>
          <a:p>
            <a:r>
              <a:rPr lang="en-GB" dirty="0" smtClean="0"/>
              <a:t>The course </a:t>
            </a:r>
            <a:r>
              <a:rPr lang="en-GB" u="sng" dirty="0" smtClean="0"/>
              <a:t>should be</a:t>
            </a:r>
            <a:r>
              <a:rPr lang="en-GB" dirty="0" smtClean="0"/>
              <a:t> completed at home if participants are discharged before it is finished</a:t>
            </a:r>
          </a:p>
          <a:p>
            <a:endParaRPr lang="en-GB" dirty="0"/>
          </a:p>
          <a:p>
            <a:r>
              <a:rPr lang="en-GB" dirty="0" smtClean="0"/>
              <a:t>Please try to ensure that provision of drug to take home does not delay discharge</a:t>
            </a:r>
          </a:p>
          <a:p>
            <a:endParaRPr lang="en-GB" dirty="0"/>
          </a:p>
          <a:p>
            <a:r>
              <a:rPr lang="en-GB" dirty="0"/>
              <a:t>Biological sampling will be </a:t>
            </a:r>
            <a:r>
              <a:rPr lang="en-GB" u="sng" dirty="0"/>
              <a:t>crucial</a:t>
            </a:r>
            <a:r>
              <a:rPr lang="en-GB" dirty="0"/>
              <a:t> to assessments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95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Biological sampling in RECOVERY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538835"/>
              </p:ext>
            </p:extLst>
          </p:nvPr>
        </p:nvGraphicFramePr>
        <p:xfrm>
          <a:off x="504825" y="1597025"/>
          <a:ext cx="11177589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575">
                  <a:extLst>
                    <a:ext uri="{9D8B030D-6E8A-4147-A177-3AD203B41FA5}">
                      <a16:colId xmlns:a16="http://schemas.microsoft.com/office/drawing/2014/main" val="4143317602"/>
                    </a:ext>
                  </a:extLst>
                </a:gridCol>
                <a:gridCol w="3297382">
                  <a:extLst>
                    <a:ext uri="{9D8B030D-6E8A-4147-A177-3AD203B41FA5}">
                      <a16:colId xmlns:a16="http://schemas.microsoft.com/office/drawing/2014/main" val="1266893669"/>
                    </a:ext>
                  </a:extLst>
                </a:gridCol>
                <a:gridCol w="2898632">
                  <a:extLst>
                    <a:ext uri="{9D8B030D-6E8A-4147-A177-3AD203B41FA5}">
                      <a16:colId xmlns:a16="http://schemas.microsoft.com/office/drawing/2014/main" val="3636568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Serum sample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Nose </a:t>
                      </a:r>
                      <a:r>
                        <a:rPr lang="en-GB" sz="2800" baseline="0" dirty="0" smtClean="0"/>
                        <a:t>swabs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49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Baseline</a:t>
                      </a:r>
                      <a:r>
                        <a:rPr lang="en-GB" sz="2800" dirty="0" smtClean="0"/>
                        <a:t> (</a:t>
                      </a:r>
                      <a:r>
                        <a:rPr lang="en-GB" sz="2800" b="1" dirty="0" smtClean="0"/>
                        <a:t>Day 1</a:t>
                      </a:r>
                      <a:r>
                        <a:rPr lang="en-GB" sz="2800" b="1" baseline="0" dirty="0" smtClean="0"/>
                        <a:t> </a:t>
                      </a:r>
                      <a:r>
                        <a:rPr lang="en-GB" sz="2800" baseline="0" dirty="0" smtClean="0"/>
                        <a:t>- </a:t>
                      </a:r>
                      <a:r>
                        <a:rPr lang="en-GB" sz="2800" u="sng" dirty="0" smtClean="0"/>
                        <a:t>after</a:t>
                      </a:r>
                      <a:r>
                        <a:rPr lang="en-GB" sz="2800" u="none" baseline="0" dirty="0" smtClean="0"/>
                        <a:t> consent, </a:t>
                      </a:r>
                      <a:r>
                        <a:rPr lang="en-GB" sz="2800" u="sng" baseline="0" dirty="0" smtClean="0"/>
                        <a:t>before</a:t>
                      </a:r>
                      <a:r>
                        <a:rPr lang="en-GB" sz="2800" u="none" baseline="0" dirty="0" smtClean="0"/>
                        <a:t> randomisation)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18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54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3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18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5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917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4825" y="5572306"/>
            <a:ext cx="11177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400" dirty="0"/>
              <a:t>Serum </a:t>
            </a:r>
            <a:r>
              <a:rPr lang="en-GB" sz="2400" dirty="0" smtClean="0"/>
              <a:t>samples </a:t>
            </a:r>
            <a:r>
              <a:rPr lang="en-GB" sz="2400" dirty="0"/>
              <a:t>used to measure </a:t>
            </a:r>
            <a:r>
              <a:rPr lang="en-GB" sz="2400" dirty="0" smtClean="0"/>
              <a:t>antibody levels and possibly viral antigen</a:t>
            </a:r>
            <a:endParaRPr lang="en-GB" sz="2400" dirty="0"/>
          </a:p>
          <a:p>
            <a:pPr lvl="1"/>
            <a:r>
              <a:rPr lang="en-GB" sz="2400" dirty="0"/>
              <a:t>Swabs used to measure viral load and presence of resistance markers</a:t>
            </a:r>
          </a:p>
        </p:txBody>
      </p:sp>
    </p:spTree>
    <p:extLst>
      <p:ext uri="{BB962C8B-B14F-4D97-AF65-F5344CB8AC3E}">
        <p14:creationId xmlns:p14="http://schemas.microsoft.com/office/powerpoint/2010/main" val="358376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molnupiravir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MOVe</a:t>
            </a:r>
            <a:r>
              <a:rPr lang="en-GB" dirty="0" smtClean="0"/>
              <a:t>-OUT compared </a:t>
            </a:r>
            <a:r>
              <a:rPr lang="en-GB" dirty="0" err="1" smtClean="0"/>
              <a:t>molnupiravir</a:t>
            </a:r>
            <a:r>
              <a:rPr lang="en-GB" dirty="0" smtClean="0"/>
              <a:t> with placebo among outpatients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commonest reported side-effects are nausea, diarrhoea, and headache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64874"/>
              </p:ext>
            </p:extLst>
          </p:nvPr>
        </p:nvGraphicFramePr>
        <p:xfrm>
          <a:off x="1840891" y="2395027"/>
          <a:ext cx="8127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21">
                  <a:extLst>
                    <a:ext uri="{9D8B030D-6E8A-4147-A177-3AD203B41FA5}">
                      <a16:colId xmlns:a16="http://schemas.microsoft.com/office/drawing/2014/main" val="3498090798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2297487649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1387763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Molnupiravir</a:t>
                      </a:r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(n=710)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Placebo</a:t>
                      </a:r>
                    </a:p>
                    <a:p>
                      <a:pPr algn="ctr"/>
                      <a:r>
                        <a:rPr lang="en-GB" sz="2400" dirty="0" smtClean="0"/>
                        <a:t>(n=701)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79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216 (30%)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231 (33%)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5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serious</a:t>
                      </a:r>
                      <a:r>
                        <a:rPr lang="en-GB" sz="2400" baseline="0" dirty="0" smtClean="0"/>
                        <a:t>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49 (7%)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67 (10%)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56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AE leading to discontinuation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10 (1%)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 (3%)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38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1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99b76158-5664-4e5d-abf4-4f1f46466722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D65792-F662-4D5D-92FC-B5045402BB84}"/>
</file>

<file path=customXml/itemProps3.xml><?xml version="1.0" encoding="utf-8"?>
<ds:datastoreItem xmlns:ds="http://schemas.openxmlformats.org/officeDocument/2006/customXml" ds:itemID="{B412AD73-C1FD-49B0-ACF6-15D917CCBFA5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cf0dfbcc-b360-4cf7-9bf5-370ba522dbe9"/>
    <ds:schemaRef ds:uri="http://purl.org/dc/dcmitype/"/>
    <ds:schemaRef ds:uri="http://schemas.microsoft.com/office/infopath/2007/PartnerControls"/>
    <ds:schemaRef ds:uri="83c9eb58-c16a-4eef-9abf-4aeec758fe01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5797</TotalTime>
  <Words>473</Words>
  <Application>Microsoft Office PowerPoint</Application>
  <PresentationFormat>Widescreen</PresentationFormat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Wingdings</vt:lpstr>
      <vt:lpstr>Office Theme</vt:lpstr>
      <vt:lpstr> Randomised Evaluation of COVID-19 Therapy: the RECOVERY trial</vt:lpstr>
      <vt:lpstr>Current comparisons  for adults with COVID-19</vt:lpstr>
      <vt:lpstr>Molnupiravir</vt:lpstr>
      <vt:lpstr>Efficacy of molnupiravir</vt:lpstr>
      <vt:lpstr>Eligibility for molnupiravir</vt:lpstr>
      <vt:lpstr>Molnupiravir in RECOVERY</vt:lpstr>
      <vt:lpstr>Biological sampling in RECOVERY</vt:lpstr>
      <vt:lpstr>Safety of molnupiravir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625</cp:revision>
  <cp:lastPrinted>2020-03-18T19:42:16Z</cp:lastPrinted>
  <dcterms:created xsi:type="dcterms:W3CDTF">2020-03-14T13:47:38Z</dcterms:created>
  <dcterms:modified xsi:type="dcterms:W3CDTF">2022-03-07T09:35:23Z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