
<file path=[Content_Types].xml><?xml version="1.0" encoding="utf-8"?>
<Types xmlns="http://schemas.openxmlformats.org/package/2006/content-types">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notesMasters/notesMaster1.xml" ContentType="application/vnd.openxmlformats-officedocument.presentationml.notes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4"/>
  </p:sldMasterIdLst>
  <p:notesMasterIdLst>
    <p:notesMasterId r:id="rId14"/>
  </p:notesMasterIdLst>
  <p:sldIdLst>
    <p:sldId id="285" r:id="rId5"/>
    <p:sldId id="293" r:id="rId6"/>
    <p:sldId id="426" r:id="rId7"/>
    <p:sldId id="438" r:id="rId8"/>
    <p:sldId id="549" r:id="rId9"/>
    <p:sldId id="427" r:id="rId10"/>
    <p:sldId id="551" r:id="rId11"/>
    <p:sldId id="552" r:id="rId12"/>
    <p:sldId id="428" r:id="rId13"/>
  </p:sldIdLst>
  <p:sldSz cx="12192000" cy="6858000"/>
  <p:notesSz cx="6881813" cy="9661525"/>
  <p:custDataLst>
    <p:tags r:id="rId15"/>
  </p:custDataLst>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3840">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Faust S.N." initials="FS" lastIdx="1" clrIdx="0">
    <p:extLst>
      <p:ext uri="{19B8F6BF-5375-455C-9EA6-DF929625EA0E}">
        <p15:presenceInfo xmlns:p15="http://schemas.microsoft.com/office/powerpoint/2012/main" userId="Faust S.N." providerId="None"/>
      </p:ext>
    </p:extLst>
  </p:cmAuthor>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9E3159"/>
    <a:srgbClr val="4472C4"/>
    <a:srgbClr val="D67C9C"/>
    <a:srgbClr val="5B9BD5"/>
    <a:srgbClr val="000000"/>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57248" autoAdjust="0"/>
    <p:restoredTop sz="75491" autoAdjust="0"/>
  </p:normalViewPr>
  <p:slideViewPr>
    <p:cSldViewPr snapToGrid="0">
      <p:cViewPr varScale="1">
        <p:scale>
          <a:sx n="83" d="100"/>
          <a:sy n="83" d="100"/>
        </p:scale>
        <p:origin x="816" y="90"/>
      </p:cViewPr>
      <p:guideLst>
        <p:guide orient="horz" pos="2160"/>
        <p:guide pos="3840"/>
      </p:guideLst>
    </p:cSldViewPr>
  </p:slideViewPr>
  <p:notesTextViewPr>
    <p:cViewPr>
      <p:scale>
        <a:sx n="1" d="1"/>
        <a:sy n="1" d="1"/>
      </p:scale>
      <p:origin x="0" y="0"/>
    </p:cViewPr>
  </p:notesTextViewPr>
  <p:sorterViewPr>
    <p:cViewPr>
      <p:scale>
        <a:sx n="100" d="100"/>
        <a:sy n="100"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4.xml"/><Relationship Id="rId13" Type="http://schemas.openxmlformats.org/officeDocument/2006/relationships/slide" Target="slides/slide9.xml"/><Relationship Id="rId18" Type="http://schemas.openxmlformats.org/officeDocument/2006/relationships/viewProps" Target="viewProps.xml"/><Relationship Id="rId3" Type="http://schemas.openxmlformats.org/officeDocument/2006/relationships/customXml" Target="../customXml/item3.xml"/><Relationship Id="rId7" Type="http://schemas.openxmlformats.org/officeDocument/2006/relationships/slide" Target="slides/slide3.xml"/><Relationship Id="rId12" Type="http://schemas.openxmlformats.org/officeDocument/2006/relationships/slide" Target="slides/slide8.xml"/><Relationship Id="rId17" Type="http://schemas.openxmlformats.org/officeDocument/2006/relationships/presProps" Target="presProps.xml"/><Relationship Id="rId2" Type="http://schemas.openxmlformats.org/officeDocument/2006/relationships/customXml" Target="../customXml/item2.xml"/><Relationship Id="rId16" Type="http://schemas.openxmlformats.org/officeDocument/2006/relationships/commentAuthors" Target="commentAuthors.xml"/><Relationship Id="rId20" Type="http://schemas.openxmlformats.org/officeDocument/2006/relationships/tableStyles" Target="tableStyles.xml"/><Relationship Id="rId1" Type="http://schemas.openxmlformats.org/officeDocument/2006/relationships/customXml" Target="../customXml/item1.xml"/><Relationship Id="rId6" Type="http://schemas.openxmlformats.org/officeDocument/2006/relationships/slide" Target="slides/slide2.xml"/><Relationship Id="rId11" Type="http://schemas.openxmlformats.org/officeDocument/2006/relationships/slide" Target="slides/slide7.xml"/><Relationship Id="rId5" Type="http://schemas.openxmlformats.org/officeDocument/2006/relationships/slide" Target="slides/slide1.xml"/><Relationship Id="rId15" Type="http://schemas.openxmlformats.org/officeDocument/2006/relationships/tags" Target="tags/tag1.xml"/><Relationship Id="rId10" Type="http://schemas.openxmlformats.org/officeDocument/2006/relationships/slide" Target="slides/slide6.xml"/><Relationship Id="rId19" Type="http://schemas.openxmlformats.org/officeDocument/2006/relationships/theme" Target="theme/theme1.xml"/><Relationship Id="rId4" Type="http://schemas.openxmlformats.org/officeDocument/2006/relationships/slideMaster" Target="slideMasters/slideMaster1.xml"/><Relationship Id="rId9" Type="http://schemas.openxmlformats.org/officeDocument/2006/relationships/slide" Target="slides/slide5.xml"/><Relationship Id="rId14" Type="http://schemas.openxmlformats.org/officeDocument/2006/relationships/notesMaster" Target="notesMasters/notesMaster1.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82913" cy="484188"/>
          </a:xfrm>
          <a:prstGeom prst="rect">
            <a:avLst/>
          </a:prstGeom>
        </p:spPr>
        <p:txBody>
          <a:bodyPr vert="horz" lIns="91440" tIns="45720" rIns="91440" bIns="45720" rtlCol="0"/>
          <a:lstStyle>
            <a:lvl1pPr algn="l">
              <a:defRPr sz="1200"/>
            </a:lvl1pPr>
          </a:lstStyle>
          <a:p>
            <a:endParaRPr lang="en-GB"/>
          </a:p>
        </p:txBody>
      </p:sp>
      <p:sp>
        <p:nvSpPr>
          <p:cNvPr id="3" name="Date Placeholder 2"/>
          <p:cNvSpPr>
            <a:spLocks noGrp="1"/>
          </p:cNvSpPr>
          <p:nvPr>
            <p:ph type="dt" idx="1"/>
          </p:nvPr>
        </p:nvSpPr>
        <p:spPr>
          <a:xfrm>
            <a:off x="3897313" y="0"/>
            <a:ext cx="2982912" cy="484188"/>
          </a:xfrm>
          <a:prstGeom prst="rect">
            <a:avLst/>
          </a:prstGeom>
        </p:spPr>
        <p:txBody>
          <a:bodyPr vert="horz" lIns="91440" tIns="45720" rIns="91440" bIns="45720" rtlCol="0"/>
          <a:lstStyle>
            <a:lvl1pPr algn="r">
              <a:defRPr sz="1200"/>
            </a:lvl1pPr>
          </a:lstStyle>
          <a:p>
            <a:fld id="{C183E3B0-3F8F-4144-9128-8DC37F70D4BB}" type="datetimeFigureOut">
              <a:rPr lang="en-GB" smtClean="0"/>
              <a:t>04/04/2024</a:t>
            </a:fld>
            <a:endParaRPr lang="en-GB"/>
          </a:p>
        </p:txBody>
      </p:sp>
      <p:sp>
        <p:nvSpPr>
          <p:cNvPr id="4" name="Slide Image Placeholder 3"/>
          <p:cNvSpPr>
            <a:spLocks noGrp="1" noRot="1" noChangeAspect="1"/>
          </p:cNvSpPr>
          <p:nvPr>
            <p:ph type="sldImg" idx="2"/>
          </p:nvPr>
        </p:nvSpPr>
        <p:spPr>
          <a:xfrm>
            <a:off x="544513" y="1208088"/>
            <a:ext cx="5794375" cy="3260725"/>
          </a:xfrm>
          <a:prstGeom prst="rect">
            <a:avLst/>
          </a:prstGeom>
          <a:noFill/>
          <a:ln w="12700">
            <a:solidFill>
              <a:prstClr val="black"/>
            </a:solidFill>
          </a:ln>
        </p:spPr>
        <p:txBody>
          <a:bodyPr vert="horz" lIns="91440" tIns="45720" rIns="91440" bIns="45720" rtlCol="0" anchor="ctr"/>
          <a:lstStyle/>
          <a:p>
            <a:endParaRPr lang="en-GB"/>
          </a:p>
        </p:txBody>
      </p:sp>
      <p:sp>
        <p:nvSpPr>
          <p:cNvPr id="5" name="Notes Placeholder 4"/>
          <p:cNvSpPr>
            <a:spLocks noGrp="1"/>
          </p:cNvSpPr>
          <p:nvPr>
            <p:ph type="body" sz="quarter" idx="3"/>
          </p:nvPr>
        </p:nvSpPr>
        <p:spPr>
          <a:xfrm>
            <a:off x="688975" y="4649788"/>
            <a:ext cx="5505450" cy="3803650"/>
          </a:xfrm>
          <a:prstGeom prst="rect">
            <a:avLst/>
          </a:prstGeom>
        </p:spPr>
        <p:txBody>
          <a:bodyPr vert="horz" lIns="91440" tIns="45720" rIns="91440" bIns="45720" rtlCol="0"/>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6" name="Footer Placeholder 5"/>
          <p:cNvSpPr>
            <a:spLocks noGrp="1"/>
          </p:cNvSpPr>
          <p:nvPr>
            <p:ph type="ftr" sz="quarter" idx="4"/>
          </p:nvPr>
        </p:nvSpPr>
        <p:spPr>
          <a:xfrm>
            <a:off x="0" y="9177338"/>
            <a:ext cx="2982913" cy="484187"/>
          </a:xfrm>
          <a:prstGeom prst="rect">
            <a:avLst/>
          </a:prstGeom>
        </p:spPr>
        <p:txBody>
          <a:bodyPr vert="horz" lIns="91440" tIns="45720" rIns="91440" bIns="45720" rtlCol="0" anchor="b"/>
          <a:lstStyle>
            <a:lvl1pPr algn="l">
              <a:defRPr sz="1200"/>
            </a:lvl1pPr>
          </a:lstStyle>
          <a:p>
            <a:endParaRPr lang="en-GB"/>
          </a:p>
        </p:txBody>
      </p:sp>
      <p:sp>
        <p:nvSpPr>
          <p:cNvPr id="7" name="Slide Number Placeholder 6"/>
          <p:cNvSpPr>
            <a:spLocks noGrp="1"/>
          </p:cNvSpPr>
          <p:nvPr>
            <p:ph type="sldNum" sz="quarter" idx="5"/>
          </p:nvPr>
        </p:nvSpPr>
        <p:spPr>
          <a:xfrm>
            <a:off x="3897313" y="9177338"/>
            <a:ext cx="2982912" cy="484187"/>
          </a:xfrm>
          <a:prstGeom prst="rect">
            <a:avLst/>
          </a:prstGeom>
        </p:spPr>
        <p:txBody>
          <a:bodyPr vert="horz" lIns="91440" tIns="45720" rIns="91440" bIns="45720" rtlCol="0" anchor="b"/>
          <a:lstStyle>
            <a:lvl1pPr algn="r">
              <a:defRPr sz="1200"/>
            </a:lvl1pPr>
          </a:lstStyle>
          <a:p>
            <a:fld id="{2FF77EF8-089B-45D6-AA64-69C68296A4B9}" type="slidenum">
              <a:rPr lang="en-GB" smtClean="0"/>
              <a:t>‹#›</a:t>
            </a:fld>
            <a:endParaRPr lang="en-GB"/>
          </a:p>
        </p:txBody>
      </p:sp>
    </p:spTree>
    <p:extLst>
      <p:ext uri="{BB962C8B-B14F-4D97-AF65-F5344CB8AC3E}">
        <p14:creationId xmlns:p14="http://schemas.microsoft.com/office/powerpoint/2010/main" val="2170364696"/>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GB" dirty="0"/>
          </a:p>
        </p:txBody>
      </p:sp>
      <p:sp>
        <p:nvSpPr>
          <p:cNvPr id="4" name="Slide Number Placeholder 3"/>
          <p:cNvSpPr>
            <a:spLocks noGrp="1"/>
          </p:cNvSpPr>
          <p:nvPr>
            <p:ph type="sldNum" sz="quarter" idx="5"/>
          </p:nvPr>
        </p:nvSpPr>
        <p:spPr/>
        <p:txBody>
          <a:bodyPr/>
          <a:lstStyle/>
          <a:p>
            <a:fld id="{2FF77EF8-089B-45D6-AA64-69C68296A4B9}" type="slidenum">
              <a:rPr lang="en-GB" smtClean="0"/>
              <a:t>1</a:t>
            </a:fld>
            <a:endParaRPr lang="en-GB"/>
          </a:p>
        </p:txBody>
      </p:sp>
    </p:spTree>
    <p:extLst>
      <p:ext uri="{BB962C8B-B14F-4D97-AF65-F5344CB8AC3E}">
        <p14:creationId xmlns:p14="http://schemas.microsoft.com/office/powerpoint/2010/main" val="4073229427"/>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Check link </a:t>
            </a:r>
          </a:p>
        </p:txBody>
      </p:sp>
      <p:sp>
        <p:nvSpPr>
          <p:cNvPr id="4" name="Slide Number Placeholder 3"/>
          <p:cNvSpPr>
            <a:spLocks noGrp="1"/>
          </p:cNvSpPr>
          <p:nvPr>
            <p:ph type="sldNum" sz="quarter" idx="5"/>
          </p:nvPr>
        </p:nvSpPr>
        <p:spPr/>
        <p:txBody>
          <a:bodyPr/>
          <a:lstStyle/>
          <a:p>
            <a:fld id="{2FF77EF8-089B-45D6-AA64-69C68296A4B9}" type="slidenum">
              <a:rPr lang="en-GB" smtClean="0"/>
              <a:t>2</a:t>
            </a:fld>
            <a:endParaRPr lang="en-GB"/>
          </a:p>
        </p:txBody>
      </p:sp>
    </p:spTree>
    <p:extLst>
      <p:ext uri="{BB962C8B-B14F-4D97-AF65-F5344CB8AC3E}">
        <p14:creationId xmlns:p14="http://schemas.microsoft.com/office/powerpoint/2010/main" val="3357055189"/>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3</a:t>
            </a:fld>
            <a:endParaRPr lang="en-GB"/>
          </a:p>
        </p:txBody>
      </p:sp>
    </p:spTree>
    <p:extLst>
      <p:ext uri="{BB962C8B-B14F-4D97-AF65-F5344CB8AC3E}">
        <p14:creationId xmlns:p14="http://schemas.microsoft.com/office/powerpoint/2010/main" val="412943964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4</a:t>
            </a:fld>
            <a:endParaRPr lang="en-GB"/>
          </a:p>
        </p:txBody>
      </p:sp>
    </p:spTree>
    <p:extLst>
      <p:ext uri="{BB962C8B-B14F-4D97-AF65-F5344CB8AC3E}">
        <p14:creationId xmlns:p14="http://schemas.microsoft.com/office/powerpoint/2010/main" val="2799506699"/>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r>
              <a:rPr lang="en-US" dirty="0"/>
              <a:t>I</a:t>
            </a:r>
          </a:p>
        </p:txBody>
      </p:sp>
      <p:sp>
        <p:nvSpPr>
          <p:cNvPr id="4" name="Slide Number Placeholder 3"/>
          <p:cNvSpPr>
            <a:spLocks noGrp="1"/>
          </p:cNvSpPr>
          <p:nvPr>
            <p:ph type="sldNum" sz="quarter" idx="5"/>
          </p:nvPr>
        </p:nvSpPr>
        <p:spPr/>
        <p:txBody>
          <a:bodyPr/>
          <a:lstStyle/>
          <a:p>
            <a:fld id="{2FF77EF8-089B-45D6-AA64-69C68296A4B9}" type="slidenum">
              <a:rPr lang="en-GB" smtClean="0"/>
              <a:t>5</a:t>
            </a:fld>
            <a:endParaRPr lang="en-GB"/>
          </a:p>
        </p:txBody>
      </p:sp>
    </p:spTree>
    <p:extLst>
      <p:ext uri="{BB962C8B-B14F-4D97-AF65-F5344CB8AC3E}">
        <p14:creationId xmlns:p14="http://schemas.microsoft.com/office/powerpoint/2010/main" val="2698260157"/>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6</a:t>
            </a:fld>
            <a:endParaRPr lang="en-GB"/>
          </a:p>
        </p:txBody>
      </p:sp>
    </p:spTree>
    <p:extLst>
      <p:ext uri="{BB962C8B-B14F-4D97-AF65-F5344CB8AC3E}">
        <p14:creationId xmlns:p14="http://schemas.microsoft.com/office/powerpoint/2010/main" val="1727941734"/>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7</a:t>
            </a:fld>
            <a:endParaRPr lang="en-GB"/>
          </a:p>
        </p:txBody>
      </p:sp>
    </p:spTree>
    <p:extLst>
      <p:ext uri="{BB962C8B-B14F-4D97-AF65-F5344CB8AC3E}">
        <p14:creationId xmlns:p14="http://schemas.microsoft.com/office/powerpoint/2010/main" val="1990278668"/>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8</a:t>
            </a:fld>
            <a:endParaRPr lang="en-GB"/>
          </a:p>
        </p:txBody>
      </p:sp>
    </p:spTree>
    <p:extLst>
      <p:ext uri="{BB962C8B-B14F-4D97-AF65-F5344CB8AC3E}">
        <p14:creationId xmlns:p14="http://schemas.microsoft.com/office/powerpoint/2010/main" val="1877487804"/>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dirty="0"/>
          </a:p>
        </p:txBody>
      </p:sp>
      <p:sp>
        <p:nvSpPr>
          <p:cNvPr id="4" name="Slide Number Placeholder 3"/>
          <p:cNvSpPr>
            <a:spLocks noGrp="1"/>
          </p:cNvSpPr>
          <p:nvPr>
            <p:ph type="sldNum" sz="quarter" idx="5"/>
          </p:nvPr>
        </p:nvSpPr>
        <p:spPr/>
        <p:txBody>
          <a:bodyPr/>
          <a:lstStyle/>
          <a:p>
            <a:fld id="{2FF77EF8-089B-45D6-AA64-69C68296A4B9}" type="slidenum">
              <a:rPr lang="en-GB" smtClean="0"/>
              <a:t>9</a:t>
            </a:fld>
            <a:endParaRPr lang="en-GB"/>
          </a:p>
        </p:txBody>
      </p:sp>
    </p:spTree>
    <p:extLst>
      <p:ext uri="{BB962C8B-B14F-4D97-AF65-F5344CB8AC3E}">
        <p14:creationId xmlns:p14="http://schemas.microsoft.com/office/powerpoint/2010/main" val="2883390892"/>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1901852"/>
            <a:ext cx="9144000" cy="2387600"/>
          </a:xfrm>
        </p:spPr>
        <p:txBody>
          <a:bodyPr anchor="b"/>
          <a:lstStyle>
            <a:lvl1pPr algn="ctr">
              <a:defRPr sz="6000">
                <a:solidFill>
                  <a:schemeClr val="tx1"/>
                </a:solidFill>
              </a:defRPr>
            </a:lvl1pPr>
          </a:lstStyle>
          <a:p>
            <a:r>
              <a:rPr lang="en-US" dirty="0"/>
              <a:t>Click to edit Master title style</a:t>
            </a:r>
            <a:endParaRPr lang="en-GB" dirty="0"/>
          </a:p>
        </p:txBody>
      </p:sp>
      <p:sp>
        <p:nvSpPr>
          <p:cNvPr id="3" name="Subtitle 2"/>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04/04/2024</a:t>
            </a:fld>
            <a:endParaRPr lang="en-GB"/>
          </a:p>
        </p:txBody>
      </p:sp>
      <p:sp>
        <p:nvSpPr>
          <p:cNvPr id="5" name="Footer Placeholder 4"/>
          <p:cNvSpPr>
            <a:spLocks noGrp="1"/>
          </p:cNvSpPr>
          <p:nvPr>
            <p:ph type="ftr" sz="quarter" idx="11"/>
          </p:nvPr>
        </p:nvSpPr>
        <p:spPr/>
        <p:txBody>
          <a:bodyPr/>
          <a:lstStyle/>
          <a:p>
            <a:r>
              <a:rPr lang="en-GB" dirty="0"/>
              <a:t>1</a:t>
            </a:r>
          </a:p>
        </p:txBody>
      </p:sp>
      <p:sp>
        <p:nvSpPr>
          <p:cNvPr id="6" name="Slide Number Placeholder 5"/>
          <p:cNvSpPr>
            <a:spLocks noGrp="1"/>
          </p:cNvSpPr>
          <p:nvPr>
            <p:ph type="sldNum" sz="quarter" idx="12"/>
          </p:nvPr>
        </p:nvSpPr>
        <p:spPr/>
        <p:txBody>
          <a:bodyPr/>
          <a:lstStyle>
            <a:lvl1pPr>
              <a:defRPr/>
            </a:lvl1pPr>
          </a:lstStyle>
          <a:p>
            <a:r>
              <a:rPr lang="en-GB" dirty="0"/>
              <a:t>1</a:t>
            </a:r>
          </a:p>
        </p:txBody>
      </p:sp>
    </p:spTree>
    <p:extLst>
      <p:ext uri="{BB962C8B-B14F-4D97-AF65-F5344CB8AC3E}">
        <p14:creationId xmlns:p14="http://schemas.microsoft.com/office/powerpoint/2010/main" val="338672323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Vertical Text Placeholder 2"/>
          <p:cNvSpPr>
            <a:spLocks noGrp="1"/>
          </p:cNvSpPr>
          <p:nvPr>
            <p:ph type="body" orient="vert" idx="1"/>
          </p:nvPr>
        </p:nvSpPr>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04/04/2024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479959110"/>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724900" y="365125"/>
            <a:ext cx="2628900" cy="5811838"/>
          </a:xfrm>
        </p:spPr>
        <p:txBody>
          <a:bodyPr vert="eaVert"/>
          <a:lstStyle/>
          <a:p>
            <a:r>
              <a:rPr lang="en-US"/>
              <a:t>Click to edit Master title style</a:t>
            </a:r>
            <a:endParaRPr lang="en-GB"/>
          </a:p>
        </p:txBody>
      </p:sp>
      <p:sp>
        <p:nvSpPr>
          <p:cNvPr id="3" name="Vertical Text Placeholder 2"/>
          <p:cNvSpPr>
            <a:spLocks noGrp="1"/>
          </p:cNvSpPr>
          <p:nvPr>
            <p:ph type="body" orient="vert" idx="1"/>
          </p:nvPr>
        </p:nvSpPr>
        <p:spPr>
          <a:xfrm>
            <a:off x="838200" y="365125"/>
            <a:ext cx="7734300" cy="5811838"/>
          </a:xfrm>
        </p:spPr>
        <p:txBody>
          <a:bodyPr vert="eaVert"/>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10"/>
          </p:nvPr>
        </p:nvSpPr>
        <p:spPr/>
        <p:txBody>
          <a:bodyPr/>
          <a:lstStyle/>
          <a:p>
            <a:fld id="{FACF49BA-76B6-44EE-BBED-300C86C8DDCC}" type="datetimeFigureOut">
              <a:rPr lang="en-GB" smtClean="0"/>
              <a:t>04/04/2024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496721981"/>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10515600" cy="1325563"/>
          </a:xfrm>
        </p:spPr>
        <p:txBody>
          <a:bodyPr/>
          <a:lstStyle>
            <a:lvl1pPr>
              <a:defRPr b="1">
                <a:solidFill>
                  <a:schemeClr val="bg1"/>
                </a:solidFill>
                <a:latin typeface="+mn-lt"/>
              </a:defRPr>
            </a:lvl1pPr>
          </a:lstStyle>
          <a:p>
            <a:r>
              <a:rPr lang="en-US" dirty="0"/>
              <a:t>Click to edit Master title style</a:t>
            </a:r>
            <a:endParaRPr lang="en-GB" dirty="0"/>
          </a:p>
        </p:txBody>
      </p:sp>
      <p:sp>
        <p:nvSpPr>
          <p:cNvPr id="3" name="Content Placeholder 2"/>
          <p:cNvSpPr>
            <a:spLocks noGrp="1"/>
          </p:cNvSpPr>
          <p:nvPr>
            <p:ph idx="1"/>
          </p:nvPr>
        </p:nvSpPr>
        <p:spPr>
          <a:xfrm>
            <a:off x="504201" y="1596885"/>
            <a:ext cx="11177899" cy="4580078"/>
          </a:xfrm>
        </p:spPr>
        <p:txBody>
          <a:bodyPr/>
          <a:lstStyle/>
          <a:p>
            <a:pPr lvl="0"/>
            <a:r>
              <a:rPr lang="en-US" dirty="0"/>
              <a:t>Edit Master text styles</a:t>
            </a:r>
          </a:p>
          <a:p>
            <a:pPr lvl="1"/>
            <a:r>
              <a:rPr lang="en-US" dirty="0"/>
              <a:t>Second level</a:t>
            </a:r>
          </a:p>
          <a:p>
            <a:pPr lvl="2"/>
            <a:r>
              <a:rPr lang="en-US" dirty="0"/>
              <a:t>Third level</a:t>
            </a:r>
          </a:p>
          <a:p>
            <a:pPr lvl="3"/>
            <a:r>
              <a:rPr lang="en-US" dirty="0"/>
              <a:t>Fourth level</a:t>
            </a:r>
          </a:p>
          <a:p>
            <a:pPr lvl="4"/>
            <a:r>
              <a:rPr lang="en-US" dirty="0"/>
              <a:t>Fifth level</a:t>
            </a:r>
            <a:endParaRPr lang="en-GB" dirty="0"/>
          </a:p>
        </p:txBody>
      </p:sp>
      <p:sp>
        <p:nvSpPr>
          <p:cNvPr id="4" name="Date Placeholder 3"/>
          <p:cNvSpPr>
            <a:spLocks noGrp="1"/>
          </p:cNvSpPr>
          <p:nvPr>
            <p:ph type="dt" sz="half" idx="10"/>
          </p:nvPr>
        </p:nvSpPr>
        <p:spPr/>
        <p:txBody>
          <a:bodyPr/>
          <a:lstStyle/>
          <a:p>
            <a:fld id="{FACF49BA-76B6-44EE-BBED-300C86C8DDCC}" type="datetimeFigureOut">
              <a:rPr lang="en-GB" smtClean="0"/>
              <a:t>04/04/2024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603384861"/>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831850" y="1709738"/>
            <a:ext cx="10515600" cy="2852737"/>
          </a:xfrm>
        </p:spPr>
        <p:txBody>
          <a:bodyPr anchor="b"/>
          <a:lstStyle>
            <a:lvl1pPr>
              <a:defRPr sz="6000"/>
            </a:lvl1pPr>
          </a:lstStyle>
          <a:p>
            <a:r>
              <a:rPr lang="en-US"/>
              <a:t>Click to edit Master title style</a:t>
            </a:r>
            <a:endParaRPr lang="en-GB"/>
          </a:p>
        </p:txBody>
      </p:sp>
      <p:sp>
        <p:nvSpPr>
          <p:cNvPr id="3" name="Text Placeholder 2"/>
          <p:cNvSpPr>
            <a:spLocks noGrp="1"/>
          </p:cNvSpPr>
          <p:nvPr>
            <p:ph type="body" idx="1"/>
          </p:nvPr>
        </p:nvSpPr>
        <p:spPr>
          <a:xfrm>
            <a:off x="831850" y="4589463"/>
            <a:ext cx="10515600" cy="1500187"/>
          </a:xfrm>
        </p:spPr>
        <p:txBody>
          <a:bodyPr>
            <a:normAutofit/>
          </a:bodyPr>
          <a:lstStyle>
            <a:lvl1pPr marL="0" indent="0">
              <a:buNone/>
              <a:defRPr sz="4000" b="1" cap="all" baseline="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dirty="0"/>
              <a:t>Edit Master text styles</a:t>
            </a:r>
          </a:p>
        </p:txBody>
      </p:sp>
      <p:sp>
        <p:nvSpPr>
          <p:cNvPr id="4" name="Date Placeholder 3"/>
          <p:cNvSpPr>
            <a:spLocks noGrp="1"/>
          </p:cNvSpPr>
          <p:nvPr>
            <p:ph type="dt" sz="half" idx="10"/>
          </p:nvPr>
        </p:nvSpPr>
        <p:spPr/>
        <p:txBody>
          <a:bodyPr/>
          <a:lstStyle/>
          <a:p>
            <a:fld id="{FACF49BA-76B6-44EE-BBED-300C86C8DDCC}" type="datetimeFigureOut">
              <a:rPr lang="en-GB" smtClean="0"/>
              <a:t>04/04/2024</a:t>
            </a:fld>
            <a:endParaRPr lang="en-GB"/>
          </a:p>
        </p:txBody>
      </p:sp>
      <p:sp>
        <p:nvSpPr>
          <p:cNvPr id="5" name="Footer Placeholder 4"/>
          <p:cNvSpPr>
            <a:spLocks noGrp="1"/>
          </p:cNvSpPr>
          <p:nvPr>
            <p:ph type="ftr" sz="quarter" idx="11"/>
          </p:nvPr>
        </p:nvSpPr>
        <p:spPr/>
        <p:txBody>
          <a:bodyPr/>
          <a:lstStyle/>
          <a:p>
            <a:endParaRPr lang="en-GB"/>
          </a:p>
        </p:txBody>
      </p:sp>
      <p:sp>
        <p:nvSpPr>
          <p:cNvPr id="6" name="Slide Number Placeholder 5"/>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00654300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Content Placeholder 2"/>
          <p:cNvSpPr>
            <a:spLocks noGrp="1"/>
          </p:cNvSpPr>
          <p:nvPr>
            <p:ph sz="half" idx="1"/>
          </p:nvPr>
        </p:nvSpPr>
        <p:spPr>
          <a:xfrm>
            <a:off x="838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Content Placeholder 3"/>
          <p:cNvSpPr>
            <a:spLocks noGrp="1"/>
          </p:cNvSpPr>
          <p:nvPr>
            <p:ph sz="half" idx="2"/>
          </p:nvPr>
        </p:nvSpPr>
        <p:spPr>
          <a:xfrm>
            <a:off x="6172200" y="1825625"/>
            <a:ext cx="5181600" cy="435133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Date Placeholder 4"/>
          <p:cNvSpPr>
            <a:spLocks noGrp="1"/>
          </p:cNvSpPr>
          <p:nvPr>
            <p:ph type="dt" sz="half" idx="10"/>
          </p:nvPr>
        </p:nvSpPr>
        <p:spPr/>
        <p:txBody>
          <a:bodyPr/>
          <a:lstStyle/>
          <a:p>
            <a:fld id="{FACF49BA-76B6-44EE-BBED-300C86C8DDCC}" type="datetimeFigureOut">
              <a:rPr lang="en-GB" smtClean="0"/>
              <a:t>04/04/2024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75692728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a:xfrm>
            <a:off x="839788" y="365125"/>
            <a:ext cx="10515600" cy="1325563"/>
          </a:xfrm>
        </p:spPr>
        <p:txBody>
          <a:bodyPr/>
          <a:lstStyle/>
          <a:p>
            <a:r>
              <a:rPr lang="en-US"/>
              <a:t>Click to edit Master title style</a:t>
            </a:r>
            <a:endParaRPr lang="en-GB"/>
          </a:p>
        </p:txBody>
      </p:sp>
      <p:sp>
        <p:nvSpPr>
          <p:cNvPr id="3" name="Text Placeholder 2"/>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4" name="Content Placeholder 3"/>
          <p:cNvSpPr>
            <a:spLocks noGrp="1"/>
          </p:cNvSpPr>
          <p:nvPr>
            <p:ph sz="half" idx="2"/>
          </p:nvPr>
        </p:nvSpPr>
        <p:spPr>
          <a:xfrm>
            <a:off x="839788" y="2505075"/>
            <a:ext cx="5157787"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5" name="Text Placeholder 4"/>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Edit Master text styles</a:t>
            </a:r>
          </a:p>
        </p:txBody>
      </p:sp>
      <p:sp>
        <p:nvSpPr>
          <p:cNvPr id="6" name="Content Placeholder 5"/>
          <p:cNvSpPr>
            <a:spLocks noGrp="1"/>
          </p:cNvSpPr>
          <p:nvPr>
            <p:ph sz="quarter" idx="4"/>
          </p:nvPr>
        </p:nvSpPr>
        <p:spPr>
          <a:xfrm>
            <a:off x="6172200" y="2505075"/>
            <a:ext cx="5183188" cy="3684588"/>
          </a:xfrm>
        </p:spPr>
        <p:txBody>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7" name="Date Placeholder 6"/>
          <p:cNvSpPr>
            <a:spLocks noGrp="1"/>
          </p:cNvSpPr>
          <p:nvPr>
            <p:ph type="dt" sz="half" idx="10"/>
          </p:nvPr>
        </p:nvSpPr>
        <p:spPr/>
        <p:txBody>
          <a:bodyPr/>
          <a:lstStyle/>
          <a:p>
            <a:fld id="{FACF49BA-76B6-44EE-BBED-300C86C8DDCC}" type="datetimeFigureOut">
              <a:rPr lang="en-GB" smtClean="0"/>
              <a:t>04/04/2024</a:t>
            </a:fld>
            <a:endParaRPr lang="en-GB"/>
          </a:p>
        </p:txBody>
      </p:sp>
      <p:sp>
        <p:nvSpPr>
          <p:cNvPr id="8" name="Footer Placeholder 7"/>
          <p:cNvSpPr>
            <a:spLocks noGrp="1"/>
          </p:cNvSpPr>
          <p:nvPr>
            <p:ph type="ftr" sz="quarter" idx="11"/>
          </p:nvPr>
        </p:nvSpPr>
        <p:spPr/>
        <p:txBody>
          <a:bodyPr/>
          <a:lstStyle/>
          <a:p>
            <a:endParaRPr lang="en-GB"/>
          </a:p>
        </p:txBody>
      </p:sp>
      <p:sp>
        <p:nvSpPr>
          <p:cNvPr id="9" name="Slide Number Placeholder 8"/>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9459574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GB"/>
          </a:p>
        </p:txBody>
      </p:sp>
      <p:sp>
        <p:nvSpPr>
          <p:cNvPr id="3" name="Date Placeholder 2"/>
          <p:cNvSpPr>
            <a:spLocks noGrp="1"/>
          </p:cNvSpPr>
          <p:nvPr>
            <p:ph type="dt" sz="half" idx="10"/>
          </p:nvPr>
        </p:nvSpPr>
        <p:spPr/>
        <p:txBody>
          <a:bodyPr/>
          <a:lstStyle/>
          <a:p>
            <a:fld id="{FACF49BA-76B6-44EE-BBED-300C86C8DDCC}" type="datetimeFigureOut">
              <a:rPr lang="en-GB" smtClean="0"/>
              <a:t>04/04/2024</a:t>
            </a:fld>
            <a:endParaRPr lang="en-GB"/>
          </a:p>
        </p:txBody>
      </p:sp>
      <p:sp>
        <p:nvSpPr>
          <p:cNvPr id="4" name="Footer Placeholder 3"/>
          <p:cNvSpPr>
            <a:spLocks noGrp="1"/>
          </p:cNvSpPr>
          <p:nvPr>
            <p:ph type="ftr" sz="quarter" idx="11"/>
          </p:nvPr>
        </p:nvSpPr>
        <p:spPr/>
        <p:txBody>
          <a:bodyPr/>
          <a:lstStyle/>
          <a:p>
            <a:endParaRPr lang="en-GB"/>
          </a:p>
        </p:txBody>
      </p:sp>
      <p:sp>
        <p:nvSpPr>
          <p:cNvPr id="5" name="Slide Number Placeholder 4"/>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634164396"/>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ACF49BA-76B6-44EE-BBED-300C86C8DDCC}" type="datetimeFigureOut">
              <a:rPr lang="en-GB" smtClean="0"/>
              <a:t>04/04/2024</a:t>
            </a:fld>
            <a:endParaRPr lang="en-GB"/>
          </a:p>
        </p:txBody>
      </p:sp>
      <p:sp>
        <p:nvSpPr>
          <p:cNvPr id="3" name="Footer Placeholder 2"/>
          <p:cNvSpPr>
            <a:spLocks noGrp="1"/>
          </p:cNvSpPr>
          <p:nvPr>
            <p:ph type="ftr" sz="quarter" idx="11"/>
          </p:nvPr>
        </p:nvSpPr>
        <p:spPr/>
        <p:txBody>
          <a:bodyPr/>
          <a:lstStyle/>
          <a:p>
            <a:endParaRPr lang="en-GB"/>
          </a:p>
        </p:txBody>
      </p:sp>
      <p:sp>
        <p:nvSpPr>
          <p:cNvPr id="4" name="Slide Number Placeholder 3"/>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1224225390"/>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Content Placeholder 2"/>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04/04/2024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32140228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839788" y="457200"/>
            <a:ext cx="3932237" cy="1600200"/>
          </a:xfrm>
        </p:spPr>
        <p:txBody>
          <a:bodyPr anchor="b"/>
          <a:lstStyle>
            <a:lvl1pPr>
              <a:defRPr sz="3200"/>
            </a:lvl1pPr>
          </a:lstStyle>
          <a:p>
            <a:r>
              <a:rPr lang="en-US"/>
              <a:t>Click to edit Master title style</a:t>
            </a:r>
            <a:endParaRPr lang="en-GB"/>
          </a:p>
        </p:txBody>
      </p:sp>
      <p:sp>
        <p:nvSpPr>
          <p:cNvPr id="3" name="Picture Placeholder 2"/>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GB"/>
          </a:p>
        </p:txBody>
      </p:sp>
      <p:sp>
        <p:nvSpPr>
          <p:cNvPr id="4" name="Text Placeholder 3"/>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Edit Master text styles</a:t>
            </a:r>
          </a:p>
        </p:txBody>
      </p:sp>
      <p:sp>
        <p:nvSpPr>
          <p:cNvPr id="5" name="Date Placeholder 4"/>
          <p:cNvSpPr>
            <a:spLocks noGrp="1"/>
          </p:cNvSpPr>
          <p:nvPr>
            <p:ph type="dt" sz="half" idx="10"/>
          </p:nvPr>
        </p:nvSpPr>
        <p:spPr/>
        <p:txBody>
          <a:bodyPr/>
          <a:lstStyle/>
          <a:p>
            <a:fld id="{FACF49BA-76B6-44EE-BBED-300C86C8DDCC}" type="datetimeFigureOut">
              <a:rPr lang="en-GB" smtClean="0"/>
              <a:t>04/04/2024</a:t>
            </a:fld>
            <a:endParaRPr lang="en-GB"/>
          </a:p>
        </p:txBody>
      </p:sp>
      <p:sp>
        <p:nvSpPr>
          <p:cNvPr id="6" name="Footer Placeholder 5"/>
          <p:cNvSpPr>
            <a:spLocks noGrp="1"/>
          </p:cNvSpPr>
          <p:nvPr>
            <p:ph type="ftr" sz="quarter" idx="11"/>
          </p:nvPr>
        </p:nvSpPr>
        <p:spPr/>
        <p:txBody>
          <a:bodyPr/>
          <a:lstStyle/>
          <a:p>
            <a:endParaRPr lang="en-GB"/>
          </a:p>
        </p:txBody>
      </p:sp>
      <p:sp>
        <p:nvSpPr>
          <p:cNvPr id="7" name="Slide Number Placeholder 6"/>
          <p:cNvSpPr>
            <a:spLocks noGrp="1"/>
          </p:cNvSpPr>
          <p:nvPr>
            <p:ph type="sldNum" sz="quarter" idx="12"/>
          </p:nvPr>
        </p:nvSpPr>
        <p:spPr/>
        <p:txBody>
          <a:bodyPr/>
          <a:lstStyle/>
          <a:p>
            <a:fld id="{42C0CA23-4D8D-4670-B5DD-ACC4E2457EF3}" type="slidenum">
              <a:rPr lang="en-GB" smtClean="0"/>
              <a:t>‹#›</a:t>
            </a:fld>
            <a:endParaRPr lang="en-GB"/>
          </a:p>
        </p:txBody>
      </p:sp>
    </p:spTree>
    <p:extLst>
      <p:ext uri="{BB962C8B-B14F-4D97-AF65-F5344CB8AC3E}">
        <p14:creationId xmlns:p14="http://schemas.microsoft.com/office/powerpoint/2010/main" val="291893449"/>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image" Target="../media/image1.jpeg"/><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7" name="Rectangle 6"/>
          <p:cNvSpPr/>
          <p:nvPr userDrawn="1"/>
        </p:nvSpPr>
        <p:spPr>
          <a:xfrm>
            <a:off x="0" y="0"/>
            <a:ext cx="12192000" cy="1340304"/>
          </a:xfrm>
          <a:prstGeom prst="rect">
            <a:avLst/>
          </a:prstGeom>
          <a:solidFill>
            <a:srgbClr val="9E3159"/>
          </a:solidFill>
        </p:spPr>
        <p:style>
          <a:lnRef idx="2">
            <a:schemeClr val="accent6">
              <a:shade val="50000"/>
            </a:schemeClr>
          </a:lnRef>
          <a:fillRef idx="1">
            <a:schemeClr val="accent6"/>
          </a:fillRef>
          <a:effectRef idx="0">
            <a:schemeClr val="accent6"/>
          </a:effectRef>
          <a:fontRef idx="minor">
            <a:schemeClr val="lt1"/>
          </a:fontRef>
        </p:style>
        <p:txBody>
          <a:bodyPr rtlCol="0" anchor="ctr"/>
          <a:lstStyle/>
          <a:p>
            <a:pPr algn="ctr"/>
            <a:endParaRPr lang="en-GB"/>
          </a:p>
        </p:txBody>
      </p:sp>
      <p:sp>
        <p:nvSpPr>
          <p:cNvPr id="2" name="Title Placeholder 1"/>
          <p:cNvSpPr>
            <a:spLocks noGrp="1"/>
          </p:cNvSpPr>
          <p:nvPr>
            <p:ph type="title"/>
          </p:nvPr>
        </p:nvSpPr>
        <p:spPr>
          <a:xfrm>
            <a:off x="838200" y="7370"/>
            <a:ext cx="10515600" cy="1325563"/>
          </a:xfrm>
          <a:prstGeom prst="rect">
            <a:avLst/>
          </a:prstGeom>
        </p:spPr>
        <p:txBody>
          <a:bodyPr vert="horz" lIns="91440" tIns="45720" rIns="91440" bIns="45720" rtlCol="0" anchor="ctr">
            <a:normAutofit/>
          </a:bodyPr>
          <a:lstStyle/>
          <a:p>
            <a:r>
              <a:rPr lang="en-US" dirty="0"/>
              <a:t>Click to edit Master title style</a:t>
            </a:r>
            <a:endParaRPr lang="en-GB" dirty="0"/>
          </a:p>
        </p:txBody>
      </p:sp>
      <p:sp>
        <p:nvSpPr>
          <p:cNvPr id="3" name="Text Placeholder 2"/>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Edit Master text styles</a:t>
            </a:r>
          </a:p>
          <a:p>
            <a:pPr lvl="1"/>
            <a:r>
              <a:rPr lang="en-US"/>
              <a:t>Second level</a:t>
            </a:r>
          </a:p>
          <a:p>
            <a:pPr lvl="2"/>
            <a:r>
              <a:rPr lang="en-US"/>
              <a:t>Third level</a:t>
            </a:r>
          </a:p>
          <a:p>
            <a:pPr lvl="3"/>
            <a:r>
              <a:rPr lang="en-US"/>
              <a:t>Fourth level</a:t>
            </a:r>
          </a:p>
          <a:p>
            <a:pPr lvl="4"/>
            <a:r>
              <a:rPr lang="en-US"/>
              <a:t>Fifth level</a:t>
            </a:r>
            <a:endParaRPr lang="en-GB"/>
          </a:p>
        </p:txBody>
      </p:sp>
      <p:sp>
        <p:nvSpPr>
          <p:cNvPr id="4" name="Date Placeholder 3"/>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ACF49BA-76B6-44EE-BBED-300C86C8DDCC}" type="datetimeFigureOut">
              <a:rPr lang="en-GB" smtClean="0"/>
              <a:t>04/04/2024</a:t>
            </a:fld>
            <a:endParaRPr lang="en-GB"/>
          </a:p>
        </p:txBody>
      </p:sp>
      <p:sp>
        <p:nvSpPr>
          <p:cNvPr id="5" name="Footer Placeholder 4"/>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GB"/>
          </a:p>
        </p:txBody>
      </p:sp>
      <p:sp>
        <p:nvSpPr>
          <p:cNvPr id="6" name="Slide Number Placeholder 5"/>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42C0CA23-4D8D-4670-B5DD-ACC4E2457EF3}" type="slidenum">
              <a:rPr lang="en-GB" smtClean="0"/>
              <a:t>‹#›</a:t>
            </a:fld>
            <a:endParaRPr lang="en-GB"/>
          </a:p>
        </p:txBody>
      </p:sp>
      <p:pic>
        <p:nvPicPr>
          <p:cNvPr id="8" name="Picture 7" descr="A picture containing drawing&#10;&#10;Description automatically generated">
            <a:extLst>
              <a:ext uri="{FF2B5EF4-FFF2-40B4-BE49-F238E27FC236}">
                <a16:creationId xmlns:a16="http://schemas.microsoft.com/office/drawing/2014/main" id="{66DB40D0-4D2B-47FB-81BB-D6B0222AF521}"/>
              </a:ext>
            </a:extLst>
          </p:cNvPr>
          <p:cNvPicPr>
            <a:picLocks noChangeAspect="1"/>
          </p:cNvPicPr>
          <p:nvPr userDrawn="1"/>
        </p:nvPicPr>
        <p:blipFill rotWithShape="1">
          <a:blip r:embed="rId13" cstate="print">
            <a:extLst>
              <a:ext uri="{28A0092B-C50C-407E-A947-70E740481C1C}">
                <a14:useLocalDpi xmlns:a14="http://schemas.microsoft.com/office/drawing/2010/main" val="0"/>
              </a:ext>
            </a:extLst>
          </a:blip>
          <a:srcRect b="23895"/>
          <a:stretch/>
        </p:blipFill>
        <p:spPr>
          <a:xfrm>
            <a:off x="9045073" y="220571"/>
            <a:ext cx="2880360" cy="684304"/>
          </a:xfrm>
          <a:prstGeom prst="rect">
            <a:avLst/>
          </a:prstGeom>
        </p:spPr>
      </p:pic>
    </p:spTree>
    <p:extLst>
      <p:ext uri="{BB962C8B-B14F-4D97-AF65-F5344CB8AC3E}">
        <p14:creationId xmlns:p14="http://schemas.microsoft.com/office/powerpoint/2010/main" val="3764535377"/>
      </p:ext>
    </p:extLst>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l" defTabSz="914400" rtl="0" eaLnBrk="1" latinLnBrk="0" hangingPunct="1">
        <a:lnSpc>
          <a:spcPct val="90000"/>
        </a:lnSpc>
        <a:spcBef>
          <a:spcPct val="0"/>
        </a:spcBef>
        <a:buNone/>
        <a:defRPr sz="4400" b="1" kern="1200">
          <a:solidFill>
            <a:schemeClr val="bg1"/>
          </a:solidFill>
          <a:latin typeface="+mn-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hyperlink" Target="http://www.recoverytrial.net/uk/for-site-staff" TargetMode="External"/><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3" Type="http://schemas.openxmlformats.org/officeDocument/2006/relationships/hyperlink" Target="http://www.recoverytrial.net/uk/for-site-staff" TargetMode="External"/><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3" Type="http://schemas.openxmlformats.org/officeDocument/2006/relationships/hyperlink" Target="http://www.recoverytrial.net/uk/for-site-staff" TargetMode="External"/><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hyperlink" Target="mailto:recoverytrial@ndph.ox.ac.uk" TargetMode="External"/><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a:xfrm>
            <a:off x="1524000" y="2326511"/>
            <a:ext cx="9144000" cy="1008471"/>
          </a:xfrm>
        </p:spPr>
        <p:txBody>
          <a:bodyPr>
            <a:normAutofit fontScale="90000"/>
          </a:bodyPr>
          <a:lstStyle/>
          <a:p>
            <a:r>
              <a:rPr lang="en-GB" b="1" dirty="0">
                <a:solidFill>
                  <a:srgbClr val="C00000"/>
                </a:solidFill>
                <a:latin typeface="+mn-lt"/>
              </a:rPr>
              <a:t/>
            </a:r>
            <a:br>
              <a:rPr lang="en-GB" b="1" dirty="0">
                <a:solidFill>
                  <a:srgbClr val="C00000"/>
                </a:solidFill>
                <a:latin typeface="+mn-lt"/>
              </a:rPr>
            </a:br>
            <a:r>
              <a:rPr lang="en-GB" b="1" dirty="0">
                <a:solidFill>
                  <a:srgbClr val="9E3159"/>
                </a:solidFill>
                <a:latin typeface="+mn-lt"/>
              </a:rPr>
              <a:t/>
            </a:r>
            <a:br>
              <a:rPr lang="en-GB" b="1" dirty="0">
                <a:solidFill>
                  <a:srgbClr val="9E3159"/>
                </a:solidFill>
                <a:latin typeface="+mn-lt"/>
              </a:rPr>
            </a:br>
            <a:r>
              <a:rPr lang="en-GB" b="1" dirty="0" smtClean="0">
                <a:solidFill>
                  <a:srgbClr val="9E3159"/>
                </a:solidFill>
                <a:latin typeface="+mn-lt"/>
              </a:rPr>
              <a:t>The </a:t>
            </a:r>
            <a:r>
              <a:rPr lang="en-GB" b="1" dirty="0">
                <a:solidFill>
                  <a:srgbClr val="9E3159"/>
                </a:solidFill>
                <a:latin typeface="+mn-lt"/>
              </a:rPr>
              <a:t>RECOVERY trial</a:t>
            </a:r>
          </a:p>
        </p:txBody>
      </p:sp>
      <p:sp>
        <p:nvSpPr>
          <p:cNvPr id="3" name="Subtitle 2"/>
          <p:cNvSpPr>
            <a:spLocks noGrp="1"/>
          </p:cNvSpPr>
          <p:nvPr>
            <p:ph type="subTitle" idx="1"/>
          </p:nvPr>
        </p:nvSpPr>
        <p:spPr>
          <a:xfrm>
            <a:off x="318654" y="3856520"/>
            <a:ext cx="11554691" cy="1655762"/>
          </a:xfrm>
        </p:spPr>
        <p:txBody>
          <a:bodyPr>
            <a:normAutofit fontScale="40000" lnSpcReduction="20000"/>
          </a:bodyPr>
          <a:lstStyle/>
          <a:p>
            <a:r>
              <a:rPr lang="en-GB" sz="8000" b="1" dirty="0"/>
              <a:t>Paediatric Training Slides</a:t>
            </a:r>
          </a:p>
          <a:p>
            <a:endParaRPr lang="en-GB" sz="3600" b="1" dirty="0"/>
          </a:p>
          <a:p>
            <a:r>
              <a:rPr lang="en-GB" sz="3600" b="1" dirty="0"/>
              <a:t>To be used in addition to training slides for adults</a:t>
            </a:r>
          </a:p>
          <a:p>
            <a:endParaRPr lang="en-GB" sz="3600" b="1" dirty="0"/>
          </a:p>
          <a:p>
            <a:r>
              <a:rPr lang="en-GB" sz="5500" b="1" dirty="0" smtClean="0"/>
              <a:t>V3.0 2024-04-04</a:t>
            </a:r>
            <a:endParaRPr lang="en-GB" sz="5500" b="1" dirty="0"/>
          </a:p>
        </p:txBody>
      </p:sp>
    </p:spTree>
    <p:extLst>
      <p:ext uri="{BB962C8B-B14F-4D97-AF65-F5344CB8AC3E}">
        <p14:creationId xmlns:p14="http://schemas.microsoft.com/office/powerpoint/2010/main" val="96101857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GB" dirty="0"/>
              <a:t>Background</a:t>
            </a:r>
          </a:p>
        </p:txBody>
      </p:sp>
      <p:sp>
        <p:nvSpPr>
          <p:cNvPr id="3" name="Content Placeholder 2"/>
          <p:cNvSpPr>
            <a:spLocks noGrp="1"/>
          </p:cNvSpPr>
          <p:nvPr>
            <p:ph idx="1"/>
          </p:nvPr>
        </p:nvSpPr>
        <p:spPr>
          <a:xfrm>
            <a:off x="416169" y="1579670"/>
            <a:ext cx="10625254" cy="4986796"/>
          </a:xfrm>
        </p:spPr>
        <p:txBody>
          <a:bodyPr>
            <a:normAutofit/>
          </a:bodyPr>
          <a:lstStyle/>
          <a:p>
            <a:r>
              <a:rPr lang="en-GB" dirty="0" smtClean="0"/>
              <a:t>Influenza is a common cause of respiratory infection in children leading to hospital admission</a:t>
            </a:r>
          </a:p>
          <a:p>
            <a:endParaRPr lang="en-GB" dirty="0"/>
          </a:p>
          <a:p>
            <a:r>
              <a:rPr lang="en-GB" dirty="0" smtClean="0"/>
              <a:t>More randomised evidence is needed to guide the use of antiviral and immunomodulatory treatment in this population</a:t>
            </a:r>
          </a:p>
          <a:p>
            <a:endParaRPr lang="en-GB" dirty="0"/>
          </a:p>
          <a:p>
            <a:r>
              <a:rPr lang="en-GB" dirty="0" smtClean="0"/>
              <a:t>Treatment </a:t>
            </a:r>
            <a:r>
              <a:rPr lang="en-GB" dirty="0"/>
              <a:t>arms have been added to RECOVERY </a:t>
            </a:r>
            <a:r>
              <a:rPr lang="en-GB" dirty="0" smtClean="0"/>
              <a:t>so we can improve the treatment of influenza in children and adults</a:t>
            </a:r>
            <a:endParaRPr lang="en-GB" dirty="0"/>
          </a:p>
          <a:p>
            <a:pPr marL="0" indent="0">
              <a:buNone/>
            </a:pPr>
            <a:endParaRPr lang="en-GB" dirty="0"/>
          </a:p>
        </p:txBody>
      </p:sp>
    </p:spTree>
    <p:extLst>
      <p:ext uri="{BB962C8B-B14F-4D97-AF65-F5344CB8AC3E}">
        <p14:creationId xmlns:p14="http://schemas.microsoft.com/office/powerpoint/2010/main" val="321052959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D9809E7-C301-7147-8FBE-0B84B5A85D31}"/>
              </a:ext>
            </a:extLst>
          </p:cNvPr>
          <p:cNvSpPr>
            <a:spLocks noGrp="1"/>
          </p:cNvSpPr>
          <p:nvPr>
            <p:ph type="title"/>
          </p:nvPr>
        </p:nvSpPr>
        <p:spPr>
          <a:xfrm>
            <a:off x="838200" y="14741"/>
            <a:ext cx="8022465" cy="1325563"/>
          </a:xfrm>
        </p:spPr>
        <p:txBody>
          <a:bodyPr>
            <a:noAutofit/>
          </a:bodyPr>
          <a:lstStyle/>
          <a:p>
            <a:r>
              <a:rPr lang="en-US" sz="3600" dirty="0"/>
              <a:t>Participant Information Sheets and Consent for children and young people</a:t>
            </a:r>
          </a:p>
        </p:txBody>
      </p:sp>
      <p:sp>
        <p:nvSpPr>
          <p:cNvPr id="3" name="Content Placeholder 2">
            <a:extLst>
              <a:ext uri="{FF2B5EF4-FFF2-40B4-BE49-F238E27FC236}">
                <a16:creationId xmlns:a16="http://schemas.microsoft.com/office/drawing/2014/main" id="{319833C7-D2E9-2B40-A0D8-39AD1D430262}"/>
              </a:ext>
            </a:extLst>
          </p:cNvPr>
          <p:cNvSpPr>
            <a:spLocks noGrp="1"/>
          </p:cNvSpPr>
          <p:nvPr>
            <p:ph idx="1"/>
          </p:nvPr>
        </p:nvSpPr>
        <p:spPr>
          <a:xfrm>
            <a:off x="504201" y="1438855"/>
            <a:ext cx="11177899" cy="4971183"/>
          </a:xfrm>
        </p:spPr>
        <p:txBody>
          <a:bodyPr>
            <a:normAutofit/>
          </a:bodyPr>
          <a:lstStyle/>
          <a:p>
            <a:r>
              <a:rPr lang="en-US" sz="2200" b="1" dirty="0"/>
              <a:t>Children &lt;10 years of age</a:t>
            </a:r>
            <a:r>
              <a:rPr lang="en-US" sz="2200" dirty="0"/>
              <a:t>: provide child with the ‘younger’ child information leaflet, this should be read along with their parent(s) or guardian(s). The parent or guardian should read the Patient Information Sheet for parents and sign the consent form.</a:t>
            </a:r>
          </a:p>
          <a:p>
            <a:r>
              <a:rPr lang="en-US" sz="2200" b="1" dirty="0"/>
              <a:t>Children aged 10-15 years of age</a:t>
            </a:r>
            <a:r>
              <a:rPr lang="en-US" sz="2200" dirty="0"/>
              <a:t>: provide information for children 10-15 years. Children  should be given the opportunity to sign the information sheet to indicate their assent, if they are well enough and signature is possible. The parent / guardian should read the Patient Information Sheet for parents / guardians and sign the consent form (or witnessed consent used). </a:t>
            </a:r>
          </a:p>
          <a:p>
            <a:r>
              <a:rPr lang="en-US" sz="2200" b="1" dirty="0"/>
              <a:t>Young people aged &gt;16 years </a:t>
            </a:r>
            <a:r>
              <a:rPr lang="en-US" sz="2200" dirty="0"/>
              <a:t>should be provided with the Participant Information Sheet for parents/ guardians and young people &gt;16 year. They should sign the consent form (or witnessed consent used) themselves.</a:t>
            </a:r>
          </a:p>
          <a:p>
            <a:r>
              <a:rPr lang="en-US" sz="2200" dirty="0"/>
              <a:t>Witnessed consent may be obtained over the telephone or web video link if hospital visiting rules or parental infection mean a parent/guardian cannot be physically present.</a:t>
            </a:r>
          </a:p>
          <a:p>
            <a:endParaRPr lang="en-US" dirty="0"/>
          </a:p>
        </p:txBody>
      </p:sp>
      <p:sp>
        <p:nvSpPr>
          <p:cNvPr id="4" name="Rounded Rectangle 3">
            <a:extLst>
              <a:ext uri="{FF2B5EF4-FFF2-40B4-BE49-F238E27FC236}">
                <a16:creationId xmlns:a16="http://schemas.microsoft.com/office/drawing/2014/main" id="{B895E150-2CC7-5C4B-AEB4-87FC23B50639}"/>
              </a:ext>
            </a:extLst>
          </p:cNvPr>
          <p:cNvSpPr/>
          <p:nvPr/>
        </p:nvSpPr>
        <p:spPr>
          <a:xfrm>
            <a:off x="653558" y="5867288"/>
            <a:ext cx="10879183" cy="685389"/>
          </a:xfrm>
          <a:prstGeom prst="roundRect">
            <a:avLst/>
          </a:prstGeom>
          <a:solidFill>
            <a:schemeClr val="bg1"/>
          </a:solidFill>
          <a:ln w="53975" cap="flat" cmpd="sng" algn="ctr">
            <a:solidFill>
              <a:srgbClr val="9E3159"/>
            </a:solidFill>
            <a:prstDash val="solid"/>
            <a:miter lim="800000"/>
          </a:ln>
          <a:effectLst/>
        </p:spPr>
        <p:txBody>
          <a:bodyPr rtlCol="0" anchor="ctr"/>
          <a:lstStyle/>
          <a:p>
            <a:pPr algn="ctr"/>
            <a:r>
              <a:rPr lang="en-US" dirty="0">
                <a:solidFill>
                  <a:schemeClr val="bg1"/>
                </a:solidFill>
              </a:rPr>
              <a:t>No options in randomization 2, do not proceed to 2</a:t>
            </a:r>
            <a:r>
              <a:rPr lang="en-US" baseline="30000" dirty="0">
                <a:solidFill>
                  <a:schemeClr val="bg1"/>
                </a:solidFill>
              </a:rPr>
              <a:t>nd</a:t>
            </a:r>
            <a:r>
              <a:rPr lang="en-US" dirty="0">
                <a:solidFill>
                  <a:schemeClr val="bg1"/>
                </a:solidFill>
              </a:rPr>
              <a:t> stage interventions</a:t>
            </a:r>
          </a:p>
        </p:txBody>
      </p:sp>
      <p:sp>
        <p:nvSpPr>
          <p:cNvPr id="5" name="TextBox 4">
            <a:extLst>
              <a:ext uri="{FF2B5EF4-FFF2-40B4-BE49-F238E27FC236}">
                <a16:creationId xmlns:a16="http://schemas.microsoft.com/office/drawing/2014/main" id="{AFCADAF8-8B33-784B-BF83-A57750D7EC39}"/>
              </a:ext>
            </a:extLst>
          </p:cNvPr>
          <p:cNvSpPr txBox="1"/>
          <p:nvPr/>
        </p:nvSpPr>
        <p:spPr>
          <a:xfrm>
            <a:off x="918655" y="6009927"/>
            <a:ext cx="10348987" cy="400110"/>
          </a:xfrm>
          <a:prstGeom prst="rect">
            <a:avLst/>
          </a:prstGeom>
          <a:noFill/>
        </p:spPr>
        <p:txBody>
          <a:bodyPr wrap="none" rtlCol="0">
            <a:spAutoFit/>
          </a:bodyPr>
          <a:lstStyle/>
          <a:p>
            <a:r>
              <a:rPr lang="en-US" sz="2000" dirty="0"/>
              <a:t>Any healthcare professional with appropriate training and knowledge of the trial can take consent</a:t>
            </a:r>
          </a:p>
        </p:txBody>
      </p:sp>
    </p:spTree>
    <p:extLst>
      <p:ext uri="{BB962C8B-B14F-4D97-AF65-F5344CB8AC3E}">
        <p14:creationId xmlns:p14="http://schemas.microsoft.com/office/powerpoint/2010/main" val="347044562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a:bodyPr>
          <a:lstStyle/>
          <a:p>
            <a:r>
              <a:rPr lang="en-GB" sz="4000" dirty="0"/>
              <a:t>Eligibility for children</a:t>
            </a:r>
          </a:p>
        </p:txBody>
      </p:sp>
      <p:sp>
        <p:nvSpPr>
          <p:cNvPr id="6" name="Content Placeholder 5"/>
          <p:cNvSpPr txBox="1">
            <a:spLocks/>
          </p:cNvSpPr>
          <p:nvPr/>
        </p:nvSpPr>
        <p:spPr>
          <a:xfrm>
            <a:off x="102579" y="1446305"/>
            <a:ext cx="12089421" cy="4786662"/>
          </a:xfrm>
          <a:prstGeom prst="rect">
            <a:avLst/>
          </a:prstGeom>
        </p:spPr>
        <p:txBody>
          <a:bodyPr vert="horz" lIns="91440" tIns="45720" rIns="91440" bIns="45720" rtlCol="0">
            <a:noAutofit/>
          </a:bodyPr>
          <a:lst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a:lstStyle>
          <a:p>
            <a:pPr marL="514350" indent="-514350">
              <a:spcBef>
                <a:spcPts val="1200"/>
              </a:spcBef>
              <a:buFont typeface="+mj-lt"/>
              <a:buAutoNum type="arabicPeriod"/>
            </a:pPr>
            <a:r>
              <a:rPr lang="en-GB" sz="2400" dirty="0" smtClean="0"/>
              <a:t>Hospitalised</a:t>
            </a:r>
            <a:endParaRPr lang="en-GB" sz="800" dirty="0" smtClean="0"/>
          </a:p>
          <a:p>
            <a:pPr marL="514350" indent="-514350">
              <a:spcBef>
                <a:spcPts val="1200"/>
              </a:spcBef>
              <a:buFont typeface="+mj-lt"/>
              <a:buAutoNum type="arabicPeriod"/>
            </a:pPr>
            <a:r>
              <a:rPr lang="en-GB" sz="2400" dirty="0" smtClean="0"/>
              <a:t>Pneumonia syndrome, e.g.</a:t>
            </a:r>
          </a:p>
          <a:p>
            <a:pPr marL="914400" lvl="1" indent="-457200">
              <a:spcBef>
                <a:spcPts val="0"/>
              </a:spcBef>
              <a:buFont typeface="+mj-lt"/>
              <a:buAutoNum type="alphaLcPeriod"/>
            </a:pPr>
            <a:r>
              <a:rPr lang="en-GB" sz="2000" dirty="0" smtClean="0"/>
              <a:t>Typical symptoms of a new respiratory tract infection (cough, shortness of breath, fever, </a:t>
            </a:r>
            <a:r>
              <a:rPr lang="en-GB" sz="2000" dirty="0" err="1" smtClean="0"/>
              <a:t>etc</a:t>
            </a:r>
            <a:r>
              <a:rPr lang="en-GB" sz="2000" dirty="0" smtClean="0"/>
              <a:t>); and</a:t>
            </a:r>
          </a:p>
          <a:p>
            <a:pPr marL="914400" lvl="1" indent="-457200">
              <a:spcBef>
                <a:spcPts val="0"/>
              </a:spcBef>
              <a:buFont typeface="+mj-lt"/>
              <a:buAutoNum type="alphaLcPeriod"/>
            </a:pPr>
            <a:r>
              <a:rPr lang="en-GB" sz="2000" dirty="0" smtClean="0"/>
              <a:t>Objective evidence of acute lung disease (e.g. X-ray/CT/US changes, hypoxia, or clinical exam); and</a:t>
            </a:r>
          </a:p>
          <a:p>
            <a:pPr marL="914400" lvl="1" indent="-457200">
              <a:spcBef>
                <a:spcPts val="0"/>
              </a:spcBef>
              <a:buFont typeface="+mj-lt"/>
              <a:buAutoNum type="alphaLcPeriod"/>
            </a:pPr>
            <a:r>
              <a:rPr lang="en-GB" sz="2000" dirty="0" smtClean="0"/>
              <a:t>Alternative causes considered unlikely or excluded (e.g. heart failure)</a:t>
            </a:r>
          </a:p>
          <a:p>
            <a:pPr marL="457200" lvl="1" indent="0">
              <a:spcBef>
                <a:spcPts val="0"/>
              </a:spcBef>
              <a:buFont typeface="Arial" panose="020B0604020202020204" pitchFamily="34" charset="0"/>
              <a:buNone/>
            </a:pPr>
            <a:r>
              <a:rPr lang="en-GB" sz="2000" i="1" dirty="0" smtClean="0"/>
              <a:t>However, the diagnosis is a clinical one in the opinion of the managing doctor (these criteria are a guide)</a:t>
            </a:r>
            <a:endParaRPr lang="en-GB" sz="800" i="1" dirty="0" smtClean="0"/>
          </a:p>
          <a:p>
            <a:pPr marL="514350" indent="-514350">
              <a:spcBef>
                <a:spcPts val="1200"/>
              </a:spcBef>
              <a:buFont typeface="+mj-lt"/>
              <a:buAutoNum type="arabicPeriod"/>
            </a:pPr>
            <a:r>
              <a:rPr lang="en-GB" sz="2400" dirty="0"/>
              <a:t>Confirmed influenza A or B infection </a:t>
            </a:r>
            <a:r>
              <a:rPr lang="en-GB" sz="2400" dirty="0" smtClean="0"/>
              <a:t>(PCR or rapid antigen test)</a:t>
            </a:r>
          </a:p>
          <a:p>
            <a:pPr marL="514350" indent="-514350">
              <a:spcBef>
                <a:spcPts val="1200"/>
              </a:spcBef>
              <a:buFont typeface="+mj-lt"/>
              <a:buAutoNum type="arabicPeriod"/>
            </a:pPr>
            <a:r>
              <a:rPr lang="en-GB" sz="2400" dirty="0" smtClean="0"/>
              <a:t>No medical history that might put the patient at risk if they were to participate</a:t>
            </a:r>
            <a:endParaRPr lang="en-GB" sz="800" dirty="0" smtClean="0"/>
          </a:p>
          <a:p>
            <a:pPr marL="457200" indent="-457200">
              <a:spcBef>
                <a:spcPts val="1200"/>
              </a:spcBef>
              <a:buFont typeface="+mj-lt"/>
              <a:buAutoNum type="arabicPeriod"/>
            </a:pPr>
            <a:r>
              <a:rPr lang="en-GB" sz="2400" dirty="0" smtClean="0"/>
              <a:t>Attending clinician does not believe a specific trial treatment is indicated or contra-indicated</a:t>
            </a:r>
          </a:p>
          <a:p>
            <a:pPr marL="0" indent="0">
              <a:spcBef>
                <a:spcPts val="1200"/>
              </a:spcBef>
              <a:buNone/>
            </a:pPr>
            <a:endParaRPr lang="en-GB" sz="2400" dirty="0" smtClean="0"/>
          </a:p>
          <a:p>
            <a:pPr marL="0" indent="0">
              <a:spcBef>
                <a:spcPts val="1200"/>
              </a:spcBef>
              <a:buNone/>
            </a:pPr>
            <a:r>
              <a:rPr lang="en-GB" sz="2400" dirty="0" smtClean="0"/>
              <a:t>Some comparisons have additional eligibility criteria - see protocol &amp; relevant training</a:t>
            </a:r>
          </a:p>
          <a:p>
            <a:pPr marL="0" indent="0">
              <a:spcBef>
                <a:spcPts val="1200"/>
              </a:spcBef>
              <a:buNone/>
            </a:pPr>
            <a:r>
              <a:rPr lang="en-GB" sz="2400" dirty="0" smtClean="0"/>
              <a:t>Children </a:t>
            </a:r>
            <a:r>
              <a:rPr lang="en-GB" sz="2400" dirty="0"/>
              <a:t>are only eligible for inclusion in the UK (patients must be ≥18 at non-UK sites</a:t>
            </a:r>
            <a:r>
              <a:rPr lang="en-GB" sz="2400" dirty="0" smtClean="0"/>
              <a:t>)</a:t>
            </a:r>
          </a:p>
          <a:p>
            <a:pPr marL="0" indent="0">
              <a:spcBef>
                <a:spcPts val="1200"/>
              </a:spcBef>
              <a:buFont typeface="Arial" panose="020B0604020202020204" pitchFamily="34" charset="0"/>
              <a:buNone/>
            </a:pPr>
            <a:endParaRPr lang="en-GB" sz="2400" dirty="0" smtClean="0"/>
          </a:p>
        </p:txBody>
      </p:sp>
    </p:spTree>
    <p:extLst>
      <p:ext uri="{BB962C8B-B14F-4D97-AF65-F5344CB8AC3E}">
        <p14:creationId xmlns:p14="http://schemas.microsoft.com/office/powerpoint/2010/main" val="1269361380"/>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838200" y="14741"/>
            <a:ext cx="8096250" cy="1325563"/>
          </a:xfrm>
        </p:spPr>
        <p:txBody>
          <a:bodyPr>
            <a:normAutofit/>
          </a:bodyPr>
          <a:lstStyle/>
          <a:p>
            <a:r>
              <a:rPr lang="en-GB" dirty="0" smtClean="0"/>
              <a:t>Influenza comparisons</a:t>
            </a:r>
            <a:endParaRPr lang="en-GB" dirty="0"/>
          </a:p>
        </p:txBody>
      </p:sp>
      <p:sp>
        <p:nvSpPr>
          <p:cNvPr id="5" name="TextBox 4">
            <a:extLst>
              <a:ext uri="{FF2B5EF4-FFF2-40B4-BE49-F238E27FC236}">
                <a16:creationId xmlns:a16="http://schemas.microsoft.com/office/drawing/2014/main" id="{B023010C-0860-C44E-AC33-E6D5A91C7C75}"/>
              </a:ext>
            </a:extLst>
          </p:cNvPr>
          <p:cNvSpPr txBox="1"/>
          <p:nvPr/>
        </p:nvSpPr>
        <p:spPr>
          <a:xfrm>
            <a:off x="264833" y="1671734"/>
            <a:ext cx="12019900" cy="3785652"/>
          </a:xfrm>
          <a:prstGeom prst="rect">
            <a:avLst/>
          </a:prstGeom>
          <a:noFill/>
        </p:spPr>
        <p:txBody>
          <a:bodyPr wrap="square" rtlCol="0">
            <a:spAutoFit/>
          </a:bodyPr>
          <a:lstStyle/>
          <a:p>
            <a:pPr marL="285750" indent="-285750">
              <a:buFont typeface="Arial" panose="020B0604020202020204" pitchFamily="34" charset="0"/>
              <a:buChar char="•"/>
            </a:pPr>
            <a:r>
              <a:rPr lang="en-US" sz="2400" dirty="0"/>
              <a:t>There are three </a:t>
            </a:r>
            <a:r>
              <a:rPr lang="en-US" sz="2400" b="1" dirty="0"/>
              <a:t>separate</a:t>
            </a:r>
            <a:r>
              <a:rPr lang="en-US" sz="2400" dirty="0"/>
              <a:t> </a:t>
            </a:r>
            <a:r>
              <a:rPr lang="en-US" sz="2400" dirty="0" smtClean="0"/>
              <a:t>comparisons </a:t>
            </a:r>
            <a:r>
              <a:rPr lang="en-US" sz="2400" dirty="0"/>
              <a:t>for children with confirmed influenza meeting the inclusion criteria: </a:t>
            </a:r>
          </a:p>
          <a:p>
            <a:pPr marL="742950" lvl="1" indent="-285750">
              <a:buFont typeface="Arial" panose="020B0604020202020204" pitchFamily="34" charset="0"/>
              <a:buChar char="•"/>
            </a:pPr>
            <a:r>
              <a:rPr lang="en-GB" sz="2400" dirty="0"/>
              <a:t>Baloxavir (age ≥12 </a:t>
            </a:r>
            <a:r>
              <a:rPr lang="en-GB" sz="2400" dirty="0" smtClean="0"/>
              <a:t>years and weighing ≥40kg)</a:t>
            </a:r>
            <a:endParaRPr lang="en-GB" sz="2400" dirty="0"/>
          </a:p>
          <a:p>
            <a:pPr marL="742950" lvl="1" indent="-285750">
              <a:buFont typeface="Arial" panose="020B0604020202020204" pitchFamily="34" charset="0"/>
              <a:buChar char="•"/>
            </a:pPr>
            <a:r>
              <a:rPr lang="en-GB" sz="2400" dirty="0"/>
              <a:t>Oseltamivir (all ages)</a:t>
            </a:r>
          </a:p>
          <a:p>
            <a:pPr marL="742950" lvl="1" indent="-285750">
              <a:buFont typeface="Arial" panose="020B0604020202020204" pitchFamily="34" charset="0"/>
              <a:buChar char="•"/>
            </a:pPr>
            <a:r>
              <a:rPr lang="en-GB" sz="2400" smtClean="0"/>
              <a:t>Corticosteroids</a:t>
            </a:r>
            <a:r>
              <a:rPr lang="en-GB" sz="2400" b="1" smtClean="0"/>
              <a:t> </a:t>
            </a:r>
            <a:r>
              <a:rPr lang="en-GB" sz="2400" b="1" dirty="0"/>
              <a:t>(all ages, but only if hypoxic and </a:t>
            </a:r>
            <a:r>
              <a:rPr lang="en-GB" sz="2400" b="1" dirty="0" smtClean="0"/>
              <a:t>without suspected/confirmed SARS-CoV-2 infection) </a:t>
            </a:r>
            <a:endParaRPr lang="en-GB" sz="2400" b="1" dirty="0"/>
          </a:p>
          <a:p>
            <a:endParaRPr lang="en-GB" sz="2400" b="1" dirty="0"/>
          </a:p>
          <a:p>
            <a:pPr marL="285750" indent="-285750">
              <a:buFont typeface="Arial" panose="020B0604020202020204" pitchFamily="34" charset="0"/>
              <a:buChar char="•"/>
            </a:pPr>
            <a:r>
              <a:rPr lang="en-US" sz="2400" dirty="0"/>
              <a:t>Children who are SARS-CoV-2 positive are not eligible for </a:t>
            </a:r>
            <a:r>
              <a:rPr lang="en-US" sz="2400" dirty="0" smtClean="0"/>
              <a:t>the </a:t>
            </a:r>
            <a:r>
              <a:rPr lang="en-US" sz="2400" dirty="0"/>
              <a:t>corticosteroid randomization (as this might be indicated as part of usual care for these children)</a:t>
            </a:r>
          </a:p>
          <a:p>
            <a:endParaRPr lang="en-US" sz="2400" dirty="0"/>
          </a:p>
        </p:txBody>
      </p:sp>
      <p:grpSp>
        <p:nvGrpSpPr>
          <p:cNvPr id="14" name="Group 13">
            <a:extLst>
              <a:ext uri="{FF2B5EF4-FFF2-40B4-BE49-F238E27FC236}">
                <a16:creationId xmlns:a16="http://schemas.microsoft.com/office/drawing/2014/main" id="{F96BF7A1-BC93-2F44-AADD-25C978413837}"/>
              </a:ext>
            </a:extLst>
          </p:cNvPr>
          <p:cNvGrpSpPr/>
          <p:nvPr/>
        </p:nvGrpSpPr>
        <p:grpSpPr>
          <a:xfrm>
            <a:off x="7806290" y="5183535"/>
            <a:ext cx="3393651" cy="1414800"/>
            <a:chOff x="8003238" y="1576210"/>
            <a:chExt cx="3393651" cy="1414800"/>
          </a:xfrm>
        </p:grpSpPr>
        <p:sp>
          <p:nvSpPr>
            <p:cNvPr id="15" name="Rounded Rectangle 14">
              <a:extLst>
                <a:ext uri="{FF2B5EF4-FFF2-40B4-BE49-F238E27FC236}">
                  <a16:creationId xmlns:a16="http://schemas.microsoft.com/office/drawing/2014/main" id="{112E33E5-15BB-D949-BC9C-743D7FD2D095}"/>
                </a:ext>
              </a:extLst>
            </p:cNvPr>
            <p:cNvSpPr/>
            <p:nvPr/>
          </p:nvSpPr>
          <p:spPr>
            <a:xfrm>
              <a:off x="8003238" y="1576210"/>
              <a:ext cx="3393651" cy="1414800"/>
            </a:xfrm>
            <a:prstGeom prst="roundRect">
              <a:avLst/>
            </a:prstGeom>
            <a:solidFill>
              <a:schemeClr val="accent1">
                <a:lumMod val="75000"/>
                <a:alpha val="35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16" name="Rounded Rectangle 15">
              <a:extLst>
                <a:ext uri="{FF2B5EF4-FFF2-40B4-BE49-F238E27FC236}">
                  <a16:creationId xmlns:a16="http://schemas.microsoft.com/office/drawing/2014/main" id="{4AFDBC28-9F7E-6341-A92F-FCF1BF8DB8D0}"/>
                </a:ext>
              </a:extLst>
            </p:cNvPr>
            <p:cNvSpPr/>
            <p:nvPr/>
          </p:nvSpPr>
          <p:spPr>
            <a:xfrm>
              <a:off x="8692615" y="2273675"/>
              <a:ext cx="1073507" cy="550963"/>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1200" b="1" dirty="0" smtClean="0">
                  <a:solidFill>
                    <a:schemeClr val="bg1"/>
                  </a:solidFill>
                </a:rPr>
                <a:t>Corticosteroids</a:t>
              </a:r>
              <a:endParaRPr lang="en-GB" sz="1000" b="1" dirty="0">
                <a:solidFill>
                  <a:schemeClr val="bg1"/>
                </a:solidFill>
              </a:endParaRPr>
            </a:p>
          </p:txBody>
        </p:sp>
        <p:sp>
          <p:nvSpPr>
            <p:cNvPr id="17" name="Rounded Rectangle 16">
              <a:extLst>
                <a:ext uri="{FF2B5EF4-FFF2-40B4-BE49-F238E27FC236}">
                  <a16:creationId xmlns:a16="http://schemas.microsoft.com/office/drawing/2014/main" id="{922E300E-C5C9-7C4F-B6C7-0B8E920FD5B0}"/>
                </a:ext>
              </a:extLst>
            </p:cNvPr>
            <p:cNvSpPr/>
            <p:nvPr/>
          </p:nvSpPr>
          <p:spPr>
            <a:xfrm>
              <a:off x="10154872" y="2256534"/>
              <a:ext cx="1116208" cy="568104"/>
            </a:xfrm>
            <a:prstGeom prst="roundRect">
              <a:avLst/>
            </a:prstGeom>
            <a:solidFill>
              <a:schemeClr val="accent1">
                <a:lumMod val="75000"/>
              </a:schemeClr>
            </a:solidFill>
          </p:spPr>
          <p:style>
            <a:lnRef idx="2">
              <a:schemeClr val="accent1">
                <a:shade val="50000"/>
              </a:schemeClr>
            </a:lnRef>
            <a:fillRef idx="1">
              <a:schemeClr val="accent1"/>
            </a:fillRef>
            <a:effectRef idx="0">
              <a:schemeClr val="accent1"/>
            </a:effectRef>
            <a:fontRef idx="minor">
              <a:schemeClr val="lt1"/>
            </a:fontRef>
          </p:style>
          <p:txBody>
            <a:bodyPr lIns="0" rIns="0" rtlCol="0" anchor="ctr"/>
            <a:lstStyle/>
            <a:p>
              <a:pPr algn="ctr"/>
              <a:r>
                <a:rPr lang="en-GB" sz="1200" b="1" dirty="0">
                  <a:solidFill>
                    <a:schemeClr val="bg1"/>
                  </a:solidFill>
                </a:rPr>
                <a:t>Usual care </a:t>
              </a:r>
              <a:r>
                <a:rPr lang="en-GB" sz="1200" b="1" dirty="0" smtClean="0">
                  <a:solidFill>
                    <a:schemeClr val="bg1"/>
                  </a:solidFill>
                </a:rPr>
                <a:t>without corticosteroids</a:t>
              </a:r>
              <a:endParaRPr lang="en-GB" sz="1200" b="1" dirty="0">
                <a:solidFill>
                  <a:schemeClr val="bg1"/>
                </a:solidFill>
              </a:endParaRPr>
            </a:p>
          </p:txBody>
        </p:sp>
        <p:sp>
          <p:nvSpPr>
            <p:cNvPr id="18" name="Oval 17">
              <a:extLst>
                <a:ext uri="{FF2B5EF4-FFF2-40B4-BE49-F238E27FC236}">
                  <a16:creationId xmlns:a16="http://schemas.microsoft.com/office/drawing/2014/main" id="{788399D0-F3B2-F946-88FC-8B38295C92C7}"/>
                </a:ext>
              </a:extLst>
            </p:cNvPr>
            <p:cNvSpPr/>
            <p:nvPr/>
          </p:nvSpPr>
          <p:spPr>
            <a:xfrm>
              <a:off x="8074653" y="2260867"/>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I</a:t>
              </a:r>
            </a:p>
          </p:txBody>
        </p:sp>
        <p:sp>
          <p:nvSpPr>
            <p:cNvPr id="27" name="TextBox 26">
              <a:extLst>
                <a:ext uri="{FF2B5EF4-FFF2-40B4-BE49-F238E27FC236}">
                  <a16:creationId xmlns:a16="http://schemas.microsoft.com/office/drawing/2014/main" id="{F5CB1C72-A4CC-5341-849F-0B849AF89617}"/>
                </a:ext>
              </a:extLst>
            </p:cNvPr>
            <p:cNvSpPr txBox="1"/>
            <p:nvPr/>
          </p:nvSpPr>
          <p:spPr>
            <a:xfrm>
              <a:off x="9766122" y="2346125"/>
              <a:ext cx="422052" cy="338554"/>
            </a:xfrm>
            <a:prstGeom prst="rect">
              <a:avLst/>
            </a:prstGeom>
            <a:noFill/>
          </p:spPr>
          <p:txBody>
            <a:bodyPr wrap="square" rtlCol="0">
              <a:spAutoFit/>
            </a:bodyPr>
            <a:lstStyle/>
            <a:p>
              <a:r>
                <a:rPr lang="en-GB" sz="1600" b="1" i="1" dirty="0"/>
                <a:t>or</a:t>
              </a:r>
              <a:endParaRPr lang="en-GB" sz="1400" b="1" i="1" dirty="0"/>
            </a:p>
          </p:txBody>
        </p:sp>
        <p:sp>
          <p:nvSpPr>
            <p:cNvPr id="28" name="TextBox 27">
              <a:extLst>
                <a:ext uri="{FF2B5EF4-FFF2-40B4-BE49-F238E27FC236}">
                  <a16:creationId xmlns:a16="http://schemas.microsoft.com/office/drawing/2014/main" id="{B4D3A3F7-F436-F843-8631-C53A55C3541B}"/>
                </a:ext>
              </a:extLst>
            </p:cNvPr>
            <p:cNvSpPr txBox="1"/>
            <p:nvPr/>
          </p:nvSpPr>
          <p:spPr>
            <a:xfrm>
              <a:off x="8033988" y="1637765"/>
              <a:ext cx="3362901" cy="523220"/>
            </a:xfrm>
            <a:prstGeom prst="rect">
              <a:avLst/>
            </a:prstGeom>
            <a:noFill/>
          </p:spPr>
          <p:txBody>
            <a:bodyPr wrap="square" rtlCol="0">
              <a:spAutoFit/>
            </a:bodyPr>
            <a:lstStyle/>
            <a:p>
              <a:pPr algn="ctr"/>
              <a:r>
                <a:rPr lang="en-GB" sz="1400" b="1" dirty="0" smtClean="0"/>
                <a:t>Corticosteroid comparison (all ages, hypoxic without suspected SARS-COV-2)</a:t>
              </a:r>
              <a:endParaRPr lang="en-GB" sz="1400" b="1" dirty="0"/>
            </a:p>
          </p:txBody>
        </p:sp>
      </p:grpSp>
      <p:grpSp>
        <p:nvGrpSpPr>
          <p:cNvPr id="29" name="Group 28">
            <a:extLst>
              <a:ext uri="{FF2B5EF4-FFF2-40B4-BE49-F238E27FC236}">
                <a16:creationId xmlns:a16="http://schemas.microsoft.com/office/drawing/2014/main" id="{A973C492-FD31-7D4A-97BC-F48341CFE370}"/>
              </a:ext>
            </a:extLst>
          </p:cNvPr>
          <p:cNvGrpSpPr/>
          <p:nvPr/>
        </p:nvGrpSpPr>
        <p:grpSpPr>
          <a:xfrm>
            <a:off x="652462" y="5174029"/>
            <a:ext cx="3393651" cy="1415377"/>
            <a:chOff x="849410" y="1566704"/>
            <a:chExt cx="3393651" cy="1415377"/>
          </a:xfrm>
        </p:grpSpPr>
        <p:sp>
          <p:nvSpPr>
            <p:cNvPr id="30" name="Rounded Rectangle 29">
              <a:extLst>
                <a:ext uri="{FF2B5EF4-FFF2-40B4-BE49-F238E27FC236}">
                  <a16:creationId xmlns:a16="http://schemas.microsoft.com/office/drawing/2014/main" id="{F2CAEB73-D952-B749-A4B4-316440BE0DB7}"/>
                </a:ext>
              </a:extLst>
            </p:cNvPr>
            <p:cNvSpPr/>
            <p:nvPr/>
          </p:nvSpPr>
          <p:spPr>
            <a:xfrm>
              <a:off x="849410" y="1566704"/>
              <a:ext cx="3393651" cy="1415377"/>
            </a:xfrm>
            <a:prstGeom prst="roundRect">
              <a:avLst/>
            </a:prstGeom>
            <a:solidFill>
              <a:srgbClr val="FF0000">
                <a:alpha val="40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1" name="Rounded Rectangle 30">
              <a:extLst>
                <a:ext uri="{FF2B5EF4-FFF2-40B4-BE49-F238E27FC236}">
                  <a16:creationId xmlns:a16="http://schemas.microsoft.com/office/drawing/2014/main" id="{5D8CF474-83D4-6C4C-87A8-27D43D4E8AEF}"/>
                </a:ext>
              </a:extLst>
            </p:cNvPr>
            <p:cNvSpPr/>
            <p:nvPr/>
          </p:nvSpPr>
          <p:spPr>
            <a:xfrm>
              <a:off x="1538787" y="2264170"/>
              <a:ext cx="1073507" cy="550963"/>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400" b="1" dirty="0">
                  <a:solidFill>
                    <a:schemeClr val="bg1"/>
                  </a:solidFill>
                </a:rPr>
                <a:t>Baloxavir</a:t>
              </a:r>
            </a:p>
          </p:txBody>
        </p:sp>
        <p:sp>
          <p:nvSpPr>
            <p:cNvPr id="32" name="Rounded Rectangle 31">
              <a:extLst>
                <a:ext uri="{FF2B5EF4-FFF2-40B4-BE49-F238E27FC236}">
                  <a16:creationId xmlns:a16="http://schemas.microsoft.com/office/drawing/2014/main" id="{A96B88FB-DECC-8C48-B5B8-4B7FEDE0DBC8}"/>
                </a:ext>
              </a:extLst>
            </p:cNvPr>
            <p:cNvSpPr/>
            <p:nvPr/>
          </p:nvSpPr>
          <p:spPr>
            <a:xfrm>
              <a:off x="3001044" y="2247029"/>
              <a:ext cx="1116208" cy="568104"/>
            </a:xfrm>
            <a:prstGeom prst="roundRect">
              <a:avLst/>
            </a:prstGeom>
            <a:solidFill>
              <a:srgbClr val="FF0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1"/>
                  </a:solidFill>
                </a:rPr>
                <a:t>Usual care </a:t>
              </a:r>
              <a:r>
                <a:rPr lang="en-GB" sz="1200" b="1" dirty="0" smtClean="0">
                  <a:solidFill>
                    <a:schemeClr val="bg1"/>
                  </a:solidFill>
                </a:rPr>
                <a:t>without baloxavir</a:t>
              </a:r>
              <a:endParaRPr lang="en-GB" sz="1200" b="1" dirty="0">
                <a:solidFill>
                  <a:schemeClr val="bg1"/>
                </a:solidFill>
              </a:endParaRPr>
            </a:p>
          </p:txBody>
        </p:sp>
        <p:sp>
          <p:nvSpPr>
            <p:cNvPr id="33" name="Oval 32">
              <a:extLst>
                <a:ext uri="{FF2B5EF4-FFF2-40B4-BE49-F238E27FC236}">
                  <a16:creationId xmlns:a16="http://schemas.microsoft.com/office/drawing/2014/main" id="{21CCBD3F-9642-174F-8E2E-E1955E35D860}"/>
                </a:ext>
              </a:extLst>
            </p:cNvPr>
            <p:cNvSpPr/>
            <p:nvPr/>
          </p:nvSpPr>
          <p:spPr>
            <a:xfrm>
              <a:off x="920825" y="2251362"/>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G</a:t>
              </a:r>
            </a:p>
          </p:txBody>
        </p:sp>
        <p:sp>
          <p:nvSpPr>
            <p:cNvPr id="34" name="TextBox 33">
              <a:extLst>
                <a:ext uri="{FF2B5EF4-FFF2-40B4-BE49-F238E27FC236}">
                  <a16:creationId xmlns:a16="http://schemas.microsoft.com/office/drawing/2014/main" id="{36464066-6755-CC40-A5AA-FCBF7EB2C189}"/>
                </a:ext>
              </a:extLst>
            </p:cNvPr>
            <p:cNvSpPr txBox="1"/>
            <p:nvPr/>
          </p:nvSpPr>
          <p:spPr>
            <a:xfrm>
              <a:off x="2612294" y="2336620"/>
              <a:ext cx="422052" cy="338554"/>
            </a:xfrm>
            <a:prstGeom prst="rect">
              <a:avLst/>
            </a:prstGeom>
            <a:noFill/>
          </p:spPr>
          <p:txBody>
            <a:bodyPr wrap="square" rtlCol="0">
              <a:spAutoFit/>
            </a:bodyPr>
            <a:lstStyle/>
            <a:p>
              <a:r>
                <a:rPr lang="en-GB" sz="1600" b="1" i="1" dirty="0"/>
                <a:t>or</a:t>
              </a:r>
              <a:endParaRPr lang="en-GB" sz="1400" b="1" i="1" dirty="0"/>
            </a:p>
          </p:txBody>
        </p:sp>
        <p:sp>
          <p:nvSpPr>
            <p:cNvPr id="35" name="TextBox 34">
              <a:extLst>
                <a:ext uri="{FF2B5EF4-FFF2-40B4-BE49-F238E27FC236}">
                  <a16:creationId xmlns:a16="http://schemas.microsoft.com/office/drawing/2014/main" id="{76310FB1-417F-3549-9E1B-1DE2E1DBA317}"/>
                </a:ext>
              </a:extLst>
            </p:cNvPr>
            <p:cNvSpPr txBox="1"/>
            <p:nvPr/>
          </p:nvSpPr>
          <p:spPr>
            <a:xfrm>
              <a:off x="1244551" y="1566704"/>
              <a:ext cx="2571127" cy="584775"/>
            </a:xfrm>
            <a:prstGeom prst="rect">
              <a:avLst/>
            </a:prstGeom>
            <a:noFill/>
          </p:spPr>
          <p:txBody>
            <a:bodyPr wrap="square" rtlCol="0">
              <a:spAutoFit/>
            </a:bodyPr>
            <a:lstStyle/>
            <a:p>
              <a:pPr algn="ctr"/>
              <a:r>
                <a:rPr lang="en-GB" sz="1600" b="1" dirty="0" smtClean="0"/>
                <a:t>Baloxavir comparison </a:t>
              </a:r>
            </a:p>
            <a:p>
              <a:pPr algn="ctr"/>
              <a:r>
                <a:rPr lang="en-GB" sz="1600" b="1" dirty="0" smtClean="0"/>
                <a:t>(</a:t>
              </a:r>
              <a:r>
                <a:rPr lang="en-GB" sz="1600" dirty="0" smtClean="0"/>
                <a:t>≥</a:t>
              </a:r>
              <a:r>
                <a:rPr lang="en-GB" sz="1600" b="1" dirty="0" smtClean="0"/>
                <a:t>12 </a:t>
              </a:r>
              <a:r>
                <a:rPr lang="en-GB" sz="1600" b="1" dirty="0"/>
                <a:t>years </a:t>
              </a:r>
              <a:r>
                <a:rPr lang="en-GB" sz="1600" b="1" dirty="0" smtClean="0"/>
                <a:t>and</a:t>
              </a:r>
              <a:r>
                <a:rPr lang="en-GB" sz="1600" dirty="0" smtClean="0"/>
                <a:t> ≥</a:t>
              </a:r>
              <a:r>
                <a:rPr lang="en-GB" sz="1600" b="1" dirty="0" smtClean="0"/>
                <a:t>40kg)</a:t>
              </a:r>
              <a:endParaRPr lang="en-GB" sz="2400" b="1" dirty="0"/>
            </a:p>
          </p:txBody>
        </p:sp>
      </p:grpSp>
      <p:grpSp>
        <p:nvGrpSpPr>
          <p:cNvPr id="36" name="Group 35">
            <a:extLst>
              <a:ext uri="{FF2B5EF4-FFF2-40B4-BE49-F238E27FC236}">
                <a16:creationId xmlns:a16="http://schemas.microsoft.com/office/drawing/2014/main" id="{DB7531E9-B929-054C-BCB5-16A70E3C0ECE}"/>
              </a:ext>
            </a:extLst>
          </p:cNvPr>
          <p:cNvGrpSpPr/>
          <p:nvPr/>
        </p:nvGrpSpPr>
        <p:grpSpPr>
          <a:xfrm>
            <a:off x="4244751" y="5179787"/>
            <a:ext cx="3393651" cy="1415377"/>
            <a:chOff x="4441699" y="1572462"/>
            <a:chExt cx="3393651" cy="1415377"/>
          </a:xfrm>
        </p:grpSpPr>
        <p:sp>
          <p:nvSpPr>
            <p:cNvPr id="37" name="Rounded Rectangle 36">
              <a:extLst>
                <a:ext uri="{FF2B5EF4-FFF2-40B4-BE49-F238E27FC236}">
                  <a16:creationId xmlns:a16="http://schemas.microsoft.com/office/drawing/2014/main" id="{AADF1D4B-6A72-0C49-9C63-2C999EBE6C28}"/>
                </a:ext>
              </a:extLst>
            </p:cNvPr>
            <p:cNvSpPr/>
            <p:nvPr/>
          </p:nvSpPr>
          <p:spPr>
            <a:xfrm>
              <a:off x="4441699" y="1572462"/>
              <a:ext cx="3393651" cy="1415377"/>
            </a:xfrm>
            <a:prstGeom prst="roundRect">
              <a:avLst/>
            </a:prstGeom>
            <a:solidFill>
              <a:srgbClr val="FFC000">
                <a:alpha val="35000"/>
              </a:srgb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p>
          </p:txBody>
        </p:sp>
        <p:sp>
          <p:nvSpPr>
            <p:cNvPr id="38" name="Rounded Rectangle 37">
              <a:extLst>
                <a:ext uri="{FF2B5EF4-FFF2-40B4-BE49-F238E27FC236}">
                  <a16:creationId xmlns:a16="http://schemas.microsoft.com/office/drawing/2014/main" id="{7E326B42-1D29-2B40-AA06-2E911A864707}"/>
                </a:ext>
              </a:extLst>
            </p:cNvPr>
            <p:cNvSpPr/>
            <p:nvPr/>
          </p:nvSpPr>
          <p:spPr>
            <a:xfrm>
              <a:off x="5131076" y="2269928"/>
              <a:ext cx="1073507" cy="550963"/>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lIns="72000" rIns="72000" rtlCol="0" anchor="ctr"/>
            <a:lstStyle/>
            <a:p>
              <a:pPr algn="ctr"/>
              <a:r>
                <a:rPr lang="en-GB" sz="1400" b="1" dirty="0">
                  <a:solidFill>
                    <a:schemeClr val="bg1"/>
                  </a:solidFill>
                </a:rPr>
                <a:t>Oseltamivir</a:t>
              </a:r>
            </a:p>
          </p:txBody>
        </p:sp>
        <p:sp>
          <p:nvSpPr>
            <p:cNvPr id="39" name="Rounded Rectangle 38">
              <a:extLst>
                <a:ext uri="{FF2B5EF4-FFF2-40B4-BE49-F238E27FC236}">
                  <a16:creationId xmlns:a16="http://schemas.microsoft.com/office/drawing/2014/main" id="{6054E25F-F566-644F-8B36-716B9E2F981E}"/>
                </a:ext>
              </a:extLst>
            </p:cNvPr>
            <p:cNvSpPr/>
            <p:nvPr/>
          </p:nvSpPr>
          <p:spPr>
            <a:xfrm>
              <a:off x="6593333" y="2252787"/>
              <a:ext cx="1116208" cy="568104"/>
            </a:xfrm>
            <a:prstGeom prst="roundRect">
              <a:avLst/>
            </a:prstGeom>
            <a:solidFill>
              <a:srgbClr val="FFC000"/>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sz="1200" b="1" dirty="0">
                  <a:solidFill>
                    <a:schemeClr val="bg1"/>
                  </a:solidFill>
                </a:rPr>
                <a:t>Usual care </a:t>
              </a:r>
              <a:r>
                <a:rPr lang="en-GB" sz="1200" b="1" dirty="0" smtClean="0">
                  <a:solidFill>
                    <a:schemeClr val="bg1"/>
                  </a:solidFill>
                </a:rPr>
                <a:t>without oseltamivir</a:t>
              </a:r>
              <a:endParaRPr lang="en-GB" sz="1200" b="1" dirty="0">
                <a:solidFill>
                  <a:schemeClr val="bg1"/>
                </a:solidFill>
              </a:endParaRPr>
            </a:p>
          </p:txBody>
        </p:sp>
        <p:sp>
          <p:nvSpPr>
            <p:cNvPr id="40" name="Oval 39">
              <a:extLst>
                <a:ext uri="{FF2B5EF4-FFF2-40B4-BE49-F238E27FC236}">
                  <a16:creationId xmlns:a16="http://schemas.microsoft.com/office/drawing/2014/main" id="{A7DCF7A1-B9EE-564E-8736-958CCAB575DF}"/>
                </a:ext>
              </a:extLst>
            </p:cNvPr>
            <p:cNvSpPr/>
            <p:nvPr/>
          </p:nvSpPr>
          <p:spPr>
            <a:xfrm>
              <a:off x="4513114" y="2257120"/>
              <a:ext cx="560997" cy="550964"/>
            </a:xfrm>
            <a:prstGeom prst="ellipse">
              <a:avLst/>
            </a:prstGeom>
            <a:solidFill>
              <a:schemeClr val="accent6">
                <a:lumMod val="50000"/>
              </a:schemeClr>
            </a:solid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en-GB" b="1" dirty="0"/>
                <a:t>H</a:t>
              </a:r>
            </a:p>
          </p:txBody>
        </p:sp>
        <p:sp>
          <p:nvSpPr>
            <p:cNvPr id="41" name="TextBox 40">
              <a:extLst>
                <a:ext uri="{FF2B5EF4-FFF2-40B4-BE49-F238E27FC236}">
                  <a16:creationId xmlns:a16="http://schemas.microsoft.com/office/drawing/2014/main" id="{37E37359-B344-BD4B-BF4C-69225DB1623B}"/>
                </a:ext>
              </a:extLst>
            </p:cNvPr>
            <p:cNvSpPr txBox="1"/>
            <p:nvPr/>
          </p:nvSpPr>
          <p:spPr>
            <a:xfrm>
              <a:off x="6204583" y="2342378"/>
              <a:ext cx="422052" cy="338554"/>
            </a:xfrm>
            <a:prstGeom prst="rect">
              <a:avLst/>
            </a:prstGeom>
            <a:noFill/>
          </p:spPr>
          <p:txBody>
            <a:bodyPr wrap="square" rtlCol="0">
              <a:spAutoFit/>
            </a:bodyPr>
            <a:lstStyle/>
            <a:p>
              <a:r>
                <a:rPr lang="en-GB" sz="1600" b="1" i="1" dirty="0"/>
                <a:t>or</a:t>
              </a:r>
              <a:endParaRPr lang="en-GB" sz="1400" b="1" i="1" dirty="0"/>
            </a:p>
          </p:txBody>
        </p:sp>
        <p:sp>
          <p:nvSpPr>
            <p:cNvPr id="42" name="TextBox 41">
              <a:extLst>
                <a:ext uri="{FF2B5EF4-FFF2-40B4-BE49-F238E27FC236}">
                  <a16:creationId xmlns:a16="http://schemas.microsoft.com/office/drawing/2014/main" id="{4CDCD725-2961-F043-9FC0-2D11A8F7D11E}"/>
                </a:ext>
              </a:extLst>
            </p:cNvPr>
            <p:cNvSpPr txBox="1"/>
            <p:nvPr/>
          </p:nvSpPr>
          <p:spPr>
            <a:xfrm>
              <a:off x="4820809" y="1606987"/>
              <a:ext cx="2635429" cy="584775"/>
            </a:xfrm>
            <a:prstGeom prst="rect">
              <a:avLst/>
            </a:prstGeom>
            <a:noFill/>
          </p:spPr>
          <p:txBody>
            <a:bodyPr wrap="square" rtlCol="0">
              <a:spAutoFit/>
            </a:bodyPr>
            <a:lstStyle/>
            <a:p>
              <a:pPr algn="ctr"/>
              <a:r>
                <a:rPr lang="en-GB" sz="1600" b="1" dirty="0" smtClean="0"/>
                <a:t>Oseltamivir comparison</a:t>
              </a:r>
            </a:p>
            <a:p>
              <a:pPr algn="ctr"/>
              <a:r>
                <a:rPr lang="en-GB" sz="1600" b="1" dirty="0" smtClean="0"/>
                <a:t>(all </a:t>
              </a:r>
              <a:r>
                <a:rPr lang="en-GB" sz="1600" b="1" dirty="0"/>
                <a:t>ages)</a:t>
              </a:r>
              <a:endParaRPr lang="en-GB" sz="1500" b="1" dirty="0"/>
            </a:p>
          </p:txBody>
        </p:sp>
      </p:grpSp>
      <p:sp>
        <p:nvSpPr>
          <p:cNvPr id="43" name="Rounded Rectangle 42">
            <a:extLst>
              <a:ext uri="{FF2B5EF4-FFF2-40B4-BE49-F238E27FC236}">
                <a16:creationId xmlns:a16="http://schemas.microsoft.com/office/drawing/2014/main" id="{4205C2B3-687A-7848-AD5B-3B7BAB820C70}"/>
              </a:ext>
            </a:extLst>
          </p:cNvPr>
          <p:cNvSpPr/>
          <p:nvPr/>
        </p:nvSpPr>
        <p:spPr>
          <a:xfrm>
            <a:off x="606589" y="5105036"/>
            <a:ext cx="10652251" cy="1633389"/>
          </a:xfrm>
          <a:prstGeom prst="roundRect">
            <a:avLst/>
          </a:prstGeom>
          <a:noFill/>
          <a:ln w="22225">
            <a:solidFill>
              <a:schemeClr val="bg2">
                <a:lumMod val="25000"/>
              </a:schemeClr>
            </a:solidFill>
            <a:prstDash val="dash"/>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GB" dirty="0">
              <a:solidFill>
                <a:schemeClr val="bg2">
                  <a:lumMod val="25000"/>
                </a:schemeClr>
              </a:solidFill>
            </a:endParaRPr>
          </a:p>
        </p:txBody>
      </p:sp>
    </p:spTree>
    <p:extLst>
      <p:ext uri="{BB962C8B-B14F-4D97-AF65-F5344CB8AC3E}">
        <p14:creationId xmlns:p14="http://schemas.microsoft.com/office/powerpoint/2010/main" val="380702583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838200" y="14741"/>
            <a:ext cx="8138532" cy="1325563"/>
          </a:xfrm>
        </p:spPr>
        <p:txBody>
          <a:bodyPr/>
          <a:lstStyle/>
          <a:p>
            <a:r>
              <a:rPr lang="en-US" dirty="0" smtClean="0"/>
              <a:t>Baloxavir </a:t>
            </a:r>
            <a:endParaRPr lang="en-US" dirty="0"/>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a:xfrm>
            <a:off x="98475" y="1554682"/>
            <a:ext cx="11995051" cy="4860186"/>
          </a:xfrm>
        </p:spPr>
        <p:txBody>
          <a:bodyPr>
            <a:normAutofit fontScale="92500"/>
          </a:bodyPr>
          <a:lstStyle/>
          <a:p>
            <a:pPr>
              <a:spcBef>
                <a:spcPts val="1200"/>
              </a:spcBef>
              <a:spcAft>
                <a:spcPts val="1200"/>
              </a:spcAft>
            </a:pPr>
            <a:r>
              <a:rPr lang="en-GB" dirty="0"/>
              <a:t>This option is only available to children with confirmed influenza A or B and who are </a:t>
            </a:r>
            <a:r>
              <a:rPr lang="en-GB" dirty="0" smtClean="0"/>
              <a:t>≥12 </a:t>
            </a:r>
            <a:r>
              <a:rPr lang="en-GB" dirty="0"/>
              <a:t>years </a:t>
            </a:r>
            <a:r>
              <a:rPr lang="en-GB" dirty="0" smtClean="0"/>
              <a:t>old and weigh ≥40 </a:t>
            </a:r>
            <a:r>
              <a:rPr lang="en-GB" dirty="0"/>
              <a:t>kg</a:t>
            </a:r>
          </a:p>
          <a:p>
            <a:pPr>
              <a:spcBef>
                <a:spcPts val="1200"/>
              </a:spcBef>
              <a:spcAft>
                <a:spcPts val="1200"/>
              </a:spcAft>
            </a:pPr>
            <a:r>
              <a:rPr lang="en-GB" dirty="0"/>
              <a:t>Baloxavir is given on days 1 and </a:t>
            </a:r>
            <a:r>
              <a:rPr lang="en-GB" dirty="0" smtClean="0"/>
              <a:t>4, to </a:t>
            </a:r>
            <a:r>
              <a:rPr lang="en-GB" dirty="0"/>
              <a:t>be completed at home if discharged before day 4</a:t>
            </a:r>
          </a:p>
          <a:p>
            <a:pPr>
              <a:spcBef>
                <a:spcPts val="1200"/>
              </a:spcBef>
              <a:spcAft>
                <a:spcPts val="1200"/>
              </a:spcAft>
            </a:pPr>
            <a:r>
              <a:rPr lang="en-GB" dirty="0"/>
              <a:t>Oral or enteral administration </a:t>
            </a:r>
          </a:p>
          <a:p>
            <a:pPr>
              <a:spcBef>
                <a:spcPts val="1200"/>
              </a:spcBef>
              <a:spcAft>
                <a:spcPts val="1200"/>
              </a:spcAft>
            </a:pPr>
            <a:r>
              <a:rPr lang="en-GB" dirty="0"/>
              <a:t>Unsuitable if</a:t>
            </a:r>
          </a:p>
          <a:p>
            <a:pPr lvl="1"/>
            <a:r>
              <a:rPr lang="en-GB" dirty="0"/>
              <a:t>Hypersensitivity to </a:t>
            </a:r>
            <a:r>
              <a:rPr lang="en-GB" dirty="0" err="1"/>
              <a:t>baloxavir</a:t>
            </a:r>
            <a:r>
              <a:rPr lang="en-GB" dirty="0"/>
              <a:t> or to any of the excipients</a:t>
            </a:r>
          </a:p>
          <a:p>
            <a:pPr lvl="1"/>
            <a:r>
              <a:rPr lang="en-GB" dirty="0"/>
              <a:t>Known hereditary problems of galactose intolerance, total lactase deficiency or glucose-galactose malabsorption</a:t>
            </a:r>
          </a:p>
          <a:p>
            <a:pPr lvl="1"/>
            <a:r>
              <a:rPr lang="en-GB" dirty="0"/>
              <a:t>Unable to swallow tablet and child not suitable for enteral </a:t>
            </a:r>
            <a:r>
              <a:rPr lang="en-GB" dirty="0" smtClean="0"/>
              <a:t>administration</a:t>
            </a:r>
          </a:p>
          <a:p>
            <a:r>
              <a:rPr lang="en-GB" dirty="0" smtClean="0"/>
              <a:t>Dosing: see protocol appendix 3 </a:t>
            </a:r>
            <a:r>
              <a:rPr lang="en-GB" dirty="0"/>
              <a:t>(</a:t>
            </a:r>
            <a:r>
              <a:rPr lang="en-GB" dirty="0" smtClean="0"/>
              <a:t>download at </a:t>
            </a:r>
            <a:r>
              <a:rPr lang="en-GB" dirty="0" smtClean="0">
                <a:hlinkClick r:id="rId3"/>
              </a:rPr>
              <a:t>www.recoverytrial.net/uk/for-site-staff</a:t>
            </a:r>
            <a:r>
              <a:rPr lang="en-GB" dirty="0" smtClean="0"/>
              <a:t>) </a:t>
            </a:r>
            <a:endParaRPr lang="en-GB" dirty="0"/>
          </a:p>
          <a:p>
            <a:pPr lvl="0"/>
            <a:endParaRPr lang="en-GB" dirty="0"/>
          </a:p>
          <a:p>
            <a:endParaRPr lang="en-US" dirty="0"/>
          </a:p>
        </p:txBody>
      </p:sp>
    </p:spTree>
    <p:extLst>
      <p:ext uri="{BB962C8B-B14F-4D97-AF65-F5344CB8AC3E}">
        <p14:creationId xmlns:p14="http://schemas.microsoft.com/office/powerpoint/2010/main" val="52610372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838200" y="14741"/>
            <a:ext cx="8138532" cy="1325563"/>
          </a:xfrm>
        </p:spPr>
        <p:txBody>
          <a:bodyPr/>
          <a:lstStyle/>
          <a:p>
            <a:r>
              <a:rPr lang="en-US" dirty="0" err="1" smtClean="0"/>
              <a:t>Osteltamivir</a:t>
            </a:r>
            <a:r>
              <a:rPr lang="en-US" dirty="0" smtClean="0"/>
              <a:t> </a:t>
            </a:r>
            <a:r>
              <a:rPr lang="en-US" dirty="0"/>
              <a:t>(</a:t>
            </a:r>
            <a:r>
              <a:rPr lang="en-GB" dirty="0"/>
              <a:t>Tamiflu)</a:t>
            </a:r>
            <a:endParaRPr lang="en-US" dirty="0"/>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a:xfrm>
            <a:off x="196949" y="1596885"/>
            <a:ext cx="11485152" cy="5014930"/>
          </a:xfrm>
        </p:spPr>
        <p:txBody>
          <a:bodyPr>
            <a:normAutofit fontScale="85000" lnSpcReduction="10000"/>
          </a:bodyPr>
          <a:lstStyle/>
          <a:p>
            <a:pPr lvl="0"/>
            <a:r>
              <a:rPr lang="en-GB" dirty="0" err="1" smtClean="0"/>
              <a:t>Osteltamivir</a:t>
            </a:r>
            <a:r>
              <a:rPr lang="en-GB" dirty="0" smtClean="0"/>
              <a:t> </a:t>
            </a:r>
            <a:r>
              <a:rPr lang="en-GB" dirty="0"/>
              <a:t>is available for children of all ages with confirmed influenza pneumonia </a:t>
            </a:r>
          </a:p>
          <a:p>
            <a:pPr lvl="0"/>
            <a:endParaRPr lang="en-GB" dirty="0"/>
          </a:p>
          <a:p>
            <a:pPr lvl="0"/>
            <a:r>
              <a:rPr lang="en-GB" dirty="0"/>
              <a:t>There is no specified treatment window from symptom onset to treatment </a:t>
            </a:r>
          </a:p>
          <a:p>
            <a:pPr lvl="0"/>
            <a:endParaRPr lang="en-GB" dirty="0"/>
          </a:p>
          <a:p>
            <a:pPr lvl="0"/>
            <a:r>
              <a:rPr lang="en-GB" dirty="0"/>
              <a:t>Available as capsules or oral suspension</a:t>
            </a:r>
          </a:p>
          <a:p>
            <a:pPr lvl="0"/>
            <a:endParaRPr lang="en-GB" dirty="0"/>
          </a:p>
          <a:p>
            <a:pPr lvl="0"/>
            <a:r>
              <a:rPr lang="en-GB" dirty="0"/>
              <a:t>Oseltamivir is given twice daily for 5 days (or 10 days if </a:t>
            </a:r>
            <a:r>
              <a:rPr lang="en-GB" dirty="0" smtClean="0"/>
              <a:t>immunocompromised), to </a:t>
            </a:r>
            <a:r>
              <a:rPr lang="en-GB" dirty="0"/>
              <a:t>be completed at home if discharged</a:t>
            </a:r>
          </a:p>
          <a:p>
            <a:pPr lvl="0"/>
            <a:endParaRPr lang="en-GB" b="1" dirty="0"/>
          </a:p>
          <a:p>
            <a:pPr>
              <a:spcBef>
                <a:spcPts val="600"/>
              </a:spcBef>
              <a:spcAft>
                <a:spcPts val="600"/>
              </a:spcAft>
            </a:pPr>
            <a:r>
              <a:rPr lang="en-GB" dirty="0"/>
              <a:t>Dosage adjustment is required for children with renal </a:t>
            </a:r>
            <a:r>
              <a:rPr lang="en-GB" dirty="0" smtClean="0"/>
              <a:t>impairment</a:t>
            </a:r>
          </a:p>
          <a:p>
            <a:pPr>
              <a:spcBef>
                <a:spcPts val="600"/>
              </a:spcBef>
              <a:spcAft>
                <a:spcPts val="600"/>
              </a:spcAft>
            </a:pPr>
            <a:endParaRPr lang="en-GB" dirty="0"/>
          </a:p>
          <a:p>
            <a:pPr>
              <a:spcBef>
                <a:spcPts val="600"/>
              </a:spcBef>
              <a:spcAft>
                <a:spcPts val="600"/>
              </a:spcAft>
            </a:pPr>
            <a:r>
              <a:rPr lang="en-GB" dirty="0"/>
              <a:t>Dosing: see protocol appendix 3 (download at </a:t>
            </a:r>
            <a:r>
              <a:rPr lang="en-GB" dirty="0">
                <a:hlinkClick r:id="rId3"/>
              </a:rPr>
              <a:t>www.recoverytrial.net/uk/for-site-staff</a:t>
            </a:r>
            <a:r>
              <a:rPr lang="en-GB" dirty="0"/>
              <a:t>) </a:t>
            </a:r>
          </a:p>
          <a:p>
            <a:pPr>
              <a:spcBef>
                <a:spcPts val="1200"/>
              </a:spcBef>
              <a:spcAft>
                <a:spcPts val="1200"/>
              </a:spcAft>
            </a:pPr>
            <a:endParaRPr lang="en-US" dirty="0"/>
          </a:p>
        </p:txBody>
      </p:sp>
    </p:spTree>
    <p:extLst>
      <p:ext uri="{BB962C8B-B14F-4D97-AF65-F5344CB8AC3E}">
        <p14:creationId xmlns:p14="http://schemas.microsoft.com/office/powerpoint/2010/main" val="4008224461"/>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361F9B5-D65B-8047-8E72-C93E0675B121}"/>
              </a:ext>
            </a:extLst>
          </p:cNvPr>
          <p:cNvSpPr>
            <a:spLocks noGrp="1"/>
          </p:cNvSpPr>
          <p:nvPr>
            <p:ph type="title"/>
          </p:nvPr>
        </p:nvSpPr>
        <p:spPr>
          <a:xfrm>
            <a:off x="838200" y="14741"/>
            <a:ext cx="8138532" cy="1325563"/>
          </a:xfrm>
        </p:spPr>
        <p:txBody>
          <a:bodyPr/>
          <a:lstStyle/>
          <a:p>
            <a:r>
              <a:rPr lang="en-GB" dirty="0" smtClean="0"/>
              <a:t>Corticosteroids</a:t>
            </a:r>
            <a:endParaRPr lang="en-US" dirty="0"/>
          </a:p>
        </p:txBody>
      </p:sp>
      <p:sp>
        <p:nvSpPr>
          <p:cNvPr id="3" name="Content Placeholder 2">
            <a:extLst>
              <a:ext uri="{FF2B5EF4-FFF2-40B4-BE49-F238E27FC236}">
                <a16:creationId xmlns:a16="http://schemas.microsoft.com/office/drawing/2014/main" id="{C31D7530-C59B-2B45-9171-F29B6F676AE6}"/>
              </a:ext>
            </a:extLst>
          </p:cNvPr>
          <p:cNvSpPr>
            <a:spLocks noGrp="1"/>
          </p:cNvSpPr>
          <p:nvPr>
            <p:ph idx="1"/>
          </p:nvPr>
        </p:nvSpPr>
        <p:spPr>
          <a:xfrm>
            <a:off x="507050" y="1500631"/>
            <a:ext cx="11177899" cy="5108715"/>
          </a:xfrm>
        </p:spPr>
        <p:txBody>
          <a:bodyPr>
            <a:normAutofit/>
          </a:bodyPr>
          <a:lstStyle/>
          <a:p>
            <a:r>
              <a:rPr lang="en-GB" sz="2400" dirty="0"/>
              <a:t>Open to infants and children with laboratory confirmed influenza </a:t>
            </a:r>
            <a:r>
              <a:rPr lang="en-GB" sz="2400" b="1" i="1" dirty="0"/>
              <a:t>plus hypoxia</a:t>
            </a:r>
            <a:r>
              <a:rPr lang="en-GB" sz="2400" b="1" dirty="0"/>
              <a:t> </a:t>
            </a:r>
            <a:r>
              <a:rPr lang="en-GB" sz="2400" dirty="0"/>
              <a:t>(supplemental oxygen or SpO2 &lt;92% on air)</a:t>
            </a:r>
          </a:p>
          <a:p>
            <a:r>
              <a:rPr lang="en-GB" sz="2400" b="1" dirty="0"/>
              <a:t>Contraindicated if recent or planned use of systemic corticosteroids, or if coinfected with SARS-CoV-2</a:t>
            </a:r>
            <a:endParaRPr lang="en-GB" sz="2400" dirty="0"/>
          </a:p>
          <a:p>
            <a:r>
              <a:rPr lang="en-GB" sz="2400" dirty="0"/>
              <a:t>Oral or other enteral or intravenous routes</a:t>
            </a:r>
          </a:p>
          <a:p>
            <a:r>
              <a:rPr lang="en-GB" sz="2400" dirty="0"/>
              <a:t>&lt;36 weeks corrected gestational age:  use hydrocortisone BD for 7 days and then OD for 3 days </a:t>
            </a:r>
          </a:p>
          <a:p>
            <a:r>
              <a:rPr lang="en-GB" sz="2400" dirty="0"/>
              <a:t>Infants &gt;=36 weeks corrected gestational age, children and young people: use dexamethasone once daily  </a:t>
            </a:r>
          </a:p>
          <a:p>
            <a:r>
              <a:rPr lang="en-GB" sz="2400" dirty="0"/>
              <a:t>Treat for 10 days or until discharged, whichever is sooner</a:t>
            </a:r>
          </a:p>
          <a:p>
            <a:r>
              <a:rPr lang="en-GB" sz="2400" dirty="0"/>
              <a:t>No dose adjustment for renal </a:t>
            </a:r>
            <a:r>
              <a:rPr lang="en-GB" sz="2400" dirty="0" smtClean="0"/>
              <a:t>failure</a:t>
            </a:r>
          </a:p>
          <a:p>
            <a:r>
              <a:rPr lang="en-GB" sz="2400" dirty="0"/>
              <a:t>Dosing: see protocol appendix 3 (download at </a:t>
            </a:r>
            <a:r>
              <a:rPr lang="en-GB" sz="2400" dirty="0">
                <a:hlinkClick r:id="rId3"/>
              </a:rPr>
              <a:t>www.recoverytrial.net/uk/for-site-staff</a:t>
            </a:r>
            <a:r>
              <a:rPr lang="en-GB" sz="2400" dirty="0"/>
              <a:t>) </a:t>
            </a:r>
          </a:p>
          <a:p>
            <a:endParaRPr lang="en-GB" sz="2400" dirty="0"/>
          </a:p>
          <a:p>
            <a:pPr marL="0" indent="0">
              <a:buNone/>
            </a:pPr>
            <a:endParaRPr lang="en-US" dirty="0"/>
          </a:p>
        </p:txBody>
      </p:sp>
    </p:spTree>
    <p:extLst>
      <p:ext uri="{BB962C8B-B14F-4D97-AF65-F5344CB8AC3E}">
        <p14:creationId xmlns:p14="http://schemas.microsoft.com/office/powerpoint/2010/main" val="2392873457"/>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D639B4-EA48-E242-A563-E0E2F4543687}"/>
              </a:ext>
            </a:extLst>
          </p:cNvPr>
          <p:cNvSpPr>
            <a:spLocks noGrp="1"/>
          </p:cNvSpPr>
          <p:nvPr>
            <p:ph type="title"/>
          </p:nvPr>
        </p:nvSpPr>
        <p:spPr>
          <a:xfrm>
            <a:off x="838200" y="14741"/>
            <a:ext cx="8205439" cy="1325563"/>
          </a:xfrm>
        </p:spPr>
        <p:txBody>
          <a:bodyPr>
            <a:normAutofit/>
          </a:bodyPr>
          <a:lstStyle/>
          <a:p>
            <a:endParaRPr lang="en-US" dirty="0"/>
          </a:p>
        </p:txBody>
      </p:sp>
      <p:sp>
        <p:nvSpPr>
          <p:cNvPr id="7" name="TextBox 6">
            <a:extLst>
              <a:ext uri="{FF2B5EF4-FFF2-40B4-BE49-F238E27FC236}">
                <a16:creationId xmlns:a16="http://schemas.microsoft.com/office/drawing/2014/main" id="{C560A5AF-C324-AA4C-8E5C-A9C7D3968EEF}"/>
              </a:ext>
            </a:extLst>
          </p:cNvPr>
          <p:cNvSpPr txBox="1"/>
          <p:nvPr/>
        </p:nvSpPr>
        <p:spPr>
          <a:xfrm>
            <a:off x="539568" y="2599030"/>
            <a:ext cx="10350753" cy="2308324"/>
          </a:xfrm>
          <a:prstGeom prst="rect">
            <a:avLst/>
          </a:prstGeom>
          <a:noFill/>
        </p:spPr>
        <p:txBody>
          <a:bodyPr wrap="square" rtlCol="0">
            <a:spAutoFit/>
          </a:bodyPr>
          <a:lstStyle/>
          <a:p>
            <a:r>
              <a:rPr lang="en-US" sz="3600" dirty="0" smtClean="0"/>
              <a:t>Thank you for your involvement in RECOVERY </a:t>
            </a:r>
          </a:p>
          <a:p>
            <a:endParaRPr lang="en-US" sz="3600" dirty="0"/>
          </a:p>
          <a:p>
            <a:r>
              <a:rPr lang="en-US" sz="3600" dirty="0" smtClean="0"/>
              <a:t>Please contact the study team at </a:t>
            </a:r>
            <a:r>
              <a:rPr lang="en-US" sz="3600" dirty="0" smtClean="0">
                <a:hlinkClick r:id="rId3"/>
              </a:rPr>
              <a:t>recoverytrial@ndph.ox.ac.uk</a:t>
            </a:r>
            <a:r>
              <a:rPr lang="en-US" sz="3600" dirty="0" smtClean="0"/>
              <a:t> with any questions </a:t>
            </a:r>
            <a:endParaRPr lang="en-US" sz="3600" dirty="0"/>
          </a:p>
        </p:txBody>
      </p:sp>
    </p:spTree>
    <p:extLst>
      <p:ext uri="{BB962C8B-B14F-4D97-AF65-F5344CB8AC3E}">
        <p14:creationId xmlns:p14="http://schemas.microsoft.com/office/powerpoint/2010/main" val="3714398588"/>
      </p:ext>
    </p:extLst>
  </p:cSld>
  <p:clrMapOvr>
    <a:masterClrMapping/>
  </p:clrMapOvr>
  <mc:AlternateContent xmlns:mc="http://schemas.openxmlformats.org/markup-compatibility/2006" xmlns:p14="http://schemas.microsoft.com/office/powerpoint/2010/main">
    <mc:Choice Requires="p14">
      <p:transition spd="slow" p14:dur="2000"/>
    </mc:Choice>
    <mc:Fallback xmlns="">
      <p:transition spd="slow"/>
    </mc:Fallback>
  </mc:AlternateContent>
  <p:timing>
    <p:tnLst>
      <p:par>
        <p:cTn id="1" dur="indefinite" restart="never" nodeType="tmRoot"/>
      </p:par>
    </p:tnLst>
  </p:timing>
</p:sld>
</file>

<file path=ppt/tags/tag1.xml><?xml version="1.0" encoding="utf-8"?>
<p:tagLst xmlns:a="http://schemas.openxmlformats.org/drawingml/2006/main" xmlns:r="http://schemas.openxmlformats.org/officeDocument/2006/relationships" xmlns:p="http://schemas.openxmlformats.org/presentationml/2006/main">
  <p:tag name="PRESGUID" val="e1162847-2816-4ce6-9b00-0a48ace4721d"/>
</p:tagLst>
</file>

<file path=ppt/theme/theme1.xml><?xml version="1.0" encoding="utf-8"?>
<a:theme xmlns:a="http://schemas.openxmlformats.org/drawingml/2006/main" name="Office Theme">
  <a:themeElements>
    <a:clrScheme name="Custom 1">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E3159"/>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p:properties xmlns:p="http://schemas.microsoft.com/office/2006/metadata/properties" xmlns:xsi="http://www.w3.org/2001/XMLSchema-instance" xmlns:pc="http://schemas.microsoft.com/office/infopath/2007/PartnerControls">
  <documentManagement>
    <TaxCatchAll xmlns="aca37e2d-a12b-47b7-9c3c-40d22df3b50a" xsi:nil="true"/>
    <lcf76f155ced4ddcb4097134ff3c332f xmlns="137f62fc-0309-469d-96f8-244e1f51aa13">
      <Terms xmlns="http://schemas.microsoft.com/office/infopath/2007/PartnerControls"/>
    </lcf76f155ced4ddcb4097134ff3c332f>
  </documentManagement>
</p:properties>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ct:contentTypeSchema xmlns:ct="http://schemas.microsoft.com/office/2006/metadata/contentType" xmlns:ma="http://schemas.microsoft.com/office/2006/metadata/properties/metaAttributes" ct:_="" ma:_="" ma:contentTypeName="Document" ma:contentTypeID="0x0101006916FEED5D5053469AFB61F4CDE271DB" ma:contentTypeVersion="18" ma:contentTypeDescription="Create a new document." ma:contentTypeScope="" ma:versionID="3abab5b2bfc8b550b6a7c0fb3096d50d">
  <xsd:schema xmlns:xsd="http://www.w3.org/2001/XMLSchema" xmlns:xs="http://www.w3.org/2001/XMLSchema" xmlns:p="http://schemas.microsoft.com/office/2006/metadata/properties" xmlns:ns2="137f62fc-0309-469d-96f8-244e1f51aa13" xmlns:ns3="aca37e2d-a12b-47b7-9c3c-40d22df3b50a" targetNamespace="http://schemas.microsoft.com/office/2006/metadata/properties" ma:root="true" ma:fieldsID="2a0fc1677ac5988bc095db029d83c96f" ns2:_="" ns3:_="">
    <xsd:import namespace="137f62fc-0309-469d-96f8-244e1f51aa13"/>
    <xsd:import namespace="aca37e2d-a12b-47b7-9c3c-40d22df3b50a"/>
    <xsd:element name="properties">
      <xsd:complexType>
        <xsd:sequence>
          <xsd:element name="documentManagement">
            <xsd:complexType>
              <xsd:all>
                <xsd:element ref="ns2:MediaServiceMetadata" minOccurs="0"/>
                <xsd:element ref="ns2:MediaServiceFastMetadata" minOccurs="0"/>
                <xsd:element ref="ns2:MediaServiceAutoKeyPoints" minOccurs="0"/>
                <xsd:element ref="ns2:MediaServiceKeyPoints"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ServiceLocation" minOccurs="0"/>
                <xsd:element ref="ns2:MediaLengthInSeconds" minOccurs="0"/>
                <xsd:element ref="ns2:lcf76f155ced4ddcb4097134ff3c332f" minOccurs="0"/>
                <xsd:element ref="ns3:TaxCatchAll" minOccurs="0"/>
                <xsd:element ref="ns3:SharedWithUsers" minOccurs="0"/>
                <xsd:element ref="ns3:SharedWithDetails" minOccurs="0"/>
                <xsd:element ref="ns2:MediaServiceObjectDetectorVersions" minOccurs="0"/>
                <xsd:element ref="ns2:MediaServiceSearchPropertie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137f62fc-0309-469d-96f8-244e1f51aa13"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KeyPoints" ma:index="10" nillable="true" ma:displayName="MediaServiceAutoKeyPoints" ma:hidden="true" ma:internalName="MediaServiceAutoKeyPoints" ma:readOnly="true">
      <xsd:simpleType>
        <xsd:restriction base="dms:Note"/>
      </xsd:simpleType>
    </xsd:element>
    <xsd:element name="MediaServiceKeyPoints" ma:index="11" nillable="true" ma:displayName="KeyPoints" ma:internalName="MediaServiceKeyPoints" ma:readOnly="true">
      <xsd:simpleType>
        <xsd:restriction base="dms:Note">
          <xsd:maxLength value="255"/>
        </xsd:restriction>
      </xsd:simpleType>
    </xsd:element>
    <xsd:element name="MediaServiceDateTaken" ma:index="12" nillable="true" ma:displayName="MediaServiceDateTaken" ma:hidden="true" ma:internalName="MediaServiceDateTaken" ma:readOnly="true">
      <xsd:simpleType>
        <xsd:restriction base="dms:Text"/>
      </xsd:simpleType>
    </xsd:element>
    <xsd:element name="MediaServiceAutoTags" ma:index="13" nillable="true" ma:displayName="Tags" ma:internalName="MediaServiceAutoTags" ma:readOnly="true">
      <xsd:simpleType>
        <xsd:restriction base="dms:Text"/>
      </xsd:simpleType>
    </xsd:element>
    <xsd:element name="MediaServiceOCR" ma:index="14" nillable="true" ma:displayName="Extracted Text" ma:internalName="MediaServiceOCR" ma:readOnly="true">
      <xsd:simpleType>
        <xsd:restriction base="dms:Note">
          <xsd:maxLength value="255"/>
        </xsd:restriction>
      </xsd:simpleType>
    </xsd:element>
    <xsd:element name="MediaServiceGenerationTime" ma:index="15" nillable="true" ma:displayName="MediaServiceGenerationTime" ma:hidden="true" ma:internalName="MediaServiceGenerationTime" ma:readOnly="true">
      <xsd:simpleType>
        <xsd:restriction base="dms:Text"/>
      </xsd:simpleType>
    </xsd:element>
    <xsd:element name="MediaServiceEventHashCode" ma:index="16" nillable="true" ma:displayName="MediaServiceEventHashCode" ma:hidden="true" ma:internalName="MediaServiceEventHashCode" ma:readOnly="true">
      <xsd:simpleType>
        <xsd:restriction base="dms:Text"/>
      </xsd:simpleType>
    </xsd:element>
    <xsd:element name="MediaServiceLocation" ma:index="17" nillable="true" ma:displayName="Location" ma:internalName="MediaServiceLocation" ma:readOnly="true">
      <xsd:simpleType>
        <xsd:restriction base="dms:Text"/>
      </xsd:simpleType>
    </xsd:element>
    <xsd:element name="MediaLengthInSeconds" ma:index="18" nillable="true" ma:displayName="Length (seconds)" ma:internalName="MediaLengthInSeconds" ma:readOnly="true">
      <xsd:simpleType>
        <xsd:restriction base="dms:Unknown"/>
      </xsd:simpleType>
    </xsd:element>
    <xsd:element name="lcf76f155ced4ddcb4097134ff3c332f" ma:index="20" nillable="true" ma:taxonomy="true" ma:internalName="lcf76f155ced4ddcb4097134ff3c332f" ma:taxonomyFieldName="MediaServiceImageTags" ma:displayName="Image Tags" ma:readOnly="false" ma:fieldId="{5cf76f15-5ced-4ddc-b409-7134ff3c332f}" ma:taxonomyMulti="true" ma:sspId="1eeb44a9-b924-44d0-8ed9-f8b504a4bac6" ma:termSetId="09814cd3-568e-fe90-9814-8d621ff8fb84" ma:anchorId="fba54fb3-c3e1-fe81-a776-ca4b69148c4d" ma:open="true" ma:isKeyword="false">
      <xsd:complexType>
        <xsd:sequence>
          <xsd:element ref="pc:Terms" minOccurs="0" maxOccurs="1"/>
        </xsd:sequence>
      </xsd:complexType>
    </xsd:element>
    <xsd:element name="MediaServiceObjectDetectorVersions" ma:index="24" nillable="true" ma:displayName="MediaServiceObjectDetectorVersions" ma:hidden="true" ma:indexed="true" ma:internalName="MediaServiceObjectDetectorVersions" ma:readOnly="true">
      <xsd:simpleType>
        <xsd:restriction base="dms:Text"/>
      </xsd:simpleType>
    </xsd:element>
    <xsd:element name="MediaServiceSearchProperties" ma:index="25" nillable="true" ma:displayName="MediaServiceSearchProperties" ma:hidden="true" ma:internalName="MediaServiceSearchProperties" ma:readOnly="true">
      <xsd:simpleType>
        <xsd:restriction base="dms:Note"/>
      </xsd:simpleType>
    </xsd:element>
  </xsd:schema>
  <xsd:schema xmlns:xsd="http://www.w3.org/2001/XMLSchema" xmlns:xs="http://www.w3.org/2001/XMLSchema" xmlns:dms="http://schemas.microsoft.com/office/2006/documentManagement/types" xmlns:pc="http://schemas.microsoft.com/office/infopath/2007/PartnerControls" targetNamespace="aca37e2d-a12b-47b7-9c3c-40d22df3b50a" elementFormDefault="qualified">
    <xsd:import namespace="http://schemas.microsoft.com/office/2006/documentManagement/types"/>
    <xsd:import namespace="http://schemas.microsoft.com/office/infopath/2007/PartnerControls"/>
    <xsd:element name="TaxCatchAll" ma:index="21" nillable="true" ma:displayName="Taxonomy Catch All Column" ma:hidden="true" ma:list="{bf63c6bd-ffe2-4ed4-86e9-cbc11843f189}" ma:internalName="TaxCatchAll" ma:showField="CatchAllData" ma:web="aca37e2d-a12b-47b7-9c3c-40d22df3b50a">
      <xsd:complexType>
        <xsd:complexContent>
          <xsd:extension base="dms:MultiChoiceLookup">
            <xsd:sequence>
              <xsd:element name="Value" type="dms:Lookup" maxOccurs="unbounded" minOccurs="0" nillable="true"/>
            </xsd:sequence>
          </xsd:extension>
        </xsd:complexContent>
      </xsd:complexType>
    </xsd:element>
    <xsd:element name="SharedWithUsers" ma:index="22" nillable="true" ma:displayName="Shared With"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23" nillable="true" ma:displayName="Shared With Details"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Props1.xml><?xml version="1.0" encoding="utf-8"?>
<ds:datastoreItem xmlns:ds="http://schemas.openxmlformats.org/officeDocument/2006/customXml" ds:itemID="{C44961FF-7341-4ADB-80BF-C49709C28155}">
  <ds:schemaRefs>
    <ds:schemaRef ds:uri="6a5b09a2-01d5-4a1b-bc34-60f247c83f3d"/>
    <ds:schemaRef ds:uri="http://purl.org/dc/elements/1.1/"/>
    <ds:schemaRef ds:uri="http://purl.org/dc/terms/"/>
    <ds:schemaRef ds:uri="http://schemas.microsoft.com/office/2006/metadata/properties"/>
    <ds:schemaRef ds:uri="07b64a12-c14a-4a19-9dcb-6351a43e3aea"/>
    <ds:schemaRef ds:uri="http://purl.org/dc/dcmitype/"/>
    <ds:schemaRef ds:uri="http://www.w3.org/XML/1998/namespace"/>
    <ds:schemaRef ds:uri="http://schemas.microsoft.com/office/2006/documentManagement/types"/>
    <ds:schemaRef ds:uri="http://schemas.microsoft.com/office/infopath/2007/PartnerControls"/>
    <ds:schemaRef ds:uri="http://schemas.openxmlformats.org/package/2006/metadata/core-properties"/>
  </ds:schemaRefs>
</ds:datastoreItem>
</file>

<file path=customXml/itemProps2.xml><?xml version="1.0" encoding="utf-8"?>
<ds:datastoreItem xmlns:ds="http://schemas.openxmlformats.org/officeDocument/2006/customXml" ds:itemID="{6B40EB95-C221-4BED-809A-8D2E9A32CC11}">
  <ds:schemaRefs>
    <ds:schemaRef ds:uri="http://schemas.microsoft.com/sharepoint/v3/contenttype/forms"/>
  </ds:schemaRefs>
</ds:datastoreItem>
</file>

<file path=customXml/itemProps3.xml><?xml version="1.0" encoding="utf-8"?>
<ds:datastoreItem xmlns:ds="http://schemas.openxmlformats.org/officeDocument/2006/customXml" ds:itemID="{59D61752-3E0E-4ECD-9372-9027B141C931}"/>
</file>

<file path=docProps/app.xml><?xml version="1.0" encoding="utf-8"?>
<Properties xmlns="http://schemas.openxmlformats.org/officeDocument/2006/extended-properties" xmlns:vt="http://schemas.openxmlformats.org/officeDocument/2006/docPropsVTypes">
  <Template/>
  <TotalTime>9705</TotalTime>
  <Words>872</Words>
  <Application>Microsoft Office PowerPoint</Application>
  <PresentationFormat>Widescreen</PresentationFormat>
  <Paragraphs>100</Paragraphs>
  <Slides>9</Slides>
  <Notes>9</Notes>
  <HiddenSlides>0</HiddenSlides>
  <MMClips>0</MMClips>
  <ScaleCrop>false</ScaleCrop>
  <HeadingPairs>
    <vt:vector size="6" baseType="variant">
      <vt:variant>
        <vt:lpstr>Fonts Used</vt:lpstr>
      </vt:variant>
      <vt:variant>
        <vt:i4>2</vt:i4>
      </vt:variant>
      <vt:variant>
        <vt:lpstr>Theme</vt:lpstr>
      </vt:variant>
      <vt:variant>
        <vt:i4>1</vt:i4>
      </vt:variant>
      <vt:variant>
        <vt:lpstr>Slide Titles</vt:lpstr>
      </vt:variant>
      <vt:variant>
        <vt:i4>9</vt:i4>
      </vt:variant>
    </vt:vector>
  </HeadingPairs>
  <TitlesOfParts>
    <vt:vector size="12" baseType="lpstr">
      <vt:lpstr>Arial</vt:lpstr>
      <vt:lpstr>Calibri</vt:lpstr>
      <vt:lpstr>Office Theme</vt:lpstr>
      <vt:lpstr>  The RECOVERY trial</vt:lpstr>
      <vt:lpstr>Background</vt:lpstr>
      <vt:lpstr>Participant Information Sheets and Consent for children and young people</vt:lpstr>
      <vt:lpstr>Eligibility for children</vt:lpstr>
      <vt:lpstr>Influenza comparisons</vt:lpstr>
      <vt:lpstr>Baloxavir </vt:lpstr>
      <vt:lpstr>Osteltamivir (Tamiflu)</vt:lpstr>
      <vt:lpstr>Corticosteroids</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Randomised Evaluation of COVID-19 Therapies: the RECOVERY trial</dc:title>
  <dc:creator>Richard Haynes</dc:creator>
  <cp:lastModifiedBy>Leon Peto</cp:lastModifiedBy>
  <cp:revision>249</cp:revision>
  <cp:lastPrinted>2020-03-18T19:42:16Z</cp:lastPrinted>
  <dcterms:created xsi:type="dcterms:W3CDTF">2020-03-14T13:47:38Z</dcterms:created>
  <dcterms:modified xsi:type="dcterms:W3CDTF">2024-04-04T15:45:38Z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0x0101006916FEED5D5053469AFB61F4CDE271DB</vt:lpwstr>
  </property>
</Properties>
</file>