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67" r:id="rId6"/>
    <p:sldId id="349" r:id="rId7"/>
    <p:sldId id="365" r:id="rId8"/>
    <p:sldId id="362" r:id="rId9"/>
    <p:sldId id="368" r:id="rId10"/>
    <p:sldId id="356" r:id="rId11"/>
    <p:sldId id="369" r:id="rId12"/>
  </p:sldIdLst>
  <p:sldSz cx="12192000" cy="6858000"/>
  <p:notesSz cx="6881813" cy="96615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es Gillesen" initials="AG" lastIdx="1" clrIdx="0">
    <p:extLst>
      <p:ext uri="{19B8F6BF-5375-455C-9EA6-DF929625EA0E}">
        <p15:presenceInfo xmlns:p15="http://schemas.microsoft.com/office/powerpoint/2012/main" userId="Annelies Gille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18/03/2022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ovid19-druginteraction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sz="2800" b="1" dirty="0" smtClean="0"/>
              <a:t>Paxlovid Training</a:t>
            </a:r>
          </a:p>
          <a:p>
            <a:endParaRPr lang="en-GB" sz="2800" b="1" dirty="0"/>
          </a:p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17-Mar-2022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eft-Right Arrow 58"/>
          <p:cNvSpPr/>
          <p:nvPr/>
        </p:nvSpPr>
        <p:spPr>
          <a:xfrm rot="5400000" flipV="1">
            <a:off x="5710115" y="4266616"/>
            <a:ext cx="972000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883194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56A84-66F8-2546-9183-EEF7859E5D63}"/>
              </a:ext>
            </a:extLst>
          </p:cNvPr>
          <p:cNvGrpSpPr/>
          <p:nvPr/>
        </p:nvGrpSpPr>
        <p:grpSpPr>
          <a:xfrm>
            <a:off x="8003238" y="1705866"/>
            <a:ext cx="3393651" cy="1414800"/>
            <a:chOff x="8003238" y="1576210"/>
            <a:chExt cx="3393651" cy="1414800"/>
          </a:xfrm>
        </p:grpSpPr>
        <p:sp>
          <p:nvSpPr>
            <p:cNvPr id="60" name="Rounded Rectangle 59"/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6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Empagliflozin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F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49505" y="1697241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SGLT-2i comparison</a:t>
              </a:r>
              <a:endParaRPr lang="en-GB" sz="2400" b="1" dirty="0"/>
            </a:p>
          </p:txBody>
        </p:sp>
      </p:grpSp>
      <p:sp>
        <p:nvSpPr>
          <p:cNvPr id="77" name="Left-Right Arrow 76"/>
          <p:cNvSpPr/>
          <p:nvPr/>
        </p:nvSpPr>
        <p:spPr>
          <a:xfrm rot="1152713" flipV="1">
            <a:off x="4023595" y="3880092"/>
            <a:ext cx="4305881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14845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/>
          <p:nvPr/>
        </p:nvGrpSpPr>
        <p:grpSpPr>
          <a:xfrm>
            <a:off x="849410" y="1716308"/>
            <a:ext cx="3393651" cy="1427545"/>
            <a:chOff x="4441699" y="1560294"/>
            <a:chExt cx="3393651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74111" y="1614749"/>
              <a:ext cx="276123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500" b="1" dirty="0"/>
                <a:t>(hypoxic)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005216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137301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Sotrovimab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J</a:t>
              </a:r>
              <a:endParaRPr lang="en-GB" b="1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54239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Antiviral 1</a:t>
              </a:r>
              <a:endParaRPr lang="en-GB" sz="2400" b="1" dirty="0"/>
            </a:p>
          </p:txBody>
        </p:sp>
      </p:grp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046253"/>
            <a:ext cx="601261" cy="6012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29385" y="4997962"/>
            <a:ext cx="3393651" cy="1415377"/>
            <a:chOff x="7999836" y="5034786"/>
            <a:chExt cx="3393651" cy="141537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50F3EB1-C981-B740-82D6-F54DE5AFF985}"/>
                </a:ext>
              </a:extLst>
            </p:cNvPr>
            <p:cNvGrpSpPr/>
            <p:nvPr/>
          </p:nvGrpSpPr>
          <p:grpSpPr>
            <a:xfrm>
              <a:off x="7999836" y="5034786"/>
              <a:ext cx="3393651" cy="1415377"/>
              <a:chOff x="4441699" y="1572462"/>
              <a:chExt cx="3393651" cy="1415377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4F5F2D03-AB19-F045-BFB2-0F27BF1C1A04}"/>
                  </a:ext>
                </a:extLst>
              </p:cNvPr>
              <p:cNvSpPr/>
              <p:nvPr/>
            </p:nvSpPr>
            <p:spPr>
              <a:xfrm>
                <a:off x="4441699" y="1572462"/>
                <a:ext cx="3393651" cy="1415377"/>
              </a:xfrm>
              <a:prstGeom prst="roundRect">
                <a:avLst/>
              </a:prstGeom>
              <a:solidFill>
                <a:srgbClr val="FFC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7D7E2DA0-3318-B34D-9DBA-8976C66C4BDF}"/>
                  </a:ext>
                </a:extLst>
              </p:cNvPr>
              <p:cNvSpPr/>
              <p:nvPr/>
            </p:nvSpPr>
            <p:spPr>
              <a:xfrm>
                <a:off x="5131076" y="2269928"/>
                <a:ext cx="1149008" cy="55096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Molnupiravir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0378DF22-74BF-5D4D-86EE-65EAF417A84F}"/>
                  </a:ext>
                </a:extLst>
              </p:cNvPr>
              <p:cNvSpPr/>
              <p:nvPr/>
            </p:nvSpPr>
            <p:spPr>
              <a:xfrm>
                <a:off x="6593333" y="2252787"/>
                <a:ext cx="1116208" cy="56810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E1F665A-1FA0-7D49-9F48-4E79E39E8087}"/>
                  </a:ext>
                </a:extLst>
              </p:cNvPr>
              <p:cNvSpPr/>
              <p:nvPr/>
            </p:nvSpPr>
            <p:spPr>
              <a:xfrm>
                <a:off x="4513114" y="2257120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K</a:t>
                </a:r>
                <a:endParaRPr lang="en-GB" b="1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015A8B3-F5AE-4941-A698-D51DA4E46924}"/>
                  </a:ext>
                </a:extLst>
              </p:cNvPr>
              <p:cNvSpPr txBox="1"/>
              <p:nvPr/>
            </p:nvSpPr>
            <p:spPr>
              <a:xfrm>
                <a:off x="6260420" y="2342378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ED6A60D-D187-6142-95D6-173A8F77EAF0}"/>
                  </a:ext>
                </a:extLst>
              </p:cNvPr>
              <p:cNvSpPr txBox="1"/>
              <p:nvPr/>
            </p:nvSpPr>
            <p:spPr>
              <a:xfrm>
                <a:off x="5074112" y="1733283"/>
                <a:ext cx="1714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Antiviral 2</a:t>
                </a:r>
                <a:endParaRPr lang="en-GB" sz="1500" b="1" dirty="0"/>
              </a:p>
            </p:txBody>
          </p:sp>
        </p:grpSp>
        <p:pic>
          <p:nvPicPr>
            <p:cNvPr id="115" name="Picture 1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338" y="5078462"/>
              <a:ext cx="601261" cy="601261"/>
            </a:xfrm>
            <a:prstGeom prst="rect">
              <a:avLst/>
            </a:prstGeom>
          </p:spPr>
        </p:pic>
      </p:grp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CBE583C5-AAC4-3D45-A2D7-43B7379BBA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5"/>
          <a:stretch/>
        </p:blipFill>
        <p:spPr>
          <a:xfrm>
            <a:off x="8012891" y="1718746"/>
            <a:ext cx="684554" cy="535628"/>
          </a:xfrm>
          <a:prstGeom prst="rect">
            <a:avLst/>
          </a:prstGeom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comparisons </a:t>
            </a:r>
            <a:br>
              <a:rPr lang="en-GB" dirty="0" smtClean="0"/>
            </a:br>
            <a:r>
              <a:rPr lang="en-GB" dirty="0" smtClean="0"/>
              <a:t>for adults</a:t>
            </a:r>
            <a:r>
              <a:rPr lang="en-GB" dirty="0"/>
              <a:t> </a:t>
            </a:r>
            <a:r>
              <a:rPr lang="en-GB" dirty="0" smtClean="0"/>
              <a:t>with COVID-19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7999445" y="4986414"/>
            <a:ext cx="3393651" cy="1415377"/>
            <a:chOff x="7999836" y="5034786"/>
            <a:chExt cx="3393651" cy="141537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50F3EB1-C981-B740-82D6-F54DE5AFF985}"/>
                </a:ext>
              </a:extLst>
            </p:cNvPr>
            <p:cNvGrpSpPr/>
            <p:nvPr/>
          </p:nvGrpSpPr>
          <p:grpSpPr>
            <a:xfrm>
              <a:off x="7999836" y="5034786"/>
              <a:ext cx="3393651" cy="1415377"/>
              <a:chOff x="4441699" y="1572462"/>
              <a:chExt cx="3393651" cy="1415377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4F5F2D03-AB19-F045-BFB2-0F27BF1C1A04}"/>
                  </a:ext>
                </a:extLst>
              </p:cNvPr>
              <p:cNvSpPr/>
              <p:nvPr/>
            </p:nvSpPr>
            <p:spPr>
              <a:xfrm>
                <a:off x="4441699" y="1572462"/>
                <a:ext cx="3393651" cy="1415377"/>
              </a:xfrm>
              <a:prstGeom prst="roundRect">
                <a:avLst/>
              </a:prstGeom>
              <a:solidFill>
                <a:schemeClr val="accent5">
                  <a:lumMod val="75000"/>
                  <a:alpha val="40000"/>
                </a:schemeClr>
              </a:solidFill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D7E2DA0-3318-B34D-9DBA-8976C66C4BDF}"/>
                  </a:ext>
                </a:extLst>
              </p:cNvPr>
              <p:cNvSpPr/>
              <p:nvPr/>
            </p:nvSpPr>
            <p:spPr>
              <a:xfrm>
                <a:off x="5131076" y="2269928"/>
                <a:ext cx="1149008" cy="55096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sz="1400" b="1" dirty="0" smtClean="0">
                    <a:solidFill>
                      <a:schemeClr val="bg1"/>
                    </a:solidFill>
                  </a:rPr>
                  <a:t>Paxlovid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0378DF22-74BF-5D4D-86EE-65EAF417A84F}"/>
                  </a:ext>
                </a:extLst>
              </p:cNvPr>
              <p:cNvSpPr/>
              <p:nvPr/>
            </p:nvSpPr>
            <p:spPr>
              <a:xfrm>
                <a:off x="6593333" y="2252787"/>
                <a:ext cx="1116208" cy="568104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Usual care alone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E1F665A-1FA0-7D49-9F48-4E79E39E8087}"/>
                  </a:ext>
                </a:extLst>
              </p:cNvPr>
              <p:cNvSpPr/>
              <p:nvPr/>
            </p:nvSpPr>
            <p:spPr>
              <a:xfrm>
                <a:off x="4513114" y="2257120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L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15A8B3-F5AE-4941-A698-D51DA4E46924}"/>
                  </a:ext>
                </a:extLst>
              </p:cNvPr>
              <p:cNvSpPr txBox="1"/>
              <p:nvPr/>
            </p:nvSpPr>
            <p:spPr>
              <a:xfrm>
                <a:off x="6260420" y="2342378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/>
                  <a:t>or</a:t>
                </a:r>
                <a:endParaRPr lang="en-GB" sz="1400" b="1" i="1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D6A60D-D187-6142-95D6-173A8F77EAF0}"/>
                  </a:ext>
                </a:extLst>
              </p:cNvPr>
              <p:cNvSpPr txBox="1"/>
              <p:nvPr/>
            </p:nvSpPr>
            <p:spPr>
              <a:xfrm>
                <a:off x="5074112" y="1733283"/>
                <a:ext cx="17146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Antiviral </a:t>
                </a:r>
                <a:r>
                  <a:rPr lang="en-GB" sz="1600" b="1" dirty="0" smtClean="0"/>
                  <a:t>3</a:t>
                </a:r>
                <a:endParaRPr lang="en-GB" sz="1500" b="1" dirty="0"/>
              </a:p>
            </p:txBody>
          </p:sp>
        </p:grpSp>
        <p:pic>
          <p:nvPicPr>
            <p:cNvPr id="46" name="Picture 4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338" y="5078462"/>
              <a:ext cx="601261" cy="601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4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Paxlovid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93838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Paxlovid is a combination </a:t>
            </a:r>
            <a:r>
              <a:rPr lang="en-GB" dirty="0"/>
              <a:t>of nirmatrelvir (</a:t>
            </a:r>
            <a:r>
              <a:rPr lang="en-GB" dirty="0" smtClean="0"/>
              <a:t>PF-07321332) and ritonavir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Nirmatrelvir is an inhibitor of the SARS-CoV-2 main protease, and stops viral replication by preventing cleavage of the viral polypeptide</a:t>
            </a:r>
          </a:p>
          <a:p>
            <a:endParaRPr lang="en-GB" dirty="0"/>
          </a:p>
          <a:p>
            <a:r>
              <a:rPr lang="en-GB" dirty="0" smtClean="0"/>
              <a:t>Ritonavir inhibits CYP3A mediated metabolism, resulting in higher concentrations of nirmatrelvir</a:t>
            </a:r>
          </a:p>
          <a:p>
            <a:endParaRPr lang="en-GB" dirty="0"/>
          </a:p>
          <a:p>
            <a:r>
              <a:rPr lang="en-GB" dirty="0" smtClean="0"/>
              <a:t>The viral protease is a conserved target, so Paxlovid retains activity against Omicron (and hopefully future variants)</a:t>
            </a:r>
          </a:p>
          <a:p>
            <a:endParaRPr lang="en-GB" dirty="0"/>
          </a:p>
          <a:p>
            <a:r>
              <a:rPr lang="en-GB" dirty="0"/>
              <a:t>Because Paxlovid, molnupiravir and sotrovimab have distinct viral targets, they may have additive antiviral effects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1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Efficacy of Paxlovid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50012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Paxlovid is approved for use in early COVID-19, but there is no data from hospitalised patients</a:t>
            </a:r>
          </a:p>
          <a:p>
            <a:endParaRPr lang="en-GB" dirty="0"/>
          </a:p>
          <a:p>
            <a:r>
              <a:rPr lang="en-GB" dirty="0" smtClean="0"/>
              <a:t>In the EPIC-HR trial, </a:t>
            </a:r>
            <a:r>
              <a:rPr lang="en-GB" dirty="0" smtClean="0"/>
              <a:t>2,085 </a:t>
            </a:r>
            <a:r>
              <a:rPr lang="en-GB" dirty="0" smtClean="0"/>
              <a:t>patients with COVID-19 symptoms starting in the past 5 days were given Paxlovid or placebo</a:t>
            </a:r>
          </a:p>
          <a:p>
            <a:endParaRPr lang="en-GB" dirty="0"/>
          </a:p>
          <a:p>
            <a:r>
              <a:rPr lang="en-GB" dirty="0" smtClean="0"/>
              <a:t>Hospitalisation or death occurred in </a:t>
            </a:r>
            <a:r>
              <a:rPr lang="en-GB" dirty="0" smtClean="0"/>
              <a:t>8/1037 </a:t>
            </a:r>
            <a:r>
              <a:rPr lang="en-GB" dirty="0" smtClean="0"/>
              <a:t>(1%) allocated Paxlovid versus 66/1046 (6%) allocated placebo (a reduction of 88%)</a:t>
            </a:r>
          </a:p>
          <a:p>
            <a:endParaRPr lang="en-GB" dirty="0"/>
          </a:p>
          <a:p>
            <a:r>
              <a:rPr lang="en-GB" dirty="0" smtClean="0"/>
              <a:t>Adverse effects included altered taste (6%) and diarrhoea (3%). Treatment was discontinued doe to adverse events in 2% allocated Paxlovid and 4% allocated placebo</a:t>
            </a:r>
          </a:p>
        </p:txBody>
      </p:sp>
    </p:spTree>
    <p:extLst>
      <p:ext uri="{BB962C8B-B14F-4D97-AF65-F5344CB8AC3E}">
        <p14:creationId xmlns:p14="http://schemas.microsoft.com/office/powerpoint/2010/main" val="28813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Eligibility for Paxlovid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5120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Contraindications</a:t>
            </a:r>
          </a:p>
          <a:p>
            <a:r>
              <a:rPr lang="en-GB" dirty="0" smtClean="0"/>
              <a:t>Patients aged &lt; 18 years</a:t>
            </a:r>
            <a:endParaRPr lang="en-GB" dirty="0"/>
          </a:p>
          <a:p>
            <a:r>
              <a:rPr lang="en-GB" dirty="0" smtClean="0"/>
              <a:t>Severe liver impairment (Child-Pugh class C)</a:t>
            </a:r>
          </a:p>
          <a:p>
            <a:r>
              <a:rPr lang="en-GB" dirty="0" smtClean="0"/>
              <a:t>Severe renal impairment (</a:t>
            </a:r>
            <a:r>
              <a:rPr lang="en-GB" dirty="0"/>
              <a:t>eGFR &lt;30 mL/min/1.73m</a:t>
            </a:r>
            <a:r>
              <a:rPr lang="en-GB" baseline="30000" dirty="0"/>
              <a:t>2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Concomitant medication that may have dangerous interactions with ritonavir (if this cannot be withheld)</a:t>
            </a:r>
            <a:endParaRPr lang="en-GB" dirty="0"/>
          </a:p>
          <a:p>
            <a:r>
              <a:rPr lang="en-GB" dirty="0" smtClean="0"/>
              <a:t>Inability to swallow tablets (no NG or IV formulations are available)</a:t>
            </a:r>
          </a:p>
          <a:p>
            <a:r>
              <a:rPr lang="en-GB" dirty="0" smtClean="0"/>
              <a:t>Patients </a:t>
            </a:r>
            <a:r>
              <a:rPr lang="en-GB" dirty="0"/>
              <a:t>who have received Paxlovid during the current </a:t>
            </a:r>
            <a:r>
              <a:rPr lang="en-GB" dirty="0" smtClean="0"/>
              <a:t>illness</a:t>
            </a:r>
          </a:p>
          <a:p>
            <a:r>
              <a:rPr lang="en-GB" dirty="0" smtClean="0"/>
              <a:t>First trimester of pregnancy (&lt;12 weeks)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Pregnant </a:t>
            </a:r>
            <a:r>
              <a:rPr lang="en-GB" dirty="0" smtClean="0"/>
              <a:t>women in the 2</a:t>
            </a:r>
            <a:r>
              <a:rPr lang="en-GB" baseline="30000" dirty="0" smtClean="0"/>
              <a:t>nd</a:t>
            </a:r>
            <a:r>
              <a:rPr lang="en-GB" dirty="0" smtClean="0"/>
              <a:t> &amp; 3</a:t>
            </a:r>
            <a:r>
              <a:rPr lang="en-GB" baseline="30000" dirty="0" smtClean="0"/>
              <a:t>rd</a:t>
            </a:r>
            <a:r>
              <a:rPr lang="en-GB" dirty="0" smtClean="0"/>
              <a:t> trimester, and breast-feeding women </a:t>
            </a:r>
            <a:r>
              <a:rPr lang="en-GB" i="1" dirty="0" smtClean="0"/>
              <a:t>are</a:t>
            </a:r>
            <a:r>
              <a:rPr lang="en-GB" dirty="0" smtClean="0"/>
              <a:t> potentially eligible after individualised discussion of risks &amp; benefits - see protocol appendix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203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Paxlovid drug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6071959" cy="5032515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Ritonavir interacts with many drugs, including statins, anticoagulants, antiarrhythmics, antipsychotics, benzodiazepines, </a:t>
            </a:r>
            <a:r>
              <a:rPr lang="en-GB" sz="2600" dirty="0" err="1" smtClean="0"/>
              <a:t>immunosuppressants</a:t>
            </a:r>
            <a:endParaRPr lang="en-GB" sz="2600" dirty="0" smtClean="0"/>
          </a:p>
          <a:p>
            <a:r>
              <a:rPr lang="en-GB" sz="2600" dirty="0"/>
              <a:t>The Liverpool COVID-19 therapies interaction checker </a:t>
            </a:r>
            <a:r>
              <a:rPr lang="en-GB" sz="2600" dirty="0" smtClean="0"/>
              <a:t>incudes </a:t>
            </a:r>
            <a:r>
              <a:rPr lang="en-GB" sz="2600" dirty="0"/>
              <a:t>Paxlovid (</a:t>
            </a:r>
            <a:r>
              <a:rPr lang="en-GB" sz="2600" dirty="0">
                <a:hlinkClick r:id="rId2"/>
              </a:rPr>
              <a:t>www.covid19-druginteractions.org</a:t>
            </a:r>
            <a:r>
              <a:rPr lang="en-GB" sz="2600" dirty="0"/>
              <a:t>)</a:t>
            </a:r>
            <a:endParaRPr lang="en-GB" sz="2400" dirty="0"/>
          </a:p>
          <a:p>
            <a:r>
              <a:rPr lang="en-GB" sz="2600" dirty="0" smtClean="0"/>
              <a:t>Contraindicated medications are listed in the protocol appendix</a:t>
            </a:r>
          </a:p>
          <a:p>
            <a:r>
              <a:rPr lang="en-GB" sz="2600" dirty="0" smtClean="0"/>
              <a:t>Dexamethasone levels are increased, so patients cannot also be randomised to the high-dose dexamethasone comparison  </a:t>
            </a:r>
          </a:p>
          <a:p>
            <a:r>
              <a:rPr lang="en-GB" sz="2600" dirty="0" smtClean="0"/>
              <a:t>No significant interaction with standard dose (6mg) dexamethasone, tocilizumab, baricitinib, remdesivir, Ronapreve, sotrovimab, molnupiravir, or empagliflozin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0" y="1447799"/>
            <a:ext cx="5247503" cy="5181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00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Paxlovid in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261116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 smtClean="0"/>
              <a:t>Dose is </a:t>
            </a:r>
            <a:r>
              <a:rPr lang="en-GB" sz="3100" b="1" dirty="0"/>
              <a:t>Paxlovid 300/100 </a:t>
            </a:r>
            <a:r>
              <a:rPr lang="en-GB" sz="3100" b="1" dirty="0" smtClean="0"/>
              <a:t>twice daily for </a:t>
            </a:r>
            <a:r>
              <a:rPr lang="en-GB" sz="3100" b="1" dirty="0"/>
              <a:t>5 days (two nirmatrelvir 150mg tablets plus one ritonavir 100mg tablet) </a:t>
            </a:r>
            <a:endParaRPr lang="en-GB" sz="3100" b="1" dirty="0" smtClean="0"/>
          </a:p>
          <a:p>
            <a:endParaRPr lang="en-GB" sz="3100" dirty="0"/>
          </a:p>
          <a:p>
            <a:r>
              <a:rPr lang="en-GB" sz="3100" dirty="0" smtClean="0"/>
              <a:t>Reduce dose to 150/100 twice daily in moderate renal impairment (eGFR 30-59 mL/min/1.73m</a:t>
            </a:r>
            <a:r>
              <a:rPr lang="en-GB" sz="3100" baseline="30000" dirty="0" smtClean="0"/>
              <a:t>2</a:t>
            </a:r>
            <a:r>
              <a:rPr lang="en-GB" sz="3100" dirty="0" smtClean="0"/>
              <a:t>). </a:t>
            </a:r>
          </a:p>
          <a:p>
            <a:endParaRPr lang="en-GB" sz="3100" dirty="0"/>
          </a:p>
          <a:p>
            <a:r>
              <a:rPr lang="en-GB" sz="3100" dirty="0"/>
              <a:t>The course should be completed at home if participants are discharged before it is </a:t>
            </a:r>
            <a:r>
              <a:rPr lang="en-GB" sz="3100" dirty="0" smtClean="0"/>
              <a:t>finished</a:t>
            </a:r>
          </a:p>
          <a:p>
            <a:endParaRPr lang="en-GB" sz="3100" dirty="0"/>
          </a:p>
          <a:p>
            <a:r>
              <a:rPr lang="en-GB" sz="3100" dirty="0" smtClean="0"/>
              <a:t>Please </a:t>
            </a:r>
            <a:r>
              <a:rPr lang="en-GB" sz="3100" dirty="0"/>
              <a:t>try to ensure that provision of drug to take home does not delay discharge</a:t>
            </a:r>
          </a:p>
          <a:p>
            <a:pPr marL="0" lvl="0" indent="0">
              <a:buNone/>
            </a:pPr>
            <a:endParaRPr lang="en-GB" sz="3100" dirty="0" smtClean="0"/>
          </a:p>
          <a:p>
            <a:pPr lvl="0"/>
            <a:r>
              <a:rPr lang="en-GB" sz="3100" dirty="0" smtClean="0"/>
              <a:t>May affect combined </a:t>
            </a:r>
            <a:r>
              <a:rPr lang="en-GB" sz="3100" dirty="0"/>
              <a:t>oral contraceptives, </a:t>
            </a:r>
            <a:r>
              <a:rPr lang="en-GB" sz="3100" dirty="0" smtClean="0"/>
              <a:t>so women of child-bearing potential should use an </a:t>
            </a:r>
            <a:r>
              <a:rPr lang="en-GB" sz="3100" dirty="0"/>
              <a:t>effective alternative </a:t>
            </a:r>
            <a:r>
              <a:rPr lang="en-GB" sz="3100" dirty="0" smtClean="0"/>
              <a:t>for one </a:t>
            </a:r>
            <a:r>
              <a:rPr lang="en-GB" sz="3100" dirty="0"/>
              <a:t>complete </a:t>
            </a:r>
            <a:r>
              <a:rPr lang="en-GB" sz="3100" dirty="0" smtClean="0"/>
              <a:t>menstrual cycle </a:t>
            </a:r>
            <a:r>
              <a:rPr lang="en-GB" sz="3100" dirty="0"/>
              <a:t>after </a:t>
            </a:r>
            <a:r>
              <a:rPr lang="en-GB" sz="3100" dirty="0" smtClean="0"/>
              <a:t>stopping</a:t>
            </a:r>
            <a:endParaRPr lang="en-GB" sz="3100" dirty="0"/>
          </a:p>
          <a:p>
            <a:pPr marL="0" indent="0">
              <a:buNone/>
            </a:pPr>
            <a:endParaRPr lang="en-GB" sz="3100" dirty="0"/>
          </a:p>
          <a:p>
            <a:r>
              <a:rPr lang="en-GB" sz="3100" dirty="0"/>
              <a:t>Biological sampling will be </a:t>
            </a:r>
            <a:r>
              <a:rPr lang="en-GB" sz="3100" u="sng" dirty="0"/>
              <a:t>crucial</a:t>
            </a:r>
            <a:r>
              <a:rPr lang="en-GB" sz="3100" dirty="0"/>
              <a:t> to assessments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9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sampling in RECOVERY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875709"/>
              </p:ext>
            </p:extLst>
          </p:nvPr>
        </p:nvGraphicFramePr>
        <p:xfrm>
          <a:off x="504825" y="1597025"/>
          <a:ext cx="1117758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575">
                  <a:extLst>
                    <a:ext uri="{9D8B030D-6E8A-4147-A177-3AD203B41FA5}">
                      <a16:colId xmlns:a16="http://schemas.microsoft.com/office/drawing/2014/main" val="4143317602"/>
                    </a:ext>
                  </a:extLst>
                </a:gridCol>
                <a:gridCol w="3297382">
                  <a:extLst>
                    <a:ext uri="{9D8B030D-6E8A-4147-A177-3AD203B41FA5}">
                      <a16:colId xmlns:a16="http://schemas.microsoft.com/office/drawing/2014/main" val="1266893669"/>
                    </a:ext>
                  </a:extLst>
                </a:gridCol>
                <a:gridCol w="2898632">
                  <a:extLst>
                    <a:ext uri="{9D8B030D-6E8A-4147-A177-3AD203B41FA5}">
                      <a16:colId xmlns:a16="http://schemas.microsoft.com/office/drawing/2014/main" val="3636568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Serum sample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Nose </a:t>
                      </a:r>
                      <a:r>
                        <a:rPr lang="en-GB" sz="2800" baseline="0" dirty="0" smtClean="0"/>
                        <a:t>swabs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4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Baseline</a:t>
                      </a:r>
                      <a:r>
                        <a:rPr lang="en-GB" sz="2800" dirty="0" smtClean="0"/>
                        <a:t> (</a:t>
                      </a:r>
                      <a:r>
                        <a:rPr lang="en-GB" sz="2800" b="1" dirty="0" smtClean="0"/>
                        <a:t>Day 1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aseline="0" dirty="0" smtClean="0"/>
                        <a:t>- </a:t>
                      </a:r>
                      <a:r>
                        <a:rPr lang="en-GB" sz="2800" u="sng" dirty="0" smtClean="0"/>
                        <a:t>after</a:t>
                      </a:r>
                      <a:r>
                        <a:rPr lang="en-GB" sz="2800" u="none" baseline="0" dirty="0" smtClean="0"/>
                        <a:t> consent,      </a:t>
                      </a:r>
                    </a:p>
                    <a:p>
                      <a:r>
                        <a:rPr lang="en-GB" sz="2800" u="sng" baseline="0" dirty="0" smtClean="0"/>
                        <a:t>before</a:t>
                      </a:r>
                      <a:r>
                        <a:rPr lang="en-GB" sz="2800" u="none" baseline="0" dirty="0" smtClean="0"/>
                        <a:t> randomisation)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GB" sz="18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GB" sz="54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Day 3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5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18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Day 5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5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917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919008"/>
            <a:ext cx="121042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Serum </a:t>
            </a:r>
            <a:r>
              <a:rPr lang="en-GB" sz="2400" dirty="0" smtClean="0"/>
              <a:t>samples are used </a:t>
            </a:r>
            <a:r>
              <a:rPr lang="en-GB" sz="2400" dirty="0"/>
              <a:t>to measure </a:t>
            </a:r>
            <a:r>
              <a:rPr lang="en-GB" sz="2400" dirty="0" smtClean="0"/>
              <a:t>antibody levels and viral antigen</a:t>
            </a:r>
            <a:endParaRPr lang="en-GB" sz="2400" dirty="0"/>
          </a:p>
          <a:p>
            <a:pPr lvl="1"/>
            <a:r>
              <a:rPr lang="en-GB" sz="2400" dirty="0"/>
              <a:t>Swabs </a:t>
            </a:r>
            <a:r>
              <a:rPr lang="en-GB" sz="2400" dirty="0" smtClean="0"/>
              <a:t>are used </a:t>
            </a:r>
            <a:r>
              <a:rPr lang="en-GB" sz="2400" dirty="0"/>
              <a:t>to measure viral load and presence of </a:t>
            </a:r>
            <a:r>
              <a:rPr lang="en-GB" sz="2400" dirty="0" smtClean="0"/>
              <a:t>resistance mutations</a:t>
            </a:r>
          </a:p>
          <a:p>
            <a:pPr lvl="1"/>
            <a:endParaRPr lang="en-GB" sz="1000" dirty="0" smtClean="0"/>
          </a:p>
          <a:p>
            <a:pPr lvl="1"/>
            <a:r>
              <a:rPr lang="en-GB" sz="2400" b="1" dirty="0" smtClean="0"/>
              <a:t>From April 2022, those </a:t>
            </a:r>
            <a:r>
              <a:rPr lang="en-GB" sz="2400" b="1" dirty="0"/>
              <a:t>discharged </a:t>
            </a:r>
            <a:r>
              <a:rPr lang="en-GB" sz="2400" b="1" dirty="0" smtClean="0"/>
              <a:t>before day 5 should self-swab &amp; post kits if possible</a:t>
            </a:r>
          </a:p>
          <a:p>
            <a:pPr lvl="1"/>
            <a:r>
              <a:rPr lang="en-GB" sz="2400" dirty="0" smtClean="0"/>
              <a:t>Print instructions from our website: For Site Staff&gt;Site Teams&gt;Self-swabbing instructions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05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9b76158-5664-4e5d-abf4-4f1f46466722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1" ma:contentTypeDescription="Create a new document." ma:contentTypeScope="" ma:versionID="8b2f1f8349387e9a923cf83d30275775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1f8ff3906fef484f4efd594d223ea34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647AD2-214D-4270-B81D-D312E37D0A4A}"/>
</file>

<file path=customXml/itemProps3.xml><?xml version="1.0" encoding="utf-8"?>
<ds:datastoreItem xmlns:ds="http://schemas.openxmlformats.org/officeDocument/2006/customXml" ds:itemID="{B412AD73-C1FD-49B0-ACF6-15D917CCBFA5}">
  <ds:schemaRefs>
    <ds:schemaRef ds:uri="cf0dfbcc-b360-4cf7-9bf5-370ba522dbe9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83c9eb58-c16a-4eef-9abf-4aeec758fe0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6985</TotalTime>
  <Words>626</Words>
  <Application>Microsoft Office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Wingdings</vt:lpstr>
      <vt:lpstr>Office Theme</vt:lpstr>
      <vt:lpstr> Randomised Evaluation of COVID-19 Therapy: the RECOVERY trial</vt:lpstr>
      <vt:lpstr>Current comparisons  for adults with COVID-19</vt:lpstr>
      <vt:lpstr>Paxlovid</vt:lpstr>
      <vt:lpstr>Efficacy of Paxlovid</vt:lpstr>
      <vt:lpstr>Eligibility for Paxlovid</vt:lpstr>
      <vt:lpstr>Paxlovid drug interactions</vt:lpstr>
      <vt:lpstr>Paxlovid in RECOVERY</vt:lpstr>
      <vt:lpstr>Biological sampling in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668</cp:revision>
  <cp:lastPrinted>2020-03-18T19:42:16Z</cp:lastPrinted>
  <dcterms:created xsi:type="dcterms:W3CDTF">2020-03-14T13:47:38Z</dcterms:created>
  <dcterms:modified xsi:type="dcterms:W3CDTF">2022-03-18T17:11:59Z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