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2"/>
  </p:notesMasterIdLst>
  <p:sldIdLst>
    <p:sldId id="285" r:id="rId5"/>
    <p:sldId id="404" r:id="rId6"/>
    <p:sldId id="418" r:id="rId7"/>
    <p:sldId id="405" r:id="rId8"/>
    <p:sldId id="406" r:id="rId9"/>
    <p:sldId id="407" r:id="rId10"/>
    <p:sldId id="408" r:id="rId11"/>
    <p:sldId id="420" r:id="rId12"/>
    <p:sldId id="409" r:id="rId13"/>
    <p:sldId id="410" r:id="rId14"/>
    <p:sldId id="411" r:id="rId15"/>
    <p:sldId id="412" r:id="rId16"/>
    <p:sldId id="413" r:id="rId17"/>
    <p:sldId id="414" r:id="rId18"/>
    <p:sldId id="419" r:id="rId19"/>
    <p:sldId id="416" r:id="rId20"/>
    <p:sldId id="417" r:id="rId21"/>
  </p:sldIdLst>
  <p:sldSz cx="12192000" cy="6858000"/>
  <p:notesSz cx="6881813" cy="9661525"/>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essa Tobert" initials="VT" lastIdx="3" clrIdx="0">
    <p:extLst>
      <p:ext uri="{19B8F6BF-5375-455C-9EA6-DF929625EA0E}">
        <p15:presenceInfo xmlns:p15="http://schemas.microsoft.com/office/powerpoint/2012/main" userId="96f26fc0faf0d5b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13" autoAdjust="0"/>
    <p:restoredTop sz="94660"/>
  </p:normalViewPr>
  <p:slideViewPr>
    <p:cSldViewPr snapToGrid="0">
      <p:cViewPr varScale="1">
        <p:scale>
          <a:sx n="98" d="100"/>
          <a:sy n="98" d="100"/>
        </p:scale>
        <p:origin x="108" y="4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2-03T11:19:57.379" idx="1">
    <p:pos x="10" y="10"/>
    <p:text>slide added as per EU update</p:text>
    <p:extLst>
      <p:ext uri="{C676402C-5697-4E1C-873F-D02D1690AC5C}">
        <p15:threadingInfo xmlns:p15="http://schemas.microsoft.com/office/powerpoint/2012/main" timeZoneBias="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5-02-03T11:28:26.231" idx="2">
    <p:pos x="5852" y="2696"/>
    <p:text>research team changed to PI</p:text>
    <p:extLst>
      <p:ext uri="{C676402C-5697-4E1C-873F-D02D1690AC5C}">
        <p15:threadingInfo xmlns:p15="http://schemas.microsoft.com/office/powerpoint/2012/main" timeZoneBias="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5-02-03T11:30:58.099" idx="3">
    <p:pos x="6134" y="3572"/>
    <p:text>whole slide updated as per EU update. some info from previous version moved onto slide 14</p:text>
    <p:extLst>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03/02/2025</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03/02/2025</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03/02/2025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03/02/2025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03/02/2025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03/02/2025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03/02/2025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03/02/2025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03/02/2025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45073" y="220571"/>
            <a:ext cx="2880360" cy="899160"/>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hyperlink" Target="mailto:recoverytrial@ndph.ox.ac.u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recoverytrial@ndph.ox.ac.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egislation.gov.uk/uksi/2004/1031/contents/ma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recoverytrial.net/uk/for-site-staff/trai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8890" y="2346383"/>
            <a:ext cx="9144000" cy="1560423"/>
          </a:xfrm>
        </p:spPr>
        <p:txBody>
          <a:bodyPr>
            <a:normAutofit fontScale="90000"/>
          </a:bodyPr>
          <a:lstStyle/>
          <a:p>
            <a:br>
              <a:rPr lang="en-GB" b="1" dirty="0">
                <a:solidFill>
                  <a:srgbClr val="C00000"/>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Principal Investigator training materials (non-EU sites)</a:t>
            </a:r>
          </a:p>
          <a:p>
            <a:endParaRPr lang="en-GB" b="1" dirty="0"/>
          </a:p>
          <a:p>
            <a:r>
              <a:rPr lang="en-GB" sz="1600" b="1" dirty="0">
                <a:solidFill>
                  <a:schemeClr val="bg1">
                    <a:lumMod val="65000"/>
                  </a:schemeClr>
                </a:solidFill>
              </a:rPr>
              <a:t>V1.1 2024-10-01</a:t>
            </a:r>
          </a:p>
          <a:p>
            <a:endParaRPr lang="en-GB"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11177899" cy="5192104"/>
          </a:xfrm>
        </p:spPr>
        <p:txBody>
          <a:bodyPr>
            <a:normAutofit fontScale="92500" lnSpcReduction="10000"/>
          </a:bodyPr>
          <a:lstStyle/>
          <a:p>
            <a:r>
              <a:rPr lang="en-GB" dirty="0"/>
              <a:t>Written informed consent is required for all patients prior to any trial-specific procedures</a:t>
            </a:r>
          </a:p>
          <a:p>
            <a:pPr lvl="1"/>
            <a:r>
              <a:rPr lang="en-GB" dirty="0"/>
              <a:t>May be given in person by patient after discussion with member of research team and review of Participant Information Sheet</a:t>
            </a:r>
          </a:p>
          <a:p>
            <a:pPr lvl="1"/>
            <a:r>
              <a:rPr lang="en-GB" dirty="0"/>
              <a:t>If patient is unable to sign form but has capacity, a witness (independent of research team) can sign on their behalf</a:t>
            </a:r>
          </a:p>
          <a:p>
            <a:pPr lvl="1"/>
            <a:r>
              <a:rPr lang="en-GB" dirty="0"/>
              <a:t>If patient lacks capacity, consent may be obtained from a legal representative (either family member or friend, or professional legal representative). </a:t>
            </a:r>
          </a:p>
          <a:p>
            <a:pPr lvl="1"/>
            <a:r>
              <a:rPr lang="en-GB" dirty="0"/>
              <a:t>If a patient is recruited with legal representative consent regains capacity, they must be informed about the trial, including their right to withdraw from any aspect (e.g. trial treatment, healthcare data linkage), and this should be documented. Completion of a 2</a:t>
            </a:r>
            <a:r>
              <a:rPr lang="en-GB" baseline="30000" dirty="0"/>
              <a:t>nd</a:t>
            </a:r>
            <a:r>
              <a:rPr lang="en-GB" dirty="0"/>
              <a:t> consent form is not needed from patients in the UK (see regional protocol for requirements in other countries). </a:t>
            </a:r>
          </a:p>
          <a:p>
            <a:r>
              <a:rPr lang="en-GB" dirty="0"/>
              <a:t>Site PIs should ensure there is a small group of doctors willing to act as professional legal representatives for the trial, who have no other role in the trial. </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en-GB"/>
          </a:p>
        </p:txBody>
      </p:sp>
    </p:spTree>
    <p:extLst>
      <p:ext uri="{BB962C8B-B14F-4D97-AF65-F5344CB8AC3E}">
        <p14:creationId xmlns:p14="http://schemas.microsoft.com/office/powerpoint/2010/main" val="2844741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Randomisation</a:t>
            </a:r>
          </a:p>
        </p:txBody>
      </p:sp>
      <p:sp>
        <p:nvSpPr>
          <p:cNvPr id="3" name="Content Placeholder 2"/>
          <p:cNvSpPr>
            <a:spLocks noGrp="1"/>
          </p:cNvSpPr>
          <p:nvPr>
            <p:ph idx="1"/>
          </p:nvPr>
        </p:nvSpPr>
        <p:spPr/>
        <p:txBody>
          <a:bodyPr>
            <a:normAutofit fontScale="92500" lnSpcReduction="10000"/>
          </a:bodyPr>
          <a:lstStyle/>
          <a:p>
            <a:r>
              <a:rPr lang="en-GB" dirty="0"/>
              <a:t>Eligibility assessment should be made by medically-qualified person with appropriate training and knowledge of IMPs (and contraindications). This assessment should be documented in the medical records.</a:t>
            </a:r>
          </a:p>
          <a:p>
            <a:r>
              <a:rPr lang="en-GB" dirty="0"/>
              <a:t>Randomisation may be conducted by member of research team (not necessarily the person who obtained consent or assessed eligibility).</a:t>
            </a:r>
          </a:p>
          <a:p>
            <a:r>
              <a:rPr lang="en-GB" dirty="0"/>
              <a:t>The individual who completes the randomisation form must have completed the trial-specific training on this topic and confirm that consent has been obtained.</a:t>
            </a:r>
          </a:p>
          <a:p>
            <a:r>
              <a:rPr lang="en-GB" dirty="0"/>
              <a:t>A reliable method of informing the participant’s treating clinicians of the randomised allocation(s) must be developed</a:t>
            </a:r>
          </a:p>
          <a:p>
            <a:r>
              <a:rPr lang="en-GB" dirty="0"/>
              <a:t>PI is responsible for sharing the site’s password for the online randomisation system with appropriate staff. If they have concerns that inappropriate staff know it, they can contact CCO to request a new one.</a:t>
            </a:r>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en-GB"/>
          </a:p>
        </p:txBody>
      </p:sp>
    </p:spTree>
    <p:extLst>
      <p:ext uri="{BB962C8B-B14F-4D97-AF65-F5344CB8AC3E}">
        <p14:creationId xmlns:p14="http://schemas.microsoft.com/office/powerpoint/2010/main" val="144534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Follow-up</a:t>
            </a:r>
          </a:p>
        </p:txBody>
      </p:sp>
      <p:sp>
        <p:nvSpPr>
          <p:cNvPr id="3" name="Content Placeholder 2"/>
          <p:cNvSpPr>
            <a:spLocks noGrp="1"/>
          </p:cNvSpPr>
          <p:nvPr>
            <p:ph idx="1"/>
          </p:nvPr>
        </p:nvSpPr>
        <p:spPr/>
        <p:txBody>
          <a:bodyPr/>
          <a:lstStyle/>
          <a:p>
            <a:r>
              <a:rPr lang="en-GB" dirty="0"/>
              <a:t>PI must nominate individuals with appropriate training (including trial-specific training on this topic) to the CCO who will provide accounts on OpenClinica system to complete relevant case report forms</a:t>
            </a:r>
          </a:p>
          <a:p>
            <a:endParaRPr lang="en-GB" dirty="0"/>
          </a:p>
          <a:p>
            <a:r>
              <a:rPr lang="en-GB" dirty="0"/>
              <a:t>PI is responsible for ensuring they have access to relevant medical records to use when completing such forms</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en-GB"/>
          </a:p>
        </p:txBody>
      </p:sp>
    </p:spTree>
    <p:extLst>
      <p:ext uri="{BB962C8B-B14F-4D97-AF65-F5344CB8AC3E}">
        <p14:creationId xmlns:p14="http://schemas.microsoft.com/office/powerpoint/2010/main" val="2246750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reporting</a:t>
            </a:r>
          </a:p>
        </p:txBody>
      </p:sp>
      <p:sp>
        <p:nvSpPr>
          <p:cNvPr id="3" name="Content Placeholder 2"/>
          <p:cNvSpPr>
            <a:spLocks noGrp="1"/>
          </p:cNvSpPr>
          <p:nvPr>
            <p:ph idx="1"/>
          </p:nvPr>
        </p:nvSpPr>
        <p:spPr>
          <a:xfrm>
            <a:off x="504201" y="1596885"/>
            <a:ext cx="11469263" cy="4580078"/>
          </a:xfrm>
        </p:spPr>
        <p:txBody>
          <a:bodyPr>
            <a:normAutofit lnSpcReduction="10000"/>
          </a:bodyPr>
          <a:lstStyle/>
          <a:p>
            <a:r>
              <a:rPr lang="en-GB" dirty="0"/>
              <a:t>RECOVERY protocol requires that Serious Adverse Events (SAEs) believed by the PI to be related “with reasonable probability” to study treatment(s) should be reported</a:t>
            </a:r>
          </a:p>
          <a:p>
            <a:pPr lvl="1"/>
            <a:r>
              <a:rPr lang="en-GB" dirty="0"/>
              <a:t>Other SAEs do not require reporting in the UK (for requirements at non-UK sites, see region-specific protocol)</a:t>
            </a:r>
          </a:p>
          <a:p>
            <a:pPr lvl="1"/>
            <a:endParaRPr lang="en-GB" dirty="0"/>
          </a:p>
          <a:p>
            <a:r>
              <a:rPr lang="en-GB" dirty="0"/>
              <a:t>Definition of “serious” adverse event:</a:t>
            </a:r>
          </a:p>
          <a:p>
            <a:pPr lvl="1"/>
            <a:r>
              <a:rPr lang="en-GB" dirty="0"/>
              <a:t>Fatal or life-threatening</a:t>
            </a:r>
          </a:p>
          <a:p>
            <a:pPr lvl="1"/>
            <a:r>
              <a:rPr lang="en-GB" dirty="0"/>
              <a:t>Requires or prolongs hospitalisation</a:t>
            </a:r>
          </a:p>
          <a:p>
            <a:pPr lvl="1"/>
            <a:r>
              <a:rPr lang="en-GB" dirty="0"/>
              <a:t>Results in persistent or significant disability or incapacity</a:t>
            </a:r>
          </a:p>
          <a:p>
            <a:pPr lvl="1"/>
            <a:r>
              <a:rPr lang="en-GB" dirty="0"/>
              <a:t>Results in congenital anomaly or birth defect</a:t>
            </a:r>
          </a:p>
          <a:p>
            <a:pPr lvl="1"/>
            <a:r>
              <a:rPr lang="en-GB" dirty="0"/>
              <a:t>Other important medical event in opinion of the PI</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en-GB"/>
          </a:p>
        </p:txBody>
      </p:sp>
    </p:spTree>
    <p:extLst>
      <p:ext uri="{BB962C8B-B14F-4D97-AF65-F5344CB8AC3E}">
        <p14:creationId xmlns:p14="http://schemas.microsoft.com/office/powerpoint/2010/main" val="869486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reporting</a:t>
            </a:r>
          </a:p>
        </p:txBody>
      </p:sp>
      <p:sp>
        <p:nvSpPr>
          <p:cNvPr id="3" name="Content Placeholder 2"/>
          <p:cNvSpPr>
            <a:spLocks noGrp="1"/>
          </p:cNvSpPr>
          <p:nvPr>
            <p:ph idx="1"/>
          </p:nvPr>
        </p:nvSpPr>
        <p:spPr>
          <a:xfrm>
            <a:off x="504201" y="1596885"/>
            <a:ext cx="11334361" cy="4949830"/>
          </a:xfrm>
        </p:spPr>
        <p:txBody>
          <a:bodyPr>
            <a:normAutofit fontScale="92500" lnSpcReduction="10000"/>
          </a:bodyPr>
          <a:lstStyle/>
          <a:p>
            <a:r>
              <a:rPr lang="en-GB" dirty="0"/>
              <a:t>For an adverse event to be considered an adverse reaction requires (according to ‘CT-3’ guidance from European Commission) “</a:t>
            </a:r>
            <a:r>
              <a:rPr lang="en-GB" i="1" dirty="0"/>
              <a:t>a reasonable possibility of a causal relationship between the event and the IMP. This means that there are facts (evidence) or arguments to suggest a causal relationship.</a:t>
            </a:r>
            <a:r>
              <a:rPr lang="en-GB" dirty="0"/>
              <a:t>” </a:t>
            </a:r>
          </a:p>
          <a:p>
            <a:endParaRPr lang="en-GB" dirty="0"/>
          </a:p>
          <a:p>
            <a:r>
              <a:rPr lang="en-GB" dirty="0"/>
              <a:t>SAEs believed to be related to study treatment (suspected serious adverse reactions, SSARs) should be reported within 24 hours of PI becoming aware</a:t>
            </a:r>
          </a:p>
          <a:p>
            <a:pPr lvl="1"/>
            <a:r>
              <a:rPr lang="en-GB" dirty="0"/>
              <a:t>It may be helpful to discuss adverse event with CCO to ensure sufficient information provided to support onward reporting (to regulators, ethics committee etc.)</a:t>
            </a:r>
          </a:p>
          <a:p>
            <a:pPr lvl="1"/>
            <a:r>
              <a:rPr lang="en-GB" sz="2400" dirty="0"/>
              <a:t>Email (</a:t>
            </a:r>
            <a:r>
              <a:rPr lang="en-GB" sz="2400" dirty="0">
                <a:hlinkClick r:id="rId2"/>
              </a:rPr>
              <a:t>recoverytrial@ndph.ox.ac.uk</a:t>
            </a:r>
            <a:r>
              <a:rPr lang="en-GB" sz="2400" dirty="0"/>
              <a:t>) or telephone (+44 800 138 5451)</a:t>
            </a:r>
            <a:endParaRPr lang="en-GB" dirty="0"/>
          </a:p>
          <a:p>
            <a:endParaRPr lang="en-GB" dirty="0"/>
          </a:p>
          <a:p>
            <a:r>
              <a:rPr lang="en-GB" sz="2800" dirty="0"/>
              <a:t>An Adverse Event form should also be created in </a:t>
            </a:r>
            <a:r>
              <a:rPr lang="en-GB" sz="2800" dirty="0" err="1"/>
              <a:t>OpenClinica</a:t>
            </a:r>
            <a:r>
              <a:rPr lang="en-GB" sz="2800" dirty="0"/>
              <a:t>, which collects essential data for evaluation and possible further reporting by the CCO</a:t>
            </a:r>
          </a:p>
          <a:p>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en-GB"/>
          </a:p>
        </p:txBody>
      </p:sp>
    </p:spTree>
    <p:extLst>
      <p:ext uri="{BB962C8B-B14F-4D97-AF65-F5344CB8AC3E}">
        <p14:creationId xmlns:p14="http://schemas.microsoft.com/office/powerpoint/2010/main" val="3678103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87487" y="1579823"/>
            <a:ext cx="10985033" cy="4983537"/>
          </a:xfrm>
        </p:spPr>
        <p:txBody>
          <a:bodyPr>
            <a:normAutofit/>
          </a:bodyPr>
          <a:lstStyle/>
          <a:p>
            <a:r>
              <a:rPr lang="en-GB" sz="2400" dirty="0"/>
              <a:t>The CCO will assess ‘expectedness’ of event against reference safety information for the IMP(s)</a:t>
            </a:r>
          </a:p>
          <a:p>
            <a:endParaRPr lang="en-GB" sz="2400" dirty="0"/>
          </a:p>
          <a:p>
            <a:r>
              <a:rPr lang="en-GB" sz="2400" dirty="0"/>
              <a:t>If ‘unexpected’, CCO will report SUSAR</a:t>
            </a:r>
          </a:p>
          <a:p>
            <a:endParaRPr lang="en-GB" sz="2400" dirty="0"/>
          </a:p>
          <a:p>
            <a:r>
              <a:rPr lang="en-GB" sz="2400" dirty="0"/>
              <a:t>All information on SUSARs in RECOVERY is made available to PIs on the </a:t>
            </a:r>
            <a:r>
              <a:rPr lang="en-GB" sz="2400" dirty="0">
                <a:hlinkClick r:id="rId2"/>
              </a:rPr>
              <a:t>trial website</a:t>
            </a:r>
            <a:r>
              <a:rPr lang="en-GB" sz="2400" dirty="0"/>
              <a:t> (updated every quarter)</a:t>
            </a:r>
          </a:p>
          <a:p>
            <a:endParaRPr lang="en-GB" sz="2400" dirty="0">
              <a:ea typeface="Calibri" panose="020F0502020204030204"/>
              <a:cs typeface="Calibri" panose="020F0502020204030204"/>
            </a:endParaRPr>
          </a:p>
          <a:p>
            <a:r>
              <a:rPr lang="en-GB" sz="2400" dirty="0">
                <a:latin typeface="Calibri"/>
                <a:ea typeface="Calibri" panose="020F0502020204030204"/>
                <a:cs typeface="Calibri"/>
              </a:rPr>
              <a:t>All members of the study team must notify the PI immediately if they become aware any other issue that may be a hazard to the health or safety of study participants, and the PI must immediately notify the CCO if they agree with this assessment</a:t>
            </a:r>
          </a:p>
        </p:txBody>
      </p:sp>
      <p:sp>
        <p:nvSpPr>
          <p:cNvPr id="7" name="Title 1">
            <a:extLst>
              <a:ext uri="{FF2B5EF4-FFF2-40B4-BE49-F238E27FC236}">
                <a16:creationId xmlns:a16="http://schemas.microsoft.com/office/drawing/2014/main" id="{431295E0-A71C-4599-B141-C76240877BF4}"/>
              </a:ext>
            </a:extLst>
          </p:cNvPr>
          <p:cNvSpPr txBox="1">
            <a:spLocks/>
          </p:cNvSpPr>
          <p:nvPr/>
        </p:nvSpPr>
        <p:spPr>
          <a:xfrm>
            <a:off x="990600" y="16714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a:lstStyle>
          <a:p>
            <a:r>
              <a:rPr lang="en-GB" dirty="0"/>
              <a:t>Safety reporting</a:t>
            </a:r>
          </a:p>
        </p:txBody>
      </p:sp>
    </p:spTree>
    <p:extLst>
      <p:ext uri="{BB962C8B-B14F-4D97-AF65-F5344CB8AC3E}">
        <p14:creationId xmlns:p14="http://schemas.microsoft.com/office/powerpoint/2010/main" val="3765598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Protocol violations</a:t>
            </a:r>
          </a:p>
        </p:txBody>
      </p:sp>
      <p:sp>
        <p:nvSpPr>
          <p:cNvPr id="3" name="Content Placeholder 2"/>
          <p:cNvSpPr>
            <a:spLocks noGrp="1"/>
          </p:cNvSpPr>
          <p:nvPr>
            <p:ph idx="1"/>
          </p:nvPr>
        </p:nvSpPr>
        <p:spPr/>
        <p:txBody>
          <a:bodyPr/>
          <a:lstStyle/>
          <a:p>
            <a:r>
              <a:rPr lang="en-GB" dirty="0"/>
              <a:t>PI may become aware of potential protocol violation or CCO may identify them from information received from site</a:t>
            </a:r>
          </a:p>
          <a:p>
            <a:endParaRPr lang="en-GB" dirty="0"/>
          </a:p>
          <a:p>
            <a:r>
              <a:rPr lang="en-GB" dirty="0"/>
              <a:t>All potential protocol violations should be reported to the CCO (e-mail </a:t>
            </a:r>
            <a:r>
              <a:rPr lang="en-GB" dirty="0">
                <a:hlinkClick r:id="rId2"/>
              </a:rPr>
              <a:t>recoverytrial@ndph.ox.ac.uk</a:t>
            </a:r>
            <a:r>
              <a:rPr lang="en-GB" dirty="0"/>
              <a:t>) where they will be recorded and reviewed to determine further actions</a:t>
            </a:r>
          </a:p>
          <a:p>
            <a:endParaRPr lang="en-GB" dirty="0"/>
          </a:p>
          <a:p>
            <a:r>
              <a:rPr lang="en-GB" dirty="0"/>
              <a:t>PI may be asked to complete a </a:t>
            </a:r>
            <a:r>
              <a:rPr lang="en-GB" dirty="0" err="1"/>
              <a:t>filenote</a:t>
            </a:r>
            <a:r>
              <a:rPr lang="en-GB" dirty="0"/>
              <a:t> to document protocol violation and any corrective and preventative actions</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en-GB"/>
          </a:p>
        </p:txBody>
      </p:sp>
    </p:spTree>
    <p:extLst>
      <p:ext uri="{BB962C8B-B14F-4D97-AF65-F5344CB8AC3E}">
        <p14:creationId xmlns:p14="http://schemas.microsoft.com/office/powerpoint/2010/main" val="2576010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p>
        </p:txBody>
      </p:sp>
      <p:sp>
        <p:nvSpPr>
          <p:cNvPr id="3" name="Content Placeholder 2"/>
          <p:cNvSpPr>
            <a:spLocks noGrp="1"/>
          </p:cNvSpPr>
          <p:nvPr>
            <p:ph idx="1"/>
          </p:nvPr>
        </p:nvSpPr>
        <p:spPr/>
        <p:txBody>
          <a:bodyPr/>
          <a:lstStyle/>
          <a:p>
            <a:r>
              <a:rPr lang="en-GB" dirty="0"/>
              <a:t>Thank you very much for all your help with RECOVERY! With your help, the trial has changed the treatment of patients with COVID-19 around the world so thank you!</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en-GB"/>
          </a:p>
        </p:txBody>
      </p:sp>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Topics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a:t>Role of local principal investigator</a:t>
            </a:r>
          </a:p>
          <a:p>
            <a:pPr marL="514350" indent="-514350">
              <a:buFont typeface="+mj-lt"/>
              <a:buAutoNum type="arabicPeriod"/>
            </a:pPr>
            <a:r>
              <a:rPr lang="en-GB" dirty="0"/>
              <a:t>Training and delegation</a:t>
            </a:r>
          </a:p>
          <a:p>
            <a:pPr marL="514350" indent="-514350">
              <a:buFont typeface="+mj-lt"/>
              <a:buAutoNum type="arabicPeriod"/>
            </a:pPr>
            <a:r>
              <a:rPr lang="en-GB" dirty="0"/>
              <a:t>Identification and invitation of potential participants</a:t>
            </a:r>
          </a:p>
          <a:p>
            <a:pPr marL="514350" indent="-514350">
              <a:buFont typeface="+mj-lt"/>
              <a:buAutoNum type="arabicPeriod"/>
            </a:pPr>
            <a:r>
              <a:rPr lang="en-GB" dirty="0"/>
              <a:t>Informed consent</a:t>
            </a:r>
          </a:p>
          <a:p>
            <a:pPr marL="514350" indent="-514350">
              <a:buFont typeface="+mj-lt"/>
              <a:buAutoNum type="arabicPeriod"/>
            </a:pPr>
            <a:r>
              <a:rPr lang="en-GB" dirty="0"/>
              <a:t>Randomisation</a:t>
            </a:r>
          </a:p>
          <a:p>
            <a:pPr marL="514350" indent="-514350">
              <a:buFont typeface="+mj-lt"/>
              <a:buAutoNum type="arabicPeriod"/>
            </a:pPr>
            <a:r>
              <a:rPr lang="en-GB" dirty="0"/>
              <a:t>Follow-up</a:t>
            </a:r>
          </a:p>
          <a:p>
            <a:pPr marL="514350" indent="-514350">
              <a:buFont typeface="+mj-lt"/>
              <a:buAutoNum type="arabicPeriod"/>
            </a:pPr>
            <a:r>
              <a:rPr lang="en-GB" dirty="0"/>
              <a:t>Safety reporting</a:t>
            </a:r>
          </a:p>
          <a:p>
            <a:pPr marL="514350" indent="-514350">
              <a:buFont typeface="+mj-lt"/>
              <a:buAutoNum type="arabicPeriod"/>
            </a:pPr>
            <a:r>
              <a:rPr lang="en-GB" dirty="0"/>
              <a:t>Protocol violations</a:t>
            </a:r>
          </a:p>
          <a:p>
            <a:pPr marL="514350" indent="-514350">
              <a:buFont typeface="+mj-lt"/>
              <a:buAutoNum type="arabicPeriod"/>
            </a:pPr>
            <a:r>
              <a:rPr lang="en-GB" dirty="0"/>
              <a:t>Investigator Site File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en-GB"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Independent</a:t>
            </a:r>
            <a:r>
              <a:rPr kumimoji="0" lang="en-US" altLang="en-US" sz="1200" b="1" i="0" u="none" strike="noStrike" cap="none" normalizeH="0" dirty="0">
                <a:ln>
                  <a:noFill/>
                </a:ln>
                <a:solidFill>
                  <a:srgbClr val="000000"/>
                </a:solidFill>
                <a:effectLst/>
                <a:latin typeface="Calibri" panose="020F0502020204030204" pitchFamily="34" charset="0"/>
              </a:rPr>
              <a:t> </a:t>
            </a:r>
            <a:endParaRPr kumimoji="0" lang="en-US"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200" b="1" dirty="0">
                <a:solidFill>
                  <a:srgbClr val="000000"/>
                </a:solidFill>
                <a:latin typeface="Calibri" panose="020F0502020204030204" pitchFamily="34" charset="0"/>
              </a:rPr>
              <a:t>Data Monitoring Committee</a:t>
            </a:r>
            <a:r>
              <a:rPr kumimoji="0" lang="en-US" altLang="en-US" sz="1200" b="1" i="0" u="none" strike="noStrike" cap="none" normalizeH="0" baseline="0" dirty="0">
                <a:ln>
                  <a:noFill/>
                </a:ln>
                <a:solidFill>
                  <a:srgbClr val="000000"/>
                </a:solidFill>
                <a:effectLst/>
                <a:latin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1200" b="1" dirty="0">
                <a:solidFill>
                  <a:srgbClr val="000000"/>
                </a:solidFill>
                <a:latin typeface="Calibri" panose="020F0502020204030204" pitchFamily="34" charset="0"/>
              </a:rPr>
              <a:t>Research Governance, Ethics &amp; Assurance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(Sponsor’s office)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Trial Steering Committee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Central Coordinating Office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University</a:t>
            </a:r>
            <a:r>
              <a:rPr kumimoji="0" lang="en-US" altLang="en-US" sz="1400" b="1" i="0" u="none" strike="noStrike" cap="none" normalizeH="0" dirty="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a:off x="3457279" y="3904694"/>
            <a:ext cx="7147873" cy="156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6279227" y="3912669"/>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p:nvPr/>
        </p:nvCxnSpPr>
        <p:spPr>
          <a:xfrm flipV="1">
            <a:off x="7309479" y="3912437"/>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304864" y="3912437"/>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IMP supplier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(for IMPs not</a:t>
            </a:r>
            <a:r>
              <a:rPr kumimoji="0" lang="en-US" altLang="en-US" sz="1200" b="1" i="0" u="none" strike="noStrike" cap="none" normalizeH="0" dirty="0">
                <a:ln>
                  <a:noFill/>
                </a:ln>
                <a:solidFill>
                  <a:srgbClr val="000000"/>
                </a:solidFill>
                <a:effectLst/>
                <a:latin typeface="Calibri" panose="020F050202020403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supplied by</a:t>
            </a:r>
            <a:r>
              <a:rPr kumimoji="0" lang="en-US" altLang="en-US" sz="1200" b="1" i="0" u="none" strike="noStrike" cap="none" normalizeH="0" dirty="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868874" y="4210871"/>
            <a:ext cx="820706"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Nepal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p>
        </p:txBody>
      </p:sp>
      <p:sp>
        <p:nvSpPr>
          <p:cNvPr id="178" name="Rectangle 73"/>
          <p:cNvSpPr>
            <a:spLocks noChangeArrowheads="1"/>
          </p:cNvSpPr>
          <p:nvPr/>
        </p:nvSpPr>
        <p:spPr bwMode="auto">
          <a:xfrm>
            <a:off x="6885990" y="4220069"/>
            <a:ext cx="813764"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Indonesia RCC</a:t>
            </a:r>
          </a:p>
        </p:txBody>
      </p:sp>
      <p:sp>
        <p:nvSpPr>
          <p:cNvPr id="179" name="Rectangle 73"/>
          <p:cNvSpPr>
            <a:spLocks noChangeArrowheads="1"/>
          </p:cNvSpPr>
          <p:nvPr/>
        </p:nvSpPr>
        <p:spPr bwMode="auto">
          <a:xfrm>
            <a:off x="7903951" y="4221421"/>
            <a:ext cx="785567"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Vietnam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Local Clinical Centre (LCC, </a:t>
            </a:r>
            <a:r>
              <a:rPr lang="en-US" altLang="en-US" sz="1400" b="1" dirty="0">
                <a:solidFill>
                  <a:srgbClr val="000000"/>
                </a:solidFill>
                <a:latin typeface="Calibri" panose="020F0502020204030204" pitchFamily="34" charset="0"/>
              </a:rPr>
              <a:t>‘s</a:t>
            </a:r>
            <a:r>
              <a:rPr kumimoji="0" lang="en-US" altLang="en-US" sz="1400" b="1" i="0" u="none" strike="noStrike" cap="none" normalizeH="0" baseline="0" dirty="0">
                <a:ln>
                  <a:noFill/>
                </a:ln>
                <a:solidFill>
                  <a:srgbClr val="000000"/>
                </a:solidFill>
                <a:effectLst/>
                <a:latin typeface="Calibri" panose="020F0502020204030204" pitchFamily="34" charset="0"/>
              </a:rPr>
              <a:t>ite’)</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Acute hospital organisation</a:t>
            </a:r>
            <a:endParaRPr kumimoji="0" lang="en-US" altLang="en-US" sz="1400" b="1" i="0" u="none" strike="noStrike" cap="none" normalizeH="0" baseline="0" dirty="0">
              <a:ln>
                <a:noFill/>
              </a:ln>
              <a:solidFill>
                <a:srgbClr val="000000"/>
              </a:solidFill>
              <a:effectLst/>
              <a:latin typeface="Calibri" panose="020F0502020204030204" pitchFamily="34" charset="0"/>
            </a:endParaRP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Regional Coordinating Centre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 one</a:t>
            </a:r>
            <a:r>
              <a:rPr kumimoji="0" lang="en-US" altLang="en-US" sz="1400" b="1" i="0" u="none" strike="noStrike" cap="none" normalizeH="0" dirty="0">
                <a:ln>
                  <a:noFill/>
                </a:ln>
                <a:solidFill>
                  <a:srgbClr val="000000"/>
                </a:solidFill>
                <a:effectLst/>
                <a:latin typeface="Calibri" panose="020F0502020204030204" pitchFamily="34" charset="0"/>
              </a:rPr>
              <a:t> per region)</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FF0000"/>
                </a:solidFill>
                <a:latin typeface="Calibri" panose="020F0502020204030204" pitchFamily="34" charset="0"/>
              </a:rPr>
              <a:t> </a:t>
            </a:r>
            <a:r>
              <a:rPr lang="en-US" altLang="en-US" sz="1600" b="1" dirty="0">
                <a:latin typeface="Calibri" panose="020F0502020204030204" pitchFamily="34" charset="0"/>
              </a:rPr>
              <a:t>UK RCC is hosted by the CCO</a:t>
            </a:r>
            <a:endParaRPr kumimoji="0" lang="en-US" altLang="en-US" sz="16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6309215" y="492341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329749" y="492341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296734" y="494006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10605152" y="3905578"/>
            <a:ext cx="603638" cy="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en-GB" dirty="0"/>
              <a:t>RECOVERY Trial Structure</a:t>
            </a:r>
          </a:p>
        </p:txBody>
      </p:sp>
      <p:cxnSp>
        <p:nvCxnSpPr>
          <p:cNvPr id="48" name="Straight Connector 47"/>
          <p:cNvCxnSpPr/>
          <p:nvPr/>
        </p:nvCxnSpPr>
        <p:spPr>
          <a:xfrm flipV="1">
            <a:off x="9286299" y="3912437"/>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49" name="Rectangle 73"/>
          <p:cNvSpPr>
            <a:spLocks noChangeArrowheads="1"/>
          </p:cNvSpPr>
          <p:nvPr/>
        </p:nvSpPr>
        <p:spPr bwMode="auto">
          <a:xfrm>
            <a:off x="8876128" y="4212430"/>
            <a:ext cx="845648"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South Africa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51" name="Straight Connector 50"/>
          <p:cNvCxnSpPr/>
          <p:nvPr/>
        </p:nvCxnSpPr>
        <p:spPr>
          <a:xfrm flipV="1">
            <a:off x="9300917" y="492341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54" name="Rectangle 73"/>
          <p:cNvSpPr>
            <a:spLocks noChangeArrowheads="1"/>
          </p:cNvSpPr>
          <p:nvPr/>
        </p:nvSpPr>
        <p:spPr bwMode="auto">
          <a:xfrm>
            <a:off x="4891471" y="4210295"/>
            <a:ext cx="783871"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EU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55" name="Straight Connector 54"/>
          <p:cNvCxnSpPr/>
          <p:nvPr/>
        </p:nvCxnSpPr>
        <p:spPr>
          <a:xfrm flipV="1">
            <a:off x="5307069" y="3923831"/>
            <a:ext cx="0" cy="290097"/>
          </a:xfrm>
          <a:prstGeom prst="line">
            <a:avLst/>
          </a:prstGeom>
          <a:ln w="12700"/>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flipV="1">
            <a:off x="5322772" y="4933268"/>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flipV="1">
            <a:off x="10346400" y="3911543"/>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58" name="Rectangle 73"/>
          <p:cNvSpPr>
            <a:spLocks noChangeArrowheads="1"/>
          </p:cNvSpPr>
          <p:nvPr/>
        </p:nvSpPr>
        <p:spPr bwMode="auto">
          <a:xfrm>
            <a:off x="9910351" y="4202910"/>
            <a:ext cx="845648"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Ghana</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59" name="Straight Connector 58"/>
          <p:cNvCxnSpPr/>
          <p:nvPr/>
        </p:nvCxnSpPr>
        <p:spPr>
          <a:xfrm flipV="1">
            <a:off x="10361018" y="491389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4668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Role of Local Clinical Centre PI</a:t>
            </a:r>
          </a:p>
        </p:txBody>
      </p:sp>
      <p:sp>
        <p:nvSpPr>
          <p:cNvPr id="3" name="Content Placeholder 2"/>
          <p:cNvSpPr>
            <a:spLocks noGrp="1"/>
          </p:cNvSpPr>
          <p:nvPr>
            <p:ph idx="1"/>
          </p:nvPr>
        </p:nvSpPr>
        <p:spPr/>
        <p:txBody>
          <a:bodyPr>
            <a:normAutofit fontScale="92500" lnSpcReduction="20000"/>
          </a:bodyPr>
          <a:lstStyle/>
          <a:p>
            <a:r>
              <a:rPr lang="en-GB" dirty="0"/>
              <a:t>Needs to be qualified by education, training and experience to assume responsibility for the proper conduct of the trial</a:t>
            </a:r>
          </a:p>
          <a:p>
            <a:endParaRPr lang="en-GB" dirty="0"/>
          </a:p>
          <a:p>
            <a:r>
              <a:rPr lang="en-GB" dirty="0"/>
              <a:t>Is responsible for conduct of the trial in compliance with the protocol at their site, including oversight of other members of trial team</a:t>
            </a:r>
          </a:p>
          <a:p>
            <a:endParaRPr lang="en-GB" dirty="0"/>
          </a:p>
          <a:p>
            <a:r>
              <a:rPr lang="en-GB" dirty="0"/>
              <a:t>Should be aware of, and comply with, good clinical practice and applicable regulations (in UK: The </a:t>
            </a:r>
            <a:r>
              <a:rPr lang="en-GB" dirty="0">
                <a:hlinkClick r:id="rId2"/>
              </a:rPr>
              <a:t>Medicines for Human Use (Clinical Trials) Regulations</a:t>
            </a:r>
            <a:r>
              <a:rPr lang="en-GB" dirty="0"/>
              <a:t>, as amended)</a:t>
            </a:r>
          </a:p>
          <a:p>
            <a:endParaRPr lang="en-GB" dirty="0"/>
          </a:p>
          <a:p>
            <a:r>
              <a:rPr lang="en-GB" dirty="0"/>
              <a:t>As specified in the protocol, RECOVERY is being conducted in accordance with the principles of ICH-GCP</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en-GB"/>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Principles of ICH-GCP</a:t>
            </a:r>
          </a:p>
        </p:txBody>
      </p:sp>
      <p:sp>
        <p:nvSpPr>
          <p:cNvPr id="3" name="Content Placeholder 2"/>
          <p:cNvSpPr>
            <a:spLocks noGrp="1"/>
          </p:cNvSpPr>
          <p:nvPr>
            <p:ph idx="1"/>
          </p:nvPr>
        </p:nvSpPr>
        <p:spPr>
          <a:xfrm>
            <a:off x="293299" y="1423358"/>
            <a:ext cx="11388802" cy="5434641"/>
          </a:xfrm>
        </p:spPr>
        <p:txBody>
          <a:bodyPr>
            <a:normAutofit fontScale="55000" lnSpcReduction="20000"/>
          </a:bodyPr>
          <a:lstStyle/>
          <a:p>
            <a:pPr marL="514350" indent="-514350">
              <a:buFont typeface="+mj-lt"/>
              <a:buAutoNum type="arabicPeriod"/>
            </a:pPr>
            <a:r>
              <a:rPr lang="en-GB" dirty="0"/>
              <a:t>Clinical trials should be conducted in accordance with the ethical principles that have their origin in the Declaration of Helsinki, and that are consistent with GCP and the applicable regulatory requirement(s).</a:t>
            </a:r>
          </a:p>
          <a:p>
            <a:pPr marL="514350" indent="-514350">
              <a:buFont typeface="+mj-lt"/>
              <a:buAutoNum type="arabicPeriod"/>
            </a:pPr>
            <a:r>
              <a:rPr lang="en-GB" dirty="0"/>
              <a:t>Before a trial is initiated, foreseeable risks and inconveniences should be weighed against the anticipated benefit for the individual trial subject and society. A trial should be initiated and continued only if the anticipated benefits justify the risks.</a:t>
            </a:r>
          </a:p>
          <a:p>
            <a:pPr marL="514350" indent="-514350">
              <a:buFont typeface="+mj-lt"/>
              <a:buAutoNum type="arabicPeriod"/>
            </a:pPr>
            <a:r>
              <a:rPr lang="en-GB" dirty="0"/>
              <a:t>The rights, safety, and well-being of the trial subjects are the most important considerations and should prevail over interests of science and society.</a:t>
            </a:r>
          </a:p>
          <a:p>
            <a:pPr marL="514350" indent="-514350">
              <a:buFont typeface="+mj-lt"/>
              <a:buAutoNum type="arabicPeriod"/>
            </a:pPr>
            <a:r>
              <a:rPr lang="en-GB" dirty="0"/>
              <a:t>The available nonclinical and clinical information on an investigational product should be adequate to support the proposed clinical trial.</a:t>
            </a:r>
          </a:p>
          <a:p>
            <a:pPr marL="514350" indent="-514350">
              <a:buFont typeface="+mj-lt"/>
              <a:buAutoNum type="arabicPeriod"/>
            </a:pPr>
            <a:r>
              <a:rPr lang="en-GB" dirty="0"/>
              <a:t>Clinical trials should be scientifically sound, and described in a clear, detailed protocol.</a:t>
            </a:r>
          </a:p>
          <a:p>
            <a:pPr marL="514350" indent="-514350">
              <a:buFont typeface="+mj-lt"/>
              <a:buAutoNum type="arabicPeriod"/>
            </a:pPr>
            <a:r>
              <a:rPr lang="en-GB" dirty="0"/>
              <a:t>A trial should be conducted in compliance with the protocol that has received prior institutional review board (IRB)/independent ethics committee (IEC) approval/favourable opinion.</a:t>
            </a:r>
          </a:p>
          <a:p>
            <a:pPr marL="514350" indent="-514350">
              <a:buFont typeface="+mj-lt"/>
              <a:buAutoNum type="arabicPeriod"/>
            </a:pPr>
            <a:r>
              <a:rPr lang="en-GB" dirty="0"/>
              <a:t>The medical care given to, and medical decisions made on behalf of, subjects should always be the responsibility of a qualified physician or, when appropriate, of a qualified dentist.</a:t>
            </a:r>
          </a:p>
          <a:p>
            <a:pPr marL="514350" indent="-514350">
              <a:buFont typeface="+mj-lt"/>
              <a:buAutoNum type="arabicPeriod"/>
            </a:pPr>
            <a:r>
              <a:rPr lang="en-GB" dirty="0"/>
              <a:t>Each individual involved in conducting a trial should be qualified by education, training, and experience to perform his or her respective task(s).</a:t>
            </a:r>
          </a:p>
          <a:p>
            <a:pPr marL="514350" indent="-514350">
              <a:buFont typeface="+mj-lt"/>
              <a:buAutoNum type="arabicPeriod"/>
            </a:pPr>
            <a:r>
              <a:rPr lang="en-GB" dirty="0"/>
              <a:t>Freely given informed consent should be obtained from every subject prior to clinical trial participation.</a:t>
            </a:r>
          </a:p>
          <a:p>
            <a:pPr marL="514350" indent="-514350">
              <a:buFont typeface="+mj-lt"/>
              <a:buAutoNum type="arabicPeriod"/>
            </a:pPr>
            <a:r>
              <a:rPr lang="en-GB" dirty="0"/>
              <a:t>All clinical trial information should be recorded, handled, and stored in a way that allows its accurate reporting, interpretation and verification. This principle applies to all records referenced in this guideline, irrespective of the type of media used.</a:t>
            </a:r>
          </a:p>
          <a:p>
            <a:pPr marL="514350" indent="-514350">
              <a:buFont typeface="+mj-lt"/>
              <a:buAutoNum type="arabicPeriod"/>
            </a:pPr>
            <a:r>
              <a:rPr lang="en-GB" dirty="0"/>
              <a:t>The confidentiality of records that could identify subjects should be protected, respecting the privacy and confidentiality rules in accordance with the applicable regulatory requirement(s).</a:t>
            </a:r>
          </a:p>
          <a:p>
            <a:pPr marL="514350" indent="-514350">
              <a:buFont typeface="+mj-lt"/>
              <a:buAutoNum type="arabicPeriod"/>
            </a:pPr>
            <a:r>
              <a:rPr lang="en-GB" dirty="0"/>
              <a:t>Investigational products should be manufactured, handled, and stored in accordance with applicable good manufacturing practice (GMP). They should be used in accordance with the approved protocol. </a:t>
            </a:r>
          </a:p>
          <a:p>
            <a:pPr marL="514350" indent="-514350">
              <a:buFont typeface="+mj-lt"/>
              <a:buAutoNum type="arabicPeriod"/>
            </a:pPr>
            <a:r>
              <a:rPr lang="en-GB" dirty="0"/>
              <a:t>Systems with procedures that assure the quality of every aspect of the trial should be implemented. Aspects of the trial that are essential to ensure human subject protection and reliability of trial results should be the focus of such systems.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en-GB"/>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Training and delegation</a:t>
            </a:r>
          </a:p>
        </p:txBody>
      </p:sp>
      <p:sp>
        <p:nvSpPr>
          <p:cNvPr id="3" name="Content Placeholder 2"/>
          <p:cNvSpPr>
            <a:spLocks noGrp="1"/>
          </p:cNvSpPr>
          <p:nvPr>
            <p:ph idx="1"/>
          </p:nvPr>
        </p:nvSpPr>
        <p:spPr/>
        <p:txBody>
          <a:bodyPr>
            <a:normAutofit fontScale="92500" lnSpcReduction="20000"/>
          </a:bodyPr>
          <a:lstStyle/>
          <a:p>
            <a:r>
              <a:rPr lang="en-GB" dirty="0"/>
              <a:t>PI is required to be trained in relevant aspects of GCP</a:t>
            </a:r>
          </a:p>
          <a:p>
            <a:endParaRPr lang="en-GB" dirty="0"/>
          </a:p>
          <a:p>
            <a:r>
              <a:rPr lang="en-GB" dirty="0"/>
              <a:t>Trial requires PI to complete training on the following topics:</a:t>
            </a:r>
          </a:p>
          <a:p>
            <a:pPr lvl="1"/>
            <a:r>
              <a:rPr lang="en-GB" dirty="0"/>
              <a:t>Background and rationale of trial</a:t>
            </a:r>
          </a:p>
          <a:p>
            <a:pPr lvl="1"/>
            <a:r>
              <a:rPr lang="en-GB" dirty="0"/>
              <a:t>Obtaining informed consent</a:t>
            </a:r>
          </a:p>
          <a:p>
            <a:pPr lvl="1"/>
            <a:r>
              <a:rPr lang="en-GB" dirty="0"/>
              <a:t>Randomisation</a:t>
            </a:r>
          </a:p>
          <a:p>
            <a:pPr lvl="1"/>
            <a:r>
              <a:rPr lang="en-GB" dirty="0"/>
              <a:t>Specific training modules for active comparisons (influenza and/or CAP treatments)</a:t>
            </a:r>
          </a:p>
          <a:p>
            <a:pPr lvl="1"/>
            <a:endParaRPr lang="en-GB" dirty="0"/>
          </a:p>
          <a:p>
            <a:r>
              <a:rPr lang="en-GB" dirty="0"/>
              <a:t>PI is responsible for ensuring that members of his/her research team have completed training relevant to their role</a:t>
            </a:r>
          </a:p>
          <a:p>
            <a:endParaRPr lang="en-GB" dirty="0"/>
          </a:p>
          <a:p>
            <a:r>
              <a:rPr lang="en-GB" dirty="0"/>
              <a:t>Online training modules &amp; training confirmation forms can be found on the RECOVERY website </a:t>
            </a:r>
            <a:r>
              <a:rPr lang="en-GB" dirty="0">
                <a:hlinkClick r:id="rId2"/>
              </a:rPr>
              <a:t>https://www.recoverytrial.net/uk/for-site-staff/training</a:t>
            </a:r>
            <a:r>
              <a:rPr lang="en-GB" dirty="0"/>
              <a:t> </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en-GB"/>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Delegation of duties</a:t>
            </a:r>
          </a:p>
        </p:txBody>
      </p:sp>
      <p:sp>
        <p:nvSpPr>
          <p:cNvPr id="3" name="Content Placeholder 2"/>
          <p:cNvSpPr>
            <a:spLocks noGrp="1"/>
          </p:cNvSpPr>
          <p:nvPr>
            <p:ph idx="1"/>
          </p:nvPr>
        </p:nvSpPr>
        <p:spPr/>
        <p:txBody>
          <a:bodyPr>
            <a:normAutofit/>
          </a:bodyPr>
          <a:lstStyle/>
          <a:p>
            <a:r>
              <a:rPr lang="en-GB" dirty="0"/>
              <a:t>Although PI is </a:t>
            </a:r>
            <a:r>
              <a:rPr lang="en-GB" u="sng" dirty="0"/>
              <a:t>responsible</a:t>
            </a:r>
            <a:r>
              <a:rPr lang="en-GB" dirty="0"/>
              <a:t> for all trial-related activities at his/her site, they do not have to deliver all such activities</a:t>
            </a:r>
          </a:p>
          <a:p>
            <a:endParaRPr lang="en-GB" dirty="0"/>
          </a:p>
          <a:p>
            <a:r>
              <a:rPr lang="en-GB" dirty="0"/>
              <a:t>At beginning of the trial, a formal delegation of duties log was not required by the sponsor because of challenging clinical environment and need to start trial at speed. This does not remove obligation from PI to retain oversight of his/her team.</a:t>
            </a:r>
          </a:p>
          <a:p>
            <a:endParaRPr lang="en-GB" dirty="0"/>
          </a:p>
          <a:p>
            <a:r>
              <a:rPr lang="en-GB" dirty="0"/>
              <a:t>Delegation logs based on trial training records are now distributed to sites, which PIs need to approve via email.</a:t>
            </a:r>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en-GB"/>
          </a:p>
        </p:txBody>
      </p:sp>
    </p:spTree>
    <p:extLst>
      <p:ext uri="{BB962C8B-B14F-4D97-AF65-F5344CB8AC3E}">
        <p14:creationId xmlns:p14="http://schemas.microsoft.com/office/powerpoint/2010/main" val="122832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Delegation log</a:t>
            </a:r>
          </a:p>
        </p:txBody>
      </p:sp>
      <p:sp>
        <p:nvSpPr>
          <p:cNvPr id="3" name="Content Placeholder 2"/>
          <p:cNvSpPr>
            <a:spLocks noGrp="1"/>
          </p:cNvSpPr>
          <p:nvPr>
            <p:ph idx="1"/>
          </p:nvPr>
        </p:nvSpPr>
        <p:spPr>
          <a:xfrm>
            <a:off x="504201" y="1596885"/>
            <a:ext cx="11533311" cy="4580078"/>
          </a:xfrm>
        </p:spPr>
        <p:txBody>
          <a:bodyPr>
            <a:normAutofit/>
          </a:bodyPr>
          <a:lstStyle/>
          <a:p>
            <a:r>
              <a:rPr lang="en-GB" sz="2400" dirty="0"/>
              <a:t>PI is responsible for ensuring that members of his/her research team have completed training relevant to their role</a:t>
            </a:r>
          </a:p>
          <a:p>
            <a:r>
              <a:rPr lang="en-GB" sz="2400" dirty="0"/>
              <a:t>Delegated duties should be recorded in the delegation of duties log, kept in the ISF</a:t>
            </a:r>
          </a:p>
          <a:p>
            <a:r>
              <a:rPr lang="en-GB" sz="2400" dirty="0"/>
              <a:t>6 duties are defined, each with specific training modules required:</a:t>
            </a:r>
          </a:p>
          <a:p>
            <a:endParaRPr lang="en-GB" dirty="0"/>
          </a:p>
          <a:p>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en-GB"/>
          </a:p>
        </p:txBody>
      </p:sp>
      <p:graphicFrame>
        <p:nvGraphicFramePr>
          <p:cNvPr id="6" name="Table 5"/>
          <p:cNvGraphicFramePr>
            <a:graphicFrameLocks noGrp="1"/>
          </p:cNvGraphicFramePr>
          <p:nvPr/>
        </p:nvGraphicFramePr>
        <p:xfrm>
          <a:off x="310210" y="3399472"/>
          <a:ext cx="11565879" cy="313944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en-GB" sz="2000" u="sng" kern="1200" dirty="0">
                          <a:solidFill>
                            <a:schemeClr val="tx1"/>
                          </a:solidFill>
                          <a:effectLst/>
                          <a:latin typeface="+mn-lt"/>
                          <a:ea typeface="+mn-ea"/>
                          <a:cs typeface="+mn-cs"/>
                        </a:rPr>
                        <a:t>Eligibility</a:t>
                      </a:r>
                      <a:r>
                        <a:rPr lang="en-GB" sz="2000" kern="1200" dirty="0">
                          <a:solidFill>
                            <a:schemeClr val="tx1"/>
                          </a:solidFill>
                          <a:effectLst/>
                          <a:latin typeface="+mn-lt"/>
                          <a:ea typeface="+mn-ea"/>
                          <a:cs typeface="+mn-cs"/>
                        </a:rPr>
                        <a:t> - assess patient eligibility for the trial (in discussion with the patient’s attending doctor)</a:t>
                      </a:r>
                    </a:p>
                    <a:p>
                      <a:pPr lvl="0"/>
                      <a:r>
                        <a:rPr lang="en-GB" sz="2000" kern="1200" dirty="0">
                          <a:solidFill>
                            <a:schemeClr val="tx1"/>
                          </a:solidFill>
                          <a:effectLst/>
                          <a:latin typeface="+mn-lt"/>
                          <a:ea typeface="+mn-ea"/>
                          <a:cs typeface="+mn-cs"/>
                        </a:rPr>
                        <a:t>1) </a:t>
                      </a:r>
                      <a:r>
                        <a:rPr lang="en-GB" sz="2000" b="1" kern="1200" dirty="0">
                          <a:solidFill>
                            <a:schemeClr val="tx1"/>
                          </a:solidFill>
                          <a:effectLst/>
                          <a:latin typeface="+mn-lt"/>
                          <a:ea typeface="+mn-ea"/>
                          <a:cs typeface="+mn-cs"/>
                        </a:rPr>
                        <a:t>Eligibility for influenza comparisons </a:t>
                      </a:r>
                      <a:r>
                        <a:rPr lang="en-GB" sz="2000" kern="1200" dirty="0">
                          <a:solidFill>
                            <a:schemeClr val="tx1"/>
                          </a:solidFill>
                          <a:effectLst/>
                          <a:latin typeface="+mn-lt"/>
                          <a:ea typeface="+mn-ea"/>
                          <a:cs typeface="+mn-cs"/>
                        </a:rPr>
                        <a:t>needs </a:t>
                      </a:r>
                      <a:r>
                        <a:rPr lang="en-GB" sz="2000" i="1" kern="1200" dirty="0">
                          <a:solidFill>
                            <a:schemeClr val="tx1"/>
                          </a:solidFill>
                          <a:effectLst/>
                          <a:latin typeface="+mn-lt"/>
                          <a:ea typeface="+mn-ea"/>
                          <a:cs typeface="+mn-cs"/>
                        </a:rPr>
                        <a:t>Influenza Treatment </a:t>
                      </a:r>
                      <a:r>
                        <a:rPr lang="en-GB" sz="2000" kern="1200" dirty="0">
                          <a:solidFill>
                            <a:schemeClr val="tx1"/>
                          </a:solidFill>
                          <a:effectLst/>
                          <a:latin typeface="+mn-lt"/>
                          <a:ea typeface="+mn-ea"/>
                          <a:cs typeface="+mn-cs"/>
                        </a:rPr>
                        <a:t>training</a:t>
                      </a:r>
                    </a:p>
                    <a:p>
                      <a:r>
                        <a:rPr lang="en-GB" sz="2000" kern="1200" dirty="0">
                          <a:solidFill>
                            <a:schemeClr val="tx1"/>
                          </a:solidFill>
                          <a:effectLst/>
                          <a:latin typeface="+mn-lt"/>
                          <a:ea typeface="+mn-ea"/>
                          <a:cs typeface="+mn-cs"/>
                        </a:rPr>
                        <a:t>2) </a:t>
                      </a:r>
                      <a:r>
                        <a:rPr lang="en-GB" sz="2000" b="1" kern="1200" dirty="0">
                          <a:solidFill>
                            <a:schemeClr val="tx1"/>
                          </a:solidFill>
                          <a:effectLst/>
                          <a:latin typeface="+mn-lt"/>
                          <a:ea typeface="+mn-ea"/>
                          <a:cs typeface="+mn-cs"/>
                        </a:rPr>
                        <a:t>Eligibility for CAP comparison </a:t>
                      </a:r>
                      <a:r>
                        <a:rPr lang="en-GB" sz="2000" kern="1200" dirty="0">
                          <a:solidFill>
                            <a:schemeClr val="tx1"/>
                          </a:solidFill>
                          <a:effectLst/>
                          <a:latin typeface="+mn-lt"/>
                          <a:ea typeface="+mn-ea"/>
                          <a:cs typeface="+mn-cs"/>
                        </a:rPr>
                        <a:t>needs </a:t>
                      </a:r>
                      <a:r>
                        <a:rPr lang="en-GB" sz="2000" i="1" kern="1200" dirty="0">
                          <a:solidFill>
                            <a:schemeClr val="tx1"/>
                          </a:solidFill>
                          <a:effectLst/>
                          <a:latin typeface="+mn-lt"/>
                          <a:ea typeface="+mn-ea"/>
                          <a:cs typeface="+mn-cs"/>
                        </a:rPr>
                        <a:t>CAP Treatment </a:t>
                      </a:r>
                      <a:r>
                        <a:rPr lang="en-GB" sz="2000" kern="1200" dirty="0">
                          <a:solidFill>
                            <a:schemeClr val="tx1"/>
                          </a:solidFill>
                          <a:effectLst/>
                          <a:latin typeface="+mn-lt"/>
                          <a:ea typeface="+mn-ea"/>
                          <a:cs typeface="+mn-cs"/>
                        </a:rPr>
                        <a:t>training</a:t>
                      </a:r>
                      <a:endParaRPr lang="en-GB" sz="2000" dirty="0"/>
                    </a:p>
                  </a:txBody>
                  <a:tcPr/>
                </a:tc>
                <a:tc>
                  <a:txBody>
                    <a:bodyPr/>
                    <a:lstStyle/>
                    <a:p>
                      <a:r>
                        <a:rPr lang="en-GB" sz="2000" u="sng" kern="1200" dirty="0">
                          <a:solidFill>
                            <a:schemeClr val="tx1"/>
                          </a:solidFill>
                          <a:effectLst/>
                          <a:latin typeface="+mn-lt"/>
                          <a:ea typeface="+mn-ea"/>
                          <a:cs typeface="+mn-cs"/>
                        </a:rPr>
                        <a:t>Consent</a:t>
                      </a:r>
                      <a:r>
                        <a:rPr lang="en-GB" sz="2000" kern="1200" dirty="0">
                          <a:solidFill>
                            <a:schemeClr val="tx1"/>
                          </a:solidFill>
                          <a:effectLst/>
                          <a:latin typeface="+mn-lt"/>
                          <a:ea typeface="+mn-ea"/>
                          <a:cs typeface="+mn-cs"/>
                        </a:rPr>
                        <a:t> – Explain the trial, answer questions, and complete the informed consent form with the participant or their representative</a:t>
                      </a:r>
                    </a:p>
                    <a:p>
                      <a:pPr lvl="0"/>
                      <a:r>
                        <a:rPr lang="en-GB" sz="2000" kern="1200" dirty="0">
                          <a:solidFill>
                            <a:schemeClr val="tx1"/>
                          </a:solidFill>
                          <a:effectLst/>
                          <a:latin typeface="+mn-lt"/>
                          <a:ea typeface="+mn-ea"/>
                          <a:cs typeface="+mn-cs"/>
                        </a:rPr>
                        <a:t>3) </a:t>
                      </a:r>
                      <a:r>
                        <a:rPr lang="en-GB" sz="2000" b="1" kern="1200" dirty="0">
                          <a:solidFill>
                            <a:schemeClr val="tx1"/>
                          </a:solidFill>
                          <a:effectLst/>
                          <a:latin typeface="+mn-lt"/>
                          <a:ea typeface="+mn-ea"/>
                          <a:cs typeface="+mn-cs"/>
                        </a:rPr>
                        <a:t>Consent for influenza comparisons </a:t>
                      </a:r>
                      <a:r>
                        <a:rPr lang="en-GB" sz="2000" kern="1200" dirty="0">
                          <a:solidFill>
                            <a:schemeClr val="tx1"/>
                          </a:solidFill>
                          <a:effectLst/>
                          <a:latin typeface="+mn-lt"/>
                          <a:ea typeface="+mn-ea"/>
                          <a:cs typeface="+mn-cs"/>
                        </a:rPr>
                        <a:t>needs </a:t>
                      </a:r>
                      <a:r>
                        <a:rPr lang="en-GB" sz="2000" i="1" kern="1200" dirty="0">
                          <a:solidFill>
                            <a:schemeClr val="tx1"/>
                          </a:solidFill>
                          <a:effectLst/>
                          <a:latin typeface="+mn-lt"/>
                          <a:ea typeface="+mn-ea"/>
                          <a:cs typeface="+mn-cs"/>
                        </a:rPr>
                        <a:t>Background</a:t>
                      </a:r>
                      <a:r>
                        <a:rPr lang="en-GB" sz="2000" kern="1200" dirty="0">
                          <a:solidFill>
                            <a:schemeClr val="tx1"/>
                          </a:solidFill>
                          <a:effectLst/>
                          <a:latin typeface="+mn-lt"/>
                          <a:ea typeface="+mn-ea"/>
                          <a:cs typeface="+mn-cs"/>
                        </a:rPr>
                        <a:t>, </a:t>
                      </a:r>
                      <a:r>
                        <a:rPr lang="en-GB" sz="2000" i="1" kern="1200" dirty="0">
                          <a:solidFill>
                            <a:schemeClr val="tx1"/>
                          </a:solidFill>
                          <a:effectLst/>
                          <a:latin typeface="+mn-lt"/>
                          <a:ea typeface="+mn-ea"/>
                          <a:cs typeface="+mn-cs"/>
                        </a:rPr>
                        <a:t>Consent</a:t>
                      </a:r>
                      <a:r>
                        <a:rPr lang="en-GB" sz="2000" kern="1200" dirty="0">
                          <a:solidFill>
                            <a:schemeClr val="tx1"/>
                          </a:solidFill>
                          <a:effectLst/>
                          <a:latin typeface="+mn-lt"/>
                          <a:ea typeface="+mn-ea"/>
                          <a:cs typeface="+mn-cs"/>
                        </a:rPr>
                        <a:t> and </a:t>
                      </a:r>
                      <a:r>
                        <a:rPr lang="en-GB" sz="2000" i="1" kern="1200" dirty="0">
                          <a:solidFill>
                            <a:schemeClr val="tx1"/>
                          </a:solidFill>
                          <a:effectLst/>
                          <a:latin typeface="+mn-lt"/>
                          <a:ea typeface="+mn-ea"/>
                          <a:cs typeface="+mn-cs"/>
                        </a:rPr>
                        <a:t>Influenza Treatment</a:t>
                      </a:r>
                      <a:r>
                        <a:rPr lang="en-GB" sz="2000" kern="1200" dirty="0">
                          <a:solidFill>
                            <a:schemeClr val="tx1"/>
                          </a:solidFill>
                          <a:effectLst/>
                          <a:latin typeface="+mn-lt"/>
                          <a:ea typeface="+mn-ea"/>
                          <a:cs typeface="+mn-cs"/>
                        </a:rPr>
                        <a:t> training </a:t>
                      </a:r>
                    </a:p>
                    <a:p>
                      <a:r>
                        <a:rPr lang="en-GB" sz="2000" kern="1200" dirty="0">
                          <a:solidFill>
                            <a:schemeClr val="tx1"/>
                          </a:solidFill>
                          <a:effectLst/>
                          <a:latin typeface="+mn-lt"/>
                          <a:ea typeface="+mn-ea"/>
                          <a:cs typeface="+mn-cs"/>
                        </a:rPr>
                        <a:t>4) </a:t>
                      </a:r>
                      <a:r>
                        <a:rPr lang="en-GB" sz="2000" b="1" kern="1200" dirty="0">
                          <a:solidFill>
                            <a:schemeClr val="tx1"/>
                          </a:solidFill>
                          <a:effectLst/>
                          <a:latin typeface="+mn-lt"/>
                          <a:ea typeface="+mn-ea"/>
                          <a:cs typeface="+mn-cs"/>
                        </a:rPr>
                        <a:t>Consent for CAP comparison</a:t>
                      </a:r>
                      <a:r>
                        <a:rPr lang="en-GB" sz="2000" kern="1200" dirty="0">
                          <a:solidFill>
                            <a:schemeClr val="tx1"/>
                          </a:solidFill>
                          <a:effectLst/>
                          <a:latin typeface="+mn-lt"/>
                          <a:ea typeface="+mn-ea"/>
                          <a:cs typeface="+mn-cs"/>
                        </a:rPr>
                        <a:t> needs </a:t>
                      </a:r>
                      <a:r>
                        <a:rPr lang="en-GB" sz="2000" i="1" kern="1200" dirty="0">
                          <a:solidFill>
                            <a:schemeClr val="tx1"/>
                          </a:solidFill>
                          <a:effectLst/>
                          <a:latin typeface="+mn-lt"/>
                          <a:ea typeface="+mn-ea"/>
                          <a:cs typeface="+mn-cs"/>
                        </a:rPr>
                        <a:t>Background</a:t>
                      </a:r>
                      <a:r>
                        <a:rPr lang="en-GB" sz="2000" kern="1200" dirty="0">
                          <a:solidFill>
                            <a:schemeClr val="tx1"/>
                          </a:solidFill>
                          <a:effectLst/>
                          <a:latin typeface="+mn-lt"/>
                          <a:ea typeface="+mn-ea"/>
                          <a:cs typeface="+mn-cs"/>
                        </a:rPr>
                        <a:t>, </a:t>
                      </a:r>
                      <a:r>
                        <a:rPr lang="en-GB" sz="2000" i="1" kern="1200" dirty="0">
                          <a:solidFill>
                            <a:schemeClr val="tx1"/>
                          </a:solidFill>
                          <a:effectLst/>
                          <a:latin typeface="+mn-lt"/>
                          <a:ea typeface="+mn-ea"/>
                          <a:cs typeface="+mn-cs"/>
                        </a:rPr>
                        <a:t>Consent</a:t>
                      </a:r>
                      <a:r>
                        <a:rPr lang="en-GB" sz="2000" kern="1200" dirty="0">
                          <a:solidFill>
                            <a:schemeClr val="tx1"/>
                          </a:solidFill>
                          <a:effectLst/>
                          <a:latin typeface="+mn-lt"/>
                          <a:ea typeface="+mn-ea"/>
                          <a:cs typeface="+mn-cs"/>
                        </a:rPr>
                        <a:t> </a:t>
                      </a:r>
                      <a:r>
                        <a:rPr lang="en-GB" sz="2000" i="1" kern="1200" dirty="0">
                          <a:solidFill>
                            <a:schemeClr val="tx1"/>
                          </a:solidFill>
                          <a:effectLst/>
                          <a:latin typeface="+mn-lt"/>
                          <a:ea typeface="+mn-ea"/>
                          <a:cs typeface="+mn-cs"/>
                        </a:rPr>
                        <a:t>and CAP Treatment</a:t>
                      </a:r>
                      <a:r>
                        <a:rPr lang="en-GB" sz="2000" kern="1200" dirty="0">
                          <a:solidFill>
                            <a:schemeClr val="tx1"/>
                          </a:solidFill>
                          <a:effectLst/>
                          <a:latin typeface="+mn-lt"/>
                          <a:ea typeface="+mn-ea"/>
                          <a:cs typeface="+mn-cs"/>
                        </a:rPr>
                        <a:t> training </a:t>
                      </a:r>
                      <a:endParaRPr lang="en-GB" sz="2000" dirty="0"/>
                    </a:p>
                  </a:txBody>
                  <a:tcPr/>
                </a:tc>
                <a:tc>
                  <a:txBody>
                    <a:bodyPr/>
                    <a:lstStyle/>
                    <a:p>
                      <a:pPr lvl="0"/>
                      <a:r>
                        <a:rPr lang="en-GB" sz="2000" u="sng" kern="1200" dirty="0">
                          <a:solidFill>
                            <a:schemeClr val="tx1"/>
                          </a:solidFill>
                          <a:effectLst/>
                          <a:latin typeface="+mn-lt"/>
                          <a:ea typeface="+mn-ea"/>
                          <a:cs typeface="+mn-cs"/>
                        </a:rPr>
                        <a:t>5</a:t>
                      </a:r>
                      <a:r>
                        <a:rPr lang="en-GB" sz="2000" b="1" u="sng" kern="1200" dirty="0">
                          <a:solidFill>
                            <a:schemeClr val="tx1"/>
                          </a:solidFill>
                          <a:effectLst/>
                          <a:latin typeface="+mn-lt"/>
                          <a:ea typeface="+mn-ea"/>
                          <a:cs typeface="+mn-cs"/>
                        </a:rPr>
                        <a:t>) Randomisation</a:t>
                      </a:r>
                      <a:r>
                        <a:rPr lang="en-GB" sz="2000" b="1" kern="1200" dirty="0">
                          <a:solidFill>
                            <a:schemeClr val="tx1"/>
                          </a:solidFill>
                          <a:effectLst/>
                          <a:latin typeface="+mn-lt"/>
                          <a:ea typeface="+mn-ea"/>
                          <a:cs typeface="+mn-cs"/>
                        </a:rPr>
                        <a:t> </a:t>
                      </a:r>
                      <a:r>
                        <a:rPr lang="en-GB" sz="2000" kern="1200" dirty="0">
                          <a:solidFill>
                            <a:schemeClr val="tx1"/>
                          </a:solidFill>
                          <a:effectLst/>
                          <a:latin typeface="+mn-lt"/>
                          <a:ea typeface="+mn-ea"/>
                          <a:cs typeface="+mn-cs"/>
                        </a:rPr>
                        <a:t>- Enter participant details into the randomisation system and randomise the participant. Needs </a:t>
                      </a:r>
                      <a:r>
                        <a:rPr lang="en-GB" sz="2000" i="1" kern="1200" dirty="0">
                          <a:solidFill>
                            <a:schemeClr val="tx1"/>
                          </a:solidFill>
                          <a:effectLst/>
                          <a:latin typeface="+mn-lt"/>
                          <a:ea typeface="+mn-ea"/>
                          <a:cs typeface="+mn-cs"/>
                        </a:rPr>
                        <a:t>Randomisation</a:t>
                      </a:r>
                      <a:r>
                        <a:rPr lang="en-GB" sz="2000" kern="1200" dirty="0">
                          <a:solidFill>
                            <a:schemeClr val="tx1"/>
                          </a:solidFill>
                          <a:effectLst/>
                          <a:latin typeface="+mn-lt"/>
                          <a:ea typeface="+mn-ea"/>
                          <a:cs typeface="+mn-cs"/>
                        </a:rPr>
                        <a:t> training</a:t>
                      </a:r>
                    </a:p>
                    <a:p>
                      <a:r>
                        <a:rPr lang="en-GB" sz="2000" u="sng" kern="1200" dirty="0">
                          <a:solidFill>
                            <a:schemeClr val="tx1"/>
                          </a:solidFill>
                          <a:effectLst/>
                          <a:latin typeface="+mn-lt"/>
                          <a:ea typeface="+mn-ea"/>
                          <a:cs typeface="+mn-cs"/>
                        </a:rPr>
                        <a:t>6) </a:t>
                      </a:r>
                      <a:r>
                        <a:rPr lang="en-GB" sz="2000" b="1" u="sng" kern="1200" dirty="0">
                          <a:solidFill>
                            <a:schemeClr val="tx1"/>
                          </a:solidFill>
                          <a:effectLst/>
                          <a:latin typeface="+mn-lt"/>
                          <a:ea typeface="+mn-ea"/>
                          <a:cs typeface="+mn-cs"/>
                        </a:rPr>
                        <a:t>Follow-up</a:t>
                      </a:r>
                      <a:r>
                        <a:rPr lang="en-GB" sz="2000" kern="1200" dirty="0">
                          <a:solidFill>
                            <a:schemeClr val="tx1"/>
                          </a:solidFill>
                          <a:effectLst/>
                          <a:latin typeface="+mn-lt"/>
                          <a:ea typeface="+mn-ea"/>
                          <a:cs typeface="+mn-cs"/>
                        </a:rPr>
                        <a:t> – Complete eCRF follow-up forms and adverse event forms. Needs </a:t>
                      </a:r>
                      <a:r>
                        <a:rPr lang="en-GB" sz="2000" i="1" kern="1200" dirty="0">
                          <a:solidFill>
                            <a:schemeClr val="tx1"/>
                          </a:solidFill>
                          <a:effectLst/>
                          <a:latin typeface="+mn-lt"/>
                          <a:ea typeface="+mn-ea"/>
                          <a:cs typeface="+mn-cs"/>
                        </a:rPr>
                        <a:t>Follow-up </a:t>
                      </a:r>
                      <a:r>
                        <a:rPr lang="en-GB" sz="2000" kern="1200" dirty="0">
                          <a:solidFill>
                            <a:schemeClr val="tx1"/>
                          </a:solidFill>
                          <a:effectLst/>
                          <a:latin typeface="+mn-lt"/>
                          <a:ea typeface="+mn-ea"/>
                          <a:cs typeface="+mn-cs"/>
                        </a:rPr>
                        <a:t>training</a:t>
                      </a:r>
                      <a:endParaRPr lang="en-GB" sz="20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946257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Identification and invitation</a:t>
            </a:r>
          </a:p>
        </p:txBody>
      </p:sp>
      <p:sp>
        <p:nvSpPr>
          <p:cNvPr id="3" name="Content Placeholder 2"/>
          <p:cNvSpPr>
            <a:spLocks noGrp="1"/>
          </p:cNvSpPr>
          <p:nvPr>
            <p:ph idx="1"/>
          </p:nvPr>
        </p:nvSpPr>
        <p:spPr/>
        <p:txBody>
          <a:bodyPr/>
          <a:lstStyle/>
          <a:p>
            <a:r>
              <a:rPr lang="en-GB" dirty="0"/>
              <a:t>PI should ensure that there is a process at their site to identify potential participants, for example </a:t>
            </a:r>
          </a:p>
          <a:p>
            <a:pPr lvl="1"/>
            <a:r>
              <a:rPr lang="en-GB" dirty="0"/>
              <a:t>Regular review of admission wards for patients with pneumonia</a:t>
            </a:r>
          </a:p>
          <a:p>
            <a:pPr lvl="1"/>
            <a:r>
              <a:rPr lang="en-GB" dirty="0"/>
              <a:t>Link with microbiology laboratory/infection control team to identify inpatients with confirmed influenza</a:t>
            </a:r>
          </a:p>
          <a:p>
            <a:pPr lvl="1"/>
            <a:endParaRPr lang="en-GB" dirty="0"/>
          </a:p>
          <a:p>
            <a:r>
              <a:rPr lang="en-GB" dirty="0"/>
              <a:t>Maintaining recruitment is good way to ensure quality at sites, as staff familiarity with procedures will improve and errors will be reduced</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en-GB"/>
          </a:p>
        </p:txBody>
      </p:sp>
    </p:spTree>
    <p:extLst>
      <p:ext uri="{BB962C8B-B14F-4D97-AF65-F5344CB8AC3E}">
        <p14:creationId xmlns:p14="http://schemas.microsoft.com/office/powerpoint/2010/main" val="41816348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F04D4482104244681A5AE3B0DE1BEB8" ma:contentTypeVersion="10" ma:contentTypeDescription="Create a new document." ma:contentTypeScope="" ma:versionID="66bf9f8a4303ee9b1c0b12e3d0f2c184">
  <xsd:schema xmlns:xsd="http://www.w3.org/2001/XMLSchema" xmlns:xs="http://www.w3.org/2001/XMLSchema" xmlns:p="http://schemas.microsoft.com/office/2006/metadata/properties" xmlns:ns3="8c2ad8f4-5414-4cfe-b16c-4e06a8f6e355" targetNamespace="http://schemas.microsoft.com/office/2006/metadata/properties" ma:root="true" ma:fieldsID="88474fa4e49076053bf943d0a3f013f7" ns3:_="">
    <xsd:import namespace="8c2ad8f4-5414-4cfe-b16c-4e06a8f6e35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2ad8f4-5414-4cfe-b16c-4e06a8f6e3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E8C06E-0423-4EC0-9BC7-4ACD2ED20B20}">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8c2ad8f4-5414-4cfe-b16c-4e06a8f6e355"/>
    <ds:schemaRef ds:uri="http://www.w3.org/XML/1998/namespace"/>
    <ds:schemaRef ds:uri="http://purl.org/dc/dcmitype/"/>
  </ds:schemaRefs>
</ds:datastoreItem>
</file>

<file path=customXml/itemProps2.xml><?xml version="1.0" encoding="utf-8"?>
<ds:datastoreItem xmlns:ds="http://schemas.openxmlformats.org/officeDocument/2006/customXml" ds:itemID="{DB2B0F3F-E626-4959-A4A4-7D20632BBD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2ad8f4-5414-4cfe-b16c-4e06a8f6e3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18406</TotalTime>
  <Words>1874</Words>
  <Application>Microsoft Office PowerPoint</Application>
  <PresentationFormat>Widescreen</PresentationFormat>
  <Paragraphs>170</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 The RECOVERY trial</vt:lpstr>
      <vt:lpstr>Topics</vt:lpstr>
      <vt:lpstr>RECOVERY Trial Structure</vt:lpstr>
      <vt:lpstr>Role of Local Clinical Centre PI</vt:lpstr>
      <vt:lpstr>Principles of ICH-GCP</vt:lpstr>
      <vt:lpstr>Training and delegation</vt:lpstr>
      <vt:lpstr>Delegation of duties</vt:lpstr>
      <vt:lpstr>Delegation log</vt:lpstr>
      <vt:lpstr>Identification and invitation</vt:lpstr>
      <vt:lpstr>Informed consent</vt:lpstr>
      <vt:lpstr>Randomisation</vt:lpstr>
      <vt:lpstr>Follow-up</vt:lpstr>
      <vt:lpstr>Safety reporting</vt:lpstr>
      <vt:lpstr>Safety reporting</vt:lpstr>
      <vt:lpstr>PowerPoint Presentation</vt:lpstr>
      <vt:lpstr>Protocol violations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Vanessa Tobert</cp:lastModifiedBy>
  <cp:revision>317</cp:revision>
  <cp:lastPrinted>2020-03-18T19:42:16Z</cp:lastPrinted>
  <dcterms:created xsi:type="dcterms:W3CDTF">2020-03-14T13:47:38Z</dcterms:created>
  <dcterms:modified xsi:type="dcterms:W3CDTF">2025-02-03T11:32:53Z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0x010100AF04D4482104244681A5AE3B0DE1BEB8</vt:lpwstr>
  </property>
</Properties>
</file>