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690" r:id="rId5"/>
  </p:sldIdLst>
  <p:sldSz cx="16256000" cy="12192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345B"/>
    <a:srgbClr val="862A4D"/>
    <a:srgbClr val="770F2B"/>
    <a:srgbClr val="A83A61"/>
    <a:srgbClr val="F8ECF0"/>
    <a:srgbClr val="B9417D"/>
    <a:srgbClr val="BA40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92" d="100"/>
          <a:sy n="92" d="100"/>
        </p:scale>
        <p:origin x="177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2B7EA-DDA6-4F8A-9CCE-52D8AE43EA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32000" y="1995312"/>
            <a:ext cx="12192000" cy="4244622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16FF2C-1D95-413E-A23B-16956A4B10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32000" y="6403623"/>
            <a:ext cx="12192000" cy="2943577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86305-736D-47A7-8B81-0C872BC96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C578-2937-4BB2-A0C8-8B1D7F23AB24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5B42B0-B9E1-4675-B91F-D5400EE83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7A84CA-F4E8-49CF-8B45-C0B0169BD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A65D-B886-4694-99F1-C9A04DAF66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859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C141F-EBCC-4AD3-8C22-E03EE695B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504455-7F47-45F0-B7B6-19D3109587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478CEC-11F8-41A3-8A07-17AB93794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C578-2937-4BB2-A0C8-8B1D7F23AB24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7798CD-37F6-4473-9E8E-2D726950F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873228-DAEE-4E6B-A8CB-08D4E4840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A65D-B886-4694-99F1-C9A04DAF66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762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3FA57F-C218-4E23-B668-4162788457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1633200" y="649111"/>
            <a:ext cx="3505200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F34CEB-AD2B-4177-A9F1-EA0F242D84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17600" y="649111"/>
            <a:ext cx="10312400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FE498C-92CD-49A0-982A-6A609A486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C578-2937-4BB2-A0C8-8B1D7F23AB24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54E197-E8B4-4023-89B3-7681B9C04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B66BC3-4315-406D-B710-12289D974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A65D-B886-4694-99F1-C9A04DAF66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428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C289A-FA03-4F47-ADE1-90050532C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942FD5-CA95-45E3-8C62-AF7F682E5A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76ADB7-E147-46E5-85B9-7506DC8D6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C578-2937-4BB2-A0C8-8B1D7F23AB24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37D015-2ADB-4E31-9D88-7E21C5FE8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961CBD-0EF6-4183-A1A1-42B32B6FB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A65D-B886-4694-99F1-C9A04DAF66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451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07BE2-E119-4908-B45F-0A80BB154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9133" y="3039535"/>
            <a:ext cx="14020800" cy="5071532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D92438-AC7B-4CF9-A089-98D406C920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09133" y="8159046"/>
            <a:ext cx="14020800" cy="2666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849178-BEFB-420E-9A19-4B9403B13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C578-2937-4BB2-A0C8-8B1D7F23AB24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91AD61-2238-4560-AE18-EDF9CA0F6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8BF38-E150-4756-8B93-ED7BC8794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A65D-B886-4694-99F1-C9A04DAF66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618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2407D-08F4-44DC-90C9-DB9A6A155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600818-C506-4CAE-8EF2-402831E651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7600" y="3245556"/>
            <a:ext cx="690880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814B83-D70E-4961-B85C-1EBB47C416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29600" y="3245556"/>
            <a:ext cx="690880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AAFD33-DF7A-41F8-BF2B-CE89283B8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C578-2937-4BB2-A0C8-8B1D7F23AB24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672636-FA44-4F3D-A86F-C4B450A14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6E9137-A5E9-4857-889A-062A8F75B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A65D-B886-4694-99F1-C9A04DAF66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450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7DA73-7D4B-479D-9A39-B29152844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717" y="649112"/>
            <a:ext cx="14020800" cy="235655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CBE487-D081-446C-9C56-DEDD3B00E4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9718" y="2988734"/>
            <a:ext cx="6877049" cy="1464732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20B705-BF57-4AD9-A393-1796334FA8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9718" y="4453467"/>
            <a:ext cx="6877049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360E99-C8E7-4476-A2AC-F092E5F860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229600" y="2988734"/>
            <a:ext cx="6910917" cy="1464732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BB0835-2930-4F54-B81E-8733DD1EF7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229600" y="4453467"/>
            <a:ext cx="6910917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7DD37C-EFD2-4A87-9C60-2F63A3ECE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C578-2937-4BB2-A0C8-8B1D7F23AB24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F47FC8-9A1D-4485-8A02-C735A695E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7309C8-78E1-49A4-85B9-321165D2E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A65D-B886-4694-99F1-C9A04DAF66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563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62EEA-D861-4FB4-BE6C-EB7F186FD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85174F-0BCC-410C-B6D0-F50641B49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C578-2937-4BB2-A0C8-8B1D7F23AB24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CA34CB-CBA8-4BFC-88BF-1279E4145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5F2B72-CD9D-45E5-9A39-6BE07D330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A65D-B886-4694-99F1-C9A04DAF66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072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3760CC-F7A7-44F0-A3A3-C459D322C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C578-2937-4BB2-A0C8-8B1D7F23AB24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3F46A9-5ADC-4DAF-B1D4-CAFC1AF90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230633-381F-4890-B77D-1AAE4B412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A65D-B886-4694-99F1-C9A04DAF66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334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D4086-CDBD-429A-903E-93374CA9C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718" y="812800"/>
            <a:ext cx="5242983" cy="28448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CE760F-D785-4A46-B869-C901E29DF8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0917" y="1755423"/>
            <a:ext cx="8229600" cy="8664222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D32B68-0CE0-400B-A3D5-2D6458F261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19718" y="3657600"/>
            <a:ext cx="5242983" cy="6776156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F3BA73-EC93-4B30-B605-1AF581E5D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C578-2937-4BB2-A0C8-8B1D7F23AB24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5DE48B-CDE4-49B4-9AB2-262BD28DF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F2B2FB-D0C5-4F2C-B72E-D65B34984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A65D-B886-4694-99F1-C9A04DAF66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672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961FE-2F7F-41A3-8E42-A6FB9076F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718" y="812800"/>
            <a:ext cx="5242983" cy="28448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94E890-BA7B-4821-83BC-13D6C0DAB3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910917" y="1755423"/>
            <a:ext cx="8229600" cy="8664222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C87485-8DDE-4EB9-8900-9242F2FBA1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19718" y="3657600"/>
            <a:ext cx="5242983" cy="6776156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63DE76-DAC9-4011-8776-B8EBF641E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C578-2937-4BB2-A0C8-8B1D7F23AB24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71D696-FBE5-4386-84A5-2F21A9D6D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FB8E2A-83EF-4BBA-AD8C-B43EF9FE5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A65D-B886-4694-99F1-C9A04DAF66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61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D4446D-F58E-4DC5-937E-E41BAF05E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7600" y="649112"/>
            <a:ext cx="14020800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0A0C26-3535-48B0-88F9-87701CF594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7600" y="3245556"/>
            <a:ext cx="14020800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F5B7C2-8FEA-459A-8317-26B98214FC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17600" y="11300179"/>
            <a:ext cx="365760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2C578-2937-4BB2-A0C8-8B1D7F23AB24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B799B8-123F-48AE-A64C-9F3C2F7158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84800" y="11300179"/>
            <a:ext cx="548640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36B139-68F6-475B-931E-7F6E077564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80800" y="11300179"/>
            <a:ext cx="365760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EFA65D-B886-4694-99F1-C9A04DAF66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344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recoverytrial.net/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recoverytrial.net/uk/for-site-staff" TargetMode="External"/><Relationship Id="rId5" Type="http://schemas.openxmlformats.org/officeDocument/2006/relationships/image" Target="../media/image3.png"/><Relationship Id="rId4" Type="http://schemas.openxmlformats.org/officeDocument/2006/relationships/hyperlink" Target="https://www.recoverytrial.net/uk/for-site-staff/site-team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F471ABD0-11C5-4215-B35A-451DA091BB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993" y="249523"/>
            <a:ext cx="3751164" cy="905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2C690F1-6A3D-4737-BFDC-01D91872848B}"/>
              </a:ext>
            </a:extLst>
          </p:cNvPr>
          <p:cNvSpPr txBox="1"/>
          <p:nvPr/>
        </p:nvSpPr>
        <p:spPr>
          <a:xfrm>
            <a:off x="1522402" y="6383580"/>
            <a:ext cx="13258800" cy="422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Rectangle: Rounded Corners 3">
            <a:extLst>
              <a:ext uri="{FF2B5EF4-FFF2-40B4-BE49-F238E27FC236}">
                <a16:creationId xmlns:a16="http://schemas.microsoft.com/office/drawing/2014/main" id="{BC7E474B-4393-4E22-B60F-04653605809E}"/>
              </a:ext>
            </a:extLst>
          </p:cNvPr>
          <p:cNvSpPr/>
          <p:nvPr/>
        </p:nvSpPr>
        <p:spPr>
          <a:xfrm>
            <a:off x="383366" y="5165982"/>
            <a:ext cx="7172436" cy="1744057"/>
          </a:xfrm>
          <a:prstGeom prst="roundRect">
            <a:avLst/>
          </a:prstGeom>
          <a:solidFill>
            <a:schemeClr val="bg1"/>
          </a:solidFill>
          <a:ln>
            <a:solidFill>
              <a:srgbClr val="770F2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n-US" sz="2600" b="1" dirty="0">
                <a:solidFill>
                  <a:srgbClr val="862A4D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Confirmed influenz</a:t>
            </a:r>
            <a:r>
              <a:rPr lang="en-US" sz="2600" b="1" dirty="0">
                <a:solidFill>
                  <a:srgbClr val="862A4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A or B (PCR or antigen test)</a:t>
            </a:r>
          </a:p>
          <a:p>
            <a:pPr algn="ctr">
              <a:lnSpc>
                <a:spcPct val="107000"/>
              </a:lnSpc>
            </a:pPr>
            <a:r>
              <a:rPr lang="en-US" sz="2400" dirty="0">
                <a:solidFill>
                  <a:schemeClr val="tx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Three treatment comparisons are open. Patients </a:t>
            </a:r>
            <a:r>
              <a:rPr lang="en-US" sz="2400" dirty="0">
                <a:ea typeface="Calibri" panose="020F0502020204030204" pitchFamily="34" charset="0"/>
                <a:cs typeface="Arial" panose="020B0604020202020204" pitchFamily="34" charset="0"/>
              </a:rPr>
              <a:t>may enter one, two, or all three comparisons, depending on eligibility (each is an independent 1:1 randomisation)</a:t>
            </a:r>
          </a:p>
        </p:txBody>
      </p:sp>
      <p:sp>
        <p:nvSpPr>
          <p:cNvPr id="12" name="Tekstvak 36">
            <a:extLst>
              <a:ext uri="{FF2B5EF4-FFF2-40B4-BE49-F238E27FC236}">
                <a16:creationId xmlns:a16="http://schemas.microsoft.com/office/drawing/2014/main" id="{7D47FE9F-AA94-4D90-A3A9-DA2EE7B1B452}"/>
              </a:ext>
            </a:extLst>
          </p:cNvPr>
          <p:cNvSpPr txBox="1"/>
          <p:nvPr/>
        </p:nvSpPr>
        <p:spPr>
          <a:xfrm>
            <a:off x="7571924" y="5812558"/>
            <a:ext cx="8131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200" dirty="0"/>
              <a:t>OR</a:t>
            </a:r>
          </a:p>
        </p:txBody>
      </p:sp>
      <p:sp>
        <p:nvSpPr>
          <p:cNvPr id="13" name="Rectangle: Rounded Corners 3">
            <a:extLst>
              <a:ext uri="{FF2B5EF4-FFF2-40B4-BE49-F238E27FC236}">
                <a16:creationId xmlns:a16="http://schemas.microsoft.com/office/drawing/2014/main" id="{9C796BAB-B56C-44C1-8974-8F93D2EBA55C}"/>
              </a:ext>
            </a:extLst>
          </p:cNvPr>
          <p:cNvSpPr/>
          <p:nvPr/>
        </p:nvSpPr>
        <p:spPr>
          <a:xfrm>
            <a:off x="8385054" y="5163652"/>
            <a:ext cx="7386955" cy="1744057"/>
          </a:xfrm>
          <a:prstGeom prst="roundRect">
            <a:avLst/>
          </a:prstGeom>
          <a:ln>
            <a:solidFill>
              <a:srgbClr val="9B3059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n-US" sz="2600" b="1" dirty="0">
                <a:solidFill>
                  <a:srgbClr val="862A4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Diagnosis of CAP</a:t>
            </a:r>
            <a:r>
              <a:rPr lang="en-US" sz="2600" b="1" dirty="0">
                <a:solidFill>
                  <a:srgbClr val="862A4D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with planned </a:t>
            </a:r>
            <a:r>
              <a:rPr lang="en-US" sz="2600" b="1" dirty="0">
                <a:solidFill>
                  <a:srgbClr val="862A4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antibiotic</a:t>
            </a:r>
            <a:r>
              <a:rPr lang="en-US" sz="2600" b="1" dirty="0">
                <a:solidFill>
                  <a:srgbClr val="862A4D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treatment</a:t>
            </a:r>
            <a:br>
              <a:rPr lang="en-US" sz="2800" dirty="0">
                <a:solidFill>
                  <a:srgbClr val="9B3059"/>
                </a:solidFill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2400" dirty="0">
                <a:solidFill>
                  <a:schemeClr val="tx1"/>
                </a:solidFill>
                <a:cs typeface="Arial" panose="020B0604020202020204" pitchFamily="34" charset="0"/>
              </a:rPr>
              <a:t>(</a:t>
            </a:r>
            <a:r>
              <a:rPr lang="en-US" sz="2400" i="1" dirty="0">
                <a:solidFill>
                  <a:schemeClr val="tx1"/>
                </a:solidFill>
                <a:cs typeface="Arial" panose="020B0604020202020204" pitchFamily="34" charset="0"/>
              </a:rPr>
              <a:t>without</a:t>
            </a:r>
            <a:r>
              <a:rPr lang="en-US" sz="2400" dirty="0">
                <a:solidFill>
                  <a:schemeClr val="tx1"/>
                </a:solidFill>
                <a:cs typeface="Arial" panose="020B0604020202020204" pitchFamily="34" charset="0"/>
              </a:rPr>
              <a:t> suspected </a:t>
            </a:r>
            <a:r>
              <a:rPr lang="en-GB" sz="24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SARS-CoV-2, influenza, </a:t>
            </a:r>
          </a:p>
          <a:p>
            <a:pPr algn="ctr">
              <a:lnSpc>
                <a:spcPct val="107000"/>
              </a:lnSpc>
            </a:pPr>
            <a:r>
              <a:rPr lang="en-GB" sz="24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active pulmonary tuberculosis or PCP</a:t>
            </a:r>
            <a:r>
              <a:rPr lang="en-GB" sz="2400" i="1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algn="ctr">
              <a:lnSpc>
                <a:spcPct val="107000"/>
              </a:lnSpc>
            </a:pPr>
            <a:r>
              <a:rPr lang="en-GB" sz="2400" dirty="0">
                <a:solidFill>
                  <a:schemeClr val="tx1"/>
                </a:solidFill>
                <a:cs typeface="Arial" panose="020B0604020202020204" pitchFamily="34" charset="0"/>
              </a:rPr>
              <a:t>One treatment comparison is open (1:1 randomisation)</a:t>
            </a:r>
            <a:endParaRPr lang="nl-NL" sz="24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817A3B03-1972-4818-93FA-D93481200E89}"/>
              </a:ext>
            </a:extLst>
          </p:cNvPr>
          <p:cNvSpPr/>
          <p:nvPr/>
        </p:nvSpPr>
        <p:spPr>
          <a:xfrm rot="16200000" flipH="1">
            <a:off x="1436717" y="6946430"/>
            <a:ext cx="536095" cy="468000"/>
          </a:xfrm>
          <a:prstGeom prst="rightArrow">
            <a:avLst/>
          </a:prstGeom>
          <a:solidFill>
            <a:srgbClr val="A83A61"/>
          </a:solidFill>
          <a:ln>
            <a:solidFill>
              <a:srgbClr val="770F2B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nl-NL" dirty="0">
              <a:solidFill>
                <a:srgbClr val="FFDAD7"/>
              </a:solidFill>
            </a:endParaRPr>
          </a:p>
        </p:txBody>
      </p:sp>
      <p:sp>
        <p:nvSpPr>
          <p:cNvPr id="16" name="Arrow: Right 1">
            <a:extLst>
              <a:ext uri="{FF2B5EF4-FFF2-40B4-BE49-F238E27FC236}">
                <a16:creationId xmlns:a16="http://schemas.microsoft.com/office/drawing/2014/main" id="{0FADC3D1-6312-41CF-A8CB-8444EEE43079}"/>
              </a:ext>
            </a:extLst>
          </p:cNvPr>
          <p:cNvSpPr/>
          <p:nvPr/>
        </p:nvSpPr>
        <p:spPr>
          <a:xfrm rot="5400000">
            <a:off x="3842621" y="6946044"/>
            <a:ext cx="537211" cy="467650"/>
          </a:xfrm>
          <a:prstGeom prst="rightArrow">
            <a:avLst/>
          </a:prstGeom>
          <a:solidFill>
            <a:srgbClr val="A83A61"/>
          </a:solidFill>
          <a:ln>
            <a:solidFill>
              <a:srgbClr val="770F2B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nl-NL" dirty="0">
              <a:solidFill>
                <a:srgbClr val="FFDAD7"/>
              </a:solidFill>
            </a:endParaRPr>
          </a:p>
        </p:txBody>
      </p:sp>
      <p:sp>
        <p:nvSpPr>
          <p:cNvPr id="19" name="Rectangle: Rounded Corners 3">
            <a:extLst>
              <a:ext uri="{FF2B5EF4-FFF2-40B4-BE49-F238E27FC236}">
                <a16:creationId xmlns:a16="http://schemas.microsoft.com/office/drawing/2014/main" id="{75B6AC67-1BC6-4B2A-9D10-A98BD3F13C62}"/>
              </a:ext>
            </a:extLst>
          </p:cNvPr>
          <p:cNvSpPr/>
          <p:nvPr/>
        </p:nvSpPr>
        <p:spPr>
          <a:xfrm>
            <a:off x="298341" y="7485380"/>
            <a:ext cx="2546279" cy="1209552"/>
          </a:xfrm>
          <a:prstGeom prst="roundRect">
            <a:avLst/>
          </a:prstGeom>
          <a:ln>
            <a:solidFill>
              <a:srgbClr val="770F2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b="1" dirty="0">
                <a:solidFill>
                  <a:srgbClr val="862A4D"/>
                </a:solidFill>
              </a:rPr>
              <a:t>Oseltamivir (antiviral) </a:t>
            </a:r>
          </a:p>
          <a:p>
            <a:pPr algn="ctr"/>
            <a:r>
              <a:rPr lang="nl-NL" b="1" dirty="0">
                <a:solidFill>
                  <a:srgbClr val="862A4D"/>
                </a:solidFill>
              </a:rPr>
              <a:t>OR </a:t>
            </a:r>
          </a:p>
          <a:p>
            <a:pPr algn="ctr"/>
            <a:r>
              <a:rPr lang="nl-NL" b="1" dirty="0">
                <a:solidFill>
                  <a:srgbClr val="862A4D"/>
                </a:solidFill>
              </a:rPr>
              <a:t>usual care </a:t>
            </a:r>
            <a:r>
              <a:rPr lang="nl-NL" b="1" i="1" dirty="0">
                <a:solidFill>
                  <a:srgbClr val="862A4D"/>
                </a:solidFill>
              </a:rPr>
              <a:t>without</a:t>
            </a:r>
            <a:r>
              <a:rPr lang="nl-NL" b="1" dirty="0">
                <a:solidFill>
                  <a:srgbClr val="862A4D"/>
                </a:solidFill>
              </a:rPr>
              <a:t> oseltamivir*</a:t>
            </a:r>
          </a:p>
        </p:txBody>
      </p:sp>
      <p:sp>
        <p:nvSpPr>
          <p:cNvPr id="20" name="Rectangle: Rounded Corners 3">
            <a:extLst>
              <a:ext uri="{FF2B5EF4-FFF2-40B4-BE49-F238E27FC236}">
                <a16:creationId xmlns:a16="http://schemas.microsoft.com/office/drawing/2014/main" id="{C7C8846B-7315-43DD-8FB0-DE9A3F0A871D}"/>
              </a:ext>
            </a:extLst>
          </p:cNvPr>
          <p:cNvSpPr/>
          <p:nvPr/>
        </p:nvSpPr>
        <p:spPr>
          <a:xfrm>
            <a:off x="5309349" y="7482178"/>
            <a:ext cx="4453126" cy="1219712"/>
          </a:xfrm>
          <a:prstGeom prst="roundRect">
            <a:avLst/>
          </a:prstGeom>
          <a:ln>
            <a:solidFill>
              <a:srgbClr val="770F2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b="1" dirty="0">
                <a:solidFill>
                  <a:srgbClr val="770F2B"/>
                </a:solidFill>
              </a:rPr>
              <a:t>Dexamethasone (6 mg od)</a:t>
            </a:r>
            <a:r>
              <a:rPr lang="nl-NL" dirty="0">
                <a:solidFill>
                  <a:srgbClr val="770F2B"/>
                </a:solidFill>
              </a:rPr>
              <a:t> </a:t>
            </a:r>
            <a:r>
              <a:rPr lang="nl-NL" b="1" dirty="0">
                <a:solidFill>
                  <a:srgbClr val="770F2B"/>
                </a:solidFill>
              </a:rPr>
              <a:t>OR </a:t>
            </a:r>
          </a:p>
          <a:p>
            <a:pPr algn="ctr"/>
            <a:r>
              <a:rPr lang="nl-NL" b="1" dirty="0">
                <a:solidFill>
                  <a:srgbClr val="770F2B"/>
                </a:solidFill>
              </a:rPr>
              <a:t>usual care </a:t>
            </a:r>
            <a:r>
              <a:rPr lang="nl-NL" b="1" i="1" dirty="0">
                <a:solidFill>
                  <a:srgbClr val="770F2B"/>
                </a:solidFill>
              </a:rPr>
              <a:t>without</a:t>
            </a:r>
            <a:r>
              <a:rPr lang="nl-NL" b="1" dirty="0">
                <a:solidFill>
                  <a:srgbClr val="770F2B"/>
                </a:solidFill>
              </a:rPr>
              <a:t> systemic corticosteroids</a:t>
            </a:r>
          </a:p>
          <a:p>
            <a:pPr algn="ctr"/>
            <a:r>
              <a:rPr lang="nl-NL" b="1" dirty="0">
                <a:solidFill>
                  <a:srgbClr val="770F2B"/>
                </a:solidFill>
              </a:rPr>
              <a:t>[to be eligible, patients must be hypoxic without suspected SARS-COV-2 coinfection]</a:t>
            </a:r>
          </a:p>
        </p:txBody>
      </p:sp>
      <p:sp>
        <p:nvSpPr>
          <p:cNvPr id="21" name="Arrow: Right 1">
            <a:extLst>
              <a:ext uri="{FF2B5EF4-FFF2-40B4-BE49-F238E27FC236}">
                <a16:creationId xmlns:a16="http://schemas.microsoft.com/office/drawing/2014/main" id="{E0A446D4-4894-46B4-92FE-465CDB035221}"/>
              </a:ext>
            </a:extLst>
          </p:cNvPr>
          <p:cNvSpPr/>
          <p:nvPr/>
        </p:nvSpPr>
        <p:spPr>
          <a:xfrm rot="5400000">
            <a:off x="11970667" y="6954811"/>
            <a:ext cx="544582" cy="467893"/>
          </a:xfrm>
          <a:prstGeom prst="rightArrow">
            <a:avLst/>
          </a:prstGeom>
          <a:solidFill>
            <a:srgbClr val="9B3059"/>
          </a:solidFill>
          <a:ln>
            <a:solidFill>
              <a:srgbClr val="9B3059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nl-NL">
              <a:solidFill>
                <a:srgbClr val="FFDAD7"/>
              </a:solidFill>
            </a:endParaRPr>
          </a:p>
        </p:txBody>
      </p:sp>
      <p:sp>
        <p:nvSpPr>
          <p:cNvPr id="22" name="Rectangle: Rounded Corners 3">
            <a:extLst>
              <a:ext uri="{FF2B5EF4-FFF2-40B4-BE49-F238E27FC236}">
                <a16:creationId xmlns:a16="http://schemas.microsoft.com/office/drawing/2014/main" id="{11DBA20A-A1C7-4ACE-B893-81D6FF32A752}"/>
              </a:ext>
            </a:extLst>
          </p:cNvPr>
          <p:cNvSpPr/>
          <p:nvPr/>
        </p:nvSpPr>
        <p:spPr>
          <a:xfrm>
            <a:off x="10049375" y="7482378"/>
            <a:ext cx="4458651" cy="1212755"/>
          </a:xfrm>
          <a:prstGeom prst="roundRect">
            <a:avLst/>
          </a:prstGeom>
          <a:ln>
            <a:solidFill>
              <a:srgbClr val="770F2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b="1" dirty="0">
                <a:solidFill>
                  <a:srgbClr val="770F2B"/>
                </a:solidFill>
              </a:rPr>
              <a:t>Dexamethasone (6 mg od)</a:t>
            </a:r>
            <a:r>
              <a:rPr lang="nl-NL" b="1" dirty="0">
                <a:solidFill>
                  <a:srgbClr val="9B3059"/>
                </a:solidFill>
              </a:rPr>
              <a:t> </a:t>
            </a:r>
          </a:p>
          <a:p>
            <a:pPr algn="ctr"/>
            <a:r>
              <a:rPr lang="nl-NL" b="1" dirty="0">
                <a:solidFill>
                  <a:srgbClr val="770F2B"/>
                </a:solidFill>
              </a:rPr>
              <a:t>OR </a:t>
            </a:r>
          </a:p>
          <a:p>
            <a:pPr algn="ctr"/>
            <a:r>
              <a:rPr lang="nl-NL" b="1" dirty="0">
                <a:solidFill>
                  <a:srgbClr val="770F2B"/>
                </a:solidFill>
              </a:rPr>
              <a:t>usual care </a:t>
            </a:r>
            <a:r>
              <a:rPr lang="nl-NL" b="1" i="1" dirty="0">
                <a:solidFill>
                  <a:srgbClr val="770F2B"/>
                </a:solidFill>
              </a:rPr>
              <a:t>without</a:t>
            </a:r>
            <a:r>
              <a:rPr lang="nl-NL" b="1" dirty="0">
                <a:solidFill>
                  <a:srgbClr val="770F2B"/>
                </a:solidFill>
              </a:rPr>
              <a:t> systemic corticosteroids</a:t>
            </a:r>
          </a:p>
        </p:txBody>
      </p:sp>
      <p:sp>
        <p:nvSpPr>
          <p:cNvPr id="23" name="Arrow: Right 1">
            <a:extLst>
              <a:ext uri="{FF2B5EF4-FFF2-40B4-BE49-F238E27FC236}">
                <a16:creationId xmlns:a16="http://schemas.microsoft.com/office/drawing/2014/main" id="{4F11FEF7-6B62-4E9A-B997-6B0E7617B350}"/>
              </a:ext>
            </a:extLst>
          </p:cNvPr>
          <p:cNvSpPr/>
          <p:nvPr/>
        </p:nvSpPr>
        <p:spPr>
          <a:xfrm rot="5400000">
            <a:off x="6474060" y="6945870"/>
            <a:ext cx="537213" cy="468000"/>
          </a:xfrm>
          <a:prstGeom prst="rightArrow">
            <a:avLst/>
          </a:prstGeom>
          <a:solidFill>
            <a:srgbClr val="A83A61"/>
          </a:solidFill>
          <a:ln>
            <a:solidFill>
              <a:srgbClr val="770F2B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nl-NL" dirty="0">
              <a:solidFill>
                <a:srgbClr val="FFDAD7"/>
              </a:solidFill>
            </a:endParaRPr>
          </a:p>
        </p:txBody>
      </p:sp>
      <p:sp>
        <p:nvSpPr>
          <p:cNvPr id="27" name="Rectangle: Rounded Corners 3">
            <a:extLst>
              <a:ext uri="{FF2B5EF4-FFF2-40B4-BE49-F238E27FC236}">
                <a16:creationId xmlns:a16="http://schemas.microsoft.com/office/drawing/2014/main" id="{15F77AE5-EC2E-4D1E-B779-661EFCEFB4CB}"/>
              </a:ext>
            </a:extLst>
          </p:cNvPr>
          <p:cNvSpPr/>
          <p:nvPr/>
        </p:nvSpPr>
        <p:spPr>
          <a:xfrm>
            <a:off x="2977829" y="7482379"/>
            <a:ext cx="2224875" cy="1212755"/>
          </a:xfrm>
          <a:prstGeom prst="roundRect">
            <a:avLst/>
          </a:prstGeom>
          <a:ln>
            <a:solidFill>
              <a:srgbClr val="770F2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b="1" dirty="0">
                <a:solidFill>
                  <a:srgbClr val="770F2B"/>
                </a:solidFill>
              </a:rPr>
              <a:t>Baloxavir (antiviral) OR </a:t>
            </a:r>
          </a:p>
          <a:p>
            <a:pPr algn="ctr"/>
            <a:r>
              <a:rPr lang="nl-NL" b="1" dirty="0">
                <a:solidFill>
                  <a:srgbClr val="770F2B"/>
                </a:solidFill>
              </a:rPr>
              <a:t>usual care </a:t>
            </a:r>
            <a:r>
              <a:rPr lang="nl-NL" b="1" i="1" dirty="0">
                <a:solidFill>
                  <a:srgbClr val="770F2B"/>
                </a:solidFill>
              </a:rPr>
              <a:t>without</a:t>
            </a:r>
            <a:r>
              <a:rPr lang="nl-NL" b="1" dirty="0">
                <a:solidFill>
                  <a:srgbClr val="770F2B"/>
                </a:solidFill>
              </a:rPr>
              <a:t> baloxavir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C3A849F5-7EF7-46F6-B832-E6D1D6FC0D58}"/>
              </a:ext>
            </a:extLst>
          </p:cNvPr>
          <p:cNvSpPr/>
          <p:nvPr/>
        </p:nvSpPr>
        <p:spPr>
          <a:xfrm>
            <a:off x="135962" y="8850736"/>
            <a:ext cx="7703126" cy="3176720"/>
          </a:xfrm>
          <a:prstGeom prst="roundRect">
            <a:avLst/>
          </a:prstGeom>
          <a:solidFill>
            <a:srgbClr val="F8EC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487958A7-068C-40CE-8F39-F3450F12A370}"/>
              </a:ext>
            </a:extLst>
          </p:cNvPr>
          <p:cNvSpPr/>
          <p:nvPr/>
        </p:nvSpPr>
        <p:spPr>
          <a:xfrm>
            <a:off x="472886" y="2460146"/>
            <a:ext cx="15225038" cy="2565286"/>
          </a:xfrm>
          <a:prstGeom prst="roundRect">
            <a:avLst/>
          </a:prstGeom>
          <a:solidFill>
            <a:srgbClr val="F8EC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400" dirty="0"/>
          </a:p>
        </p:txBody>
      </p:sp>
      <p:pic>
        <p:nvPicPr>
          <p:cNvPr id="29" name="Picture 4" descr="Oxford University Logo | Oxford ...">
            <a:extLst>
              <a:ext uri="{FF2B5EF4-FFF2-40B4-BE49-F238E27FC236}">
                <a16:creationId xmlns:a16="http://schemas.microsoft.com/office/drawing/2014/main" id="{5E629862-1E4D-4342-AFA9-17170AB118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84427" y="95084"/>
            <a:ext cx="1213497" cy="1213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C48F7DD-FE8A-48F6-95E2-3763FFAD7D37}"/>
              </a:ext>
            </a:extLst>
          </p:cNvPr>
          <p:cNvSpPr/>
          <p:nvPr/>
        </p:nvSpPr>
        <p:spPr>
          <a:xfrm>
            <a:off x="7924810" y="8850737"/>
            <a:ext cx="8170708" cy="3176719"/>
          </a:xfrm>
          <a:prstGeom prst="roundRect">
            <a:avLst/>
          </a:prstGeom>
          <a:solidFill>
            <a:srgbClr val="F8EC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4343015-6D26-4BAC-9071-FBB14CA36EC0}"/>
              </a:ext>
            </a:extLst>
          </p:cNvPr>
          <p:cNvSpPr txBox="1"/>
          <p:nvPr/>
        </p:nvSpPr>
        <p:spPr>
          <a:xfrm>
            <a:off x="8151802" y="8918887"/>
            <a:ext cx="785346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Calibri" panose="020F0502020204030204" pitchFamily="34" charset="0"/>
                <a:ea typeface="Calibri" panose="020F0502020204030204" pitchFamily="34" charset="0"/>
              </a:rPr>
              <a:t>*O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</a:rPr>
              <a:t>seltamivir is recommended for many hospitalised patients in UKHSA guidelines, but the Department of Health also encourages inclusion of patients into trials of oseltamivir. P</a:t>
            </a:r>
            <a:r>
              <a:rPr lang="en-US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atients are only eligible for this comparison if they have not received oseltamivir, and their responsible clinician would be happy to follow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</a:rPr>
              <a:t> either possible allocation. </a:t>
            </a:r>
          </a:p>
          <a:p>
            <a:r>
              <a:rPr lang="en-US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“[…] there remains both clinical and collective uncertainty (equipoise) about the role of antiviral and steroid treatments for most patients hospitalised with influenza. […] Whilst it is appropriate for those not taking part in national trials to continue to follow existing national guidance, the trials will strengthen the evidence base that underpins that guidance.” 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Letter supporting influenza trials from Chris Whitty, CMO for England (full letter via QR link on the left)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744447" y="9075783"/>
            <a:ext cx="2848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For more information on each treatment comparison</a:t>
            </a:r>
            <a:r>
              <a:rPr lang="en-GB" dirty="0"/>
              <a:t> </a:t>
            </a:r>
          </a:p>
          <a:p>
            <a:r>
              <a:rPr lang="en-GB" dirty="0"/>
              <a:t>see the Intervention Sheets </a:t>
            </a:r>
            <a:r>
              <a:rPr lang="en-GB" dirty="0">
                <a:hlinkClick r:id="rId4"/>
              </a:rPr>
              <a:t>here </a:t>
            </a:r>
            <a:r>
              <a:rPr lang="en-GB" dirty="0"/>
              <a:t>-&gt;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6183" y="9088290"/>
            <a:ext cx="360482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862A4D"/>
                </a:solidFill>
              </a:rPr>
              <a:t>To refer potential patients, or for questions, contact the trial team:</a:t>
            </a:r>
            <a:endParaRPr lang="en-US" i="1" dirty="0"/>
          </a:p>
          <a:p>
            <a:r>
              <a:rPr lang="en-GB" b="1" dirty="0">
                <a:solidFill>
                  <a:srgbClr val="862A4D"/>
                </a:solidFill>
                <a:ea typeface="Calibri" panose="020F0502020204030204" pitchFamily="34" charset="0"/>
              </a:rPr>
              <a:t>Email</a:t>
            </a:r>
            <a:r>
              <a:rPr lang="en-GB" sz="1600" b="1" dirty="0">
                <a:solidFill>
                  <a:srgbClr val="862A4D"/>
                </a:solidFill>
                <a:latin typeface="Aptos"/>
                <a:ea typeface="Calibri" panose="020F0502020204030204" pitchFamily="34" charset="0"/>
              </a:rPr>
              <a:t> </a:t>
            </a:r>
            <a:r>
              <a:rPr lang="en-GB" dirty="0">
                <a:ea typeface="Calibri" panose="020F0502020204030204" pitchFamily="34" charset="0"/>
              </a:rPr>
              <a:t>[local research team email]</a:t>
            </a:r>
          </a:p>
          <a:p>
            <a:r>
              <a:rPr lang="en-US" b="1" dirty="0">
                <a:solidFill>
                  <a:srgbClr val="862A4D"/>
                </a:solidFill>
              </a:rPr>
              <a:t>If urgent tel</a:t>
            </a:r>
            <a:r>
              <a:rPr lang="en-US" dirty="0"/>
              <a:t> [local team tel]</a:t>
            </a:r>
          </a:p>
          <a:p>
            <a:endParaRPr lang="en-US" b="1" dirty="0">
              <a:solidFill>
                <a:srgbClr val="862A4D"/>
              </a:solidFill>
            </a:endParaRPr>
          </a:p>
          <a:p>
            <a:r>
              <a:rPr lang="en-US" b="1" dirty="0">
                <a:solidFill>
                  <a:srgbClr val="862A4D"/>
                </a:solidFill>
              </a:rPr>
              <a:t>Principal Investigator:</a:t>
            </a:r>
          </a:p>
          <a:p>
            <a:r>
              <a:rPr lang="en-US" dirty="0"/>
              <a:t>[local PI]</a:t>
            </a:r>
          </a:p>
          <a:p>
            <a:r>
              <a:rPr lang="en-US" b="1" dirty="0">
                <a:solidFill>
                  <a:srgbClr val="862A4D"/>
                </a:solidFill>
              </a:rPr>
              <a:t>Associate PI/main contacts:</a:t>
            </a:r>
            <a:r>
              <a:rPr lang="en-GB" dirty="0"/>
              <a:t> </a:t>
            </a:r>
          </a:p>
          <a:p>
            <a:r>
              <a:rPr lang="en-GB" dirty="0"/>
              <a:t>[names of API(s)/contacts, if any]</a:t>
            </a:r>
            <a:endParaRPr lang="en-US" b="1" dirty="0">
              <a:solidFill>
                <a:srgbClr val="862A4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5060" y="9071221"/>
            <a:ext cx="1218973" cy="1218973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3715668" y="10513367"/>
            <a:ext cx="27210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For protocol, training materials, and DHSC letters supporting influenza trials </a:t>
            </a:r>
            <a:r>
              <a:rPr lang="en-GB" dirty="0"/>
              <a:t>see </a:t>
            </a:r>
            <a:r>
              <a:rPr lang="en-GB" dirty="0">
                <a:hlinkClick r:id="rId6"/>
              </a:rPr>
              <a:t>here</a:t>
            </a:r>
            <a:r>
              <a:rPr lang="en-GB" dirty="0"/>
              <a:t> -&gt;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5059" y="10504046"/>
            <a:ext cx="1218973" cy="1218973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755757" y="2389349"/>
            <a:ext cx="14744488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/>
              <a:t>ELIGIBILITY</a:t>
            </a:r>
          </a:p>
          <a:p>
            <a:r>
              <a:rPr lang="en-GB" sz="2400" dirty="0"/>
              <a:t>1. Hospitalised (planned overnight stay) with a pneumonia syndrome, defined as </a:t>
            </a:r>
          </a:p>
          <a:p>
            <a:pPr lvl="1"/>
            <a:r>
              <a:rPr lang="en-GB" sz="2400" dirty="0"/>
              <a:t>a) typical symptoms of new respiratory infection, and</a:t>
            </a:r>
          </a:p>
          <a:p>
            <a:pPr lvl="1"/>
            <a:r>
              <a:rPr lang="en-GB" sz="2400" dirty="0"/>
              <a:t>b) objective evidence of acute lung disease (e.g. compatible CXR, CT or US, clinical exam, or new hypoxia), and</a:t>
            </a:r>
          </a:p>
          <a:p>
            <a:pPr lvl="1"/>
            <a:r>
              <a:rPr lang="en-GB" sz="2400" dirty="0"/>
              <a:t>c) alternative causes considered unlikely (e.g. heart failure)</a:t>
            </a:r>
          </a:p>
          <a:p>
            <a:r>
              <a:rPr lang="en-GB" sz="2400" dirty="0"/>
              <a:t>2. Trial treatment is not considered definitely indicated or contraindicated by the responsible clinician</a:t>
            </a:r>
          </a:p>
          <a:p>
            <a:r>
              <a:rPr lang="en-GB" sz="2400" dirty="0"/>
              <a:t>3. One of the following diagnoses:  </a:t>
            </a:r>
            <a:endParaRPr lang="en-US" sz="1400" dirty="0"/>
          </a:p>
          <a:p>
            <a:endParaRPr lang="en-GB" dirty="0"/>
          </a:p>
        </p:txBody>
      </p:sp>
      <p:grpSp>
        <p:nvGrpSpPr>
          <p:cNvPr id="41" name="Group 40"/>
          <p:cNvGrpSpPr/>
          <p:nvPr/>
        </p:nvGrpSpPr>
        <p:grpSpPr>
          <a:xfrm>
            <a:off x="383366" y="1373634"/>
            <a:ext cx="15314559" cy="1173247"/>
            <a:chOff x="77648" y="263531"/>
            <a:chExt cx="15074774" cy="1291388"/>
          </a:xfrm>
        </p:grpSpPr>
        <p:sp>
          <p:nvSpPr>
            <p:cNvPr id="38" name="Rectangle 37"/>
            <p:cNvSpPr/>
            <p:nvPr/>
          </p:nvSpPr>
          <p:spPr>
            <a:xfrm>
              <a:off x="165766" y="263531"/>
              <a:ext cx="14986656" cy="1043781"/>
            </a:xfrm>
            <a:prstGeom prst="rect">
              <a:avLst/>
            </a:prstGeom>
            <a:solidFill>
              <a:srgbClr val="A83A6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endParaRPr lang="en-GB" sz="2400" dirty="0">
                <a:solidFill>
                  <a:schemeClr val="bg1"/>
                </a:solidFill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4231848" y="335352"/>
              <a:ext cx="4556908" cy="1219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>
                  <a:solidFill>
                    <a:schemeClr val="bg1"/>
                  </a:solidFill>
                </a:rPr>
                <a:t>Might they be eligible </a:t>
              </a:r>
            </a:p>
            <a:p>
              <a:pPr algn="ctr"/>
              <a:r>
                <a:rPr lang="en-GB" sz="2400" b="1" dirty="0">
                  <a:solidFill>
                    <a:schemeClr val="bg1"/>
                  </a:solidFill>
                </a:rPr>
                <a:t>for RECOVERY?</a:t>
              </a:r>
              <a:endParaRPr lang="en-US" sz="2400" b="1" dirty="0">
                <a:solidFill>
                  <a:schemeClr val="bg1"/>
                </a:solidFill>
              </a:endParaRPr>
            </a:p>
            <a:p>
              <a:endParaRPr lang="en-GB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8924588" y="300867"/>
              <a:ext cx="6033248" cy="1219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>
                  <a:solidFill>
                    <a:schemeClr val="bg1"/>
                  </a:solidFill>
                </a:rPr>
                <a:t>If so, please contact the trial team and help us improve the treatment of these conditions!</a:t>
              </a:r>
              <a:endParaRPr lang="en-US" sz="2400" b="1" dirty="0">
                <a:solidFill>
                  <a:schemeClr val="bg1"/>
                </a:solidFill>
              </a:endParaRPr>
            </a:p>
            <a:p>
              <a:endParaRPr lang="en-GB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77648" y="316154"/>
              <a:ext cx="4232460" cy="9146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>
                  <a:solidFill>
                    <a:schemeClr val="bg1"/>
                  </a:solidFill>
                </a:rPr>
                <a:t>Are you looking after a patient with influenza or CAP? </a:t>
              </a: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4345052" y="-5282"/>
            <a:ext cx="108966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dirty="0">
                <a:solidFill>
                  <a:srgbClr val="9D345B"/>
                </a:solidFill>
              </a:rPr>
              <a:t>RECOVERY is an open-label platform trial recruiting patients with either: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600" b="1" dirty="0">
                <a:solidFill>
                  <a:srgbClr val="9D345B"/>
                </a:solidFill>
              </a:rPr>
              <a:t>Influenza and evidence of pneumonia, or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600" b="1" dirty="0">
                <a:solidFill>
                  <a:srgbClr val="9D345B"/>
                </a:solidFill>
              </a:rPr>
              <a:t>Presumed bacterial community-acquired pneumonia (CAP)</a:t>
            </a:r>
            <a:endParaRPr lang="en-US" sz="2600" b="1" dirty="0">
              <a:solidFill>
                <a:srgbClr val="9D345B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1899420" y="11693584"/>
            <a:ext cx="37234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862A4D"/>
                </a:solidFill>
              </a:rPr>
              <a:t>Trial website: </a:t>
            </a:r>
            <a:r>
              <a:rPr lang="en-US" b="1" dirty="0">
                <a:solidFill>
                  <a:srgbClr val="862A4D"/>
                </a:solidFill>
                <a:hlinkClick r:id="rId8"/>
              </a:rPr>
              <a:t>www.recoverytrial.net</a:t>
            </a:r>
            <a:r>
              <a:rPr lang="en-US" b="1" dirty="0">
                <a:solidFill>
                  <a:srgbClr val="862A4D"/>
                </a:solidFill>
              </a:rPr>
              <a:t> 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225CA0C-26C3-404D-8AE9-E56E6D24BC57}"/>
              </a:ext>
            </a:extLst>
          </p:cNvPr>
          <p:cNvSpPr txBox="1"/>
          <p:nvPr/>
        </p:nvSpPr>
        <p:spPr>
          <a:xfrm>
            <a:off x="92601" y="11988993"/>
            <a:ext cx="226857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RECOVERY poster (flu+CAP sites)  V2.0 2025-11-04</a:t>
            </a:r>
          </a:p>
        </p:txBody>
      </p:sp>
    </p:spTree>
    <p:extLst>
      <p:ext uri="{BB962C8B-B14F-4D97-AF65-F5344CB8AC3E}">
        <p14:creationId xmlns:p14="http://schemas.microsoft.com/office/powerpoint/2010/main" val="30063047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16FEED5D5053469AFB61F4CDE271DB" ma:contentTypeVersion="18" ma:contentTypeDescription="Create a new document." ma:contentTypeScope="" ma:versionID="3abab5b2bfc8b550b6a7c0fb3096d50d">
  <xsd:schema xmlns:xsd="http://www.w3.org/2001/XMLSchema" xmlns:xs="http://www.w3.org/2001/XMLSchema" xmlns:p="http://schemas.microsoft.com/office/2006/metadata/properties" xmlns:ns2="137f62fc-0309-469d-96f8-244e1f51aa13" xmlns:ns3="aca37e2d-a12b-47b7-9c3c-40d22df3b50a" targetNamespace="http://schemas.microsoft.com/office/2006/metadata/properties" ma:root="true" ma:fieldsID="2a0fc1677ac5988bc095db029d83c96f" ns2:_="" ns3:_="">
    <xsd:import namespace="137f62fc-0309-469d-96f8-244e1f51aa13"/>
    <xsd:import namespace="aca37e2d-a12b-47b7-9c3c-40d22df3b50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7f62fc-0309-469d-96f8-244e1f51aa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eeb44a9-b924-44d0-8ed9-f8b504a4ba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a37e2d-a12b-47b7-9c3c-40d22df3b50a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bf63c6bd-ffe2-4ed4-86e9-cbc11843f189}" ma:internalName="TaxCatchAll" ma:showField="CatchAllData" ma:web="aca37e2d-a12b-47b7-9c3c-40d22df3b50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ca37e2d-a12b-47b7-9c3c-40d22df3b50a" xsi:nil="true"/>
    <lcf76f155ced4ddcb4097134ff3c332f xmlns="137f62fc-0309-469d-96f8-244e1f51aa1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7B711D3-2787-4ED3-8C8C-CA3365F2F9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37f62fc-0309-469d-96f8-244e1f51aa13"/>
    <ds:schemaRef ds:uri="aca37e2d-a12b-47b7-9c3c-40d22df3b50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24F10DC-38B2-4D33-90D5-B0A4375C48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9C72182-1E0C-4C11-AF6D-C9321587A3EA}">
  <ds:schemaRefs>
    <ds:schemaRef ds:uri="http://schemas.microsoft.com/office/2006/metadata/properties"/>
    <ds:schemaRef ds:uri="http://schemas.microsoft.com/office/infopath/2007/PartnerControls"/>
    <ds:schemaRef ds:uri="aca37e2d-a12b-47b7-9c3c-40d22df3b50a"/>
    <ds:schemaRef ds:uri="137f62fc-0309-469d-96f8-244e1f51aa1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917</TotalTime>
  <Words>514</Words>
  <Application>Microsoft Office PowerPoint</Application>
  <PresentationFormat>Custom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Tobert, Vanessa (RTH) OUH</dc:creator>
  <cp:lastModifiedBy>Vanessa Tobert</cp:lastModifiedBy>
  <cp:revision>80</cp:revision>
  <cp:lastPrinted>2024-12-19T10:22:19Z</cp:lastPrinted>
  <dcterms:created xsi:type="dcterms:W3CDTF">2024-09-19T11:00:29Z</dcterms:created>
  <dcterms:modified xsi:type="dcterms:W3CDTF">2025-11-04T16:05:17Z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0x0101006916FEED5D5053469AFB61F4CDE271DB</vt:lpwstr>
  </property>
</Properties>
</file>