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690" r:id="rId5"/>
  </p:sldIdLst>
  <p:sldSz cx="16256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2A4D"/>
    <a:srgbClr val="770F2B"/>
    <a:srgbClr val="A83A61"/>
    <a:srgbClr val="F8ECF0"/>
    <a:srgbClr val="B9417D"/>
    <a:srgbClr val="BA4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7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B7EA-DDA6-4F8A-9CCE-52D8AE43E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0" y="1995312"/>
            <a:ext cx="12192000" cy="4244622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FF2C-1D95-413E-A23B-16956A4B1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86305-736D-47A7-8B81-0C872BC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B42B0-B9E1-4675-B91F-D5400EE8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A84CA-F4E8-49CF-8B45-C0B0169B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C141F-EBCC-4AD3-8C22-E03EE695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04455-7F47-45F0-B7B6-19D310958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78CEC-11F8-41A3-8A07-17AB9379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98CD-37F6-4473-9E8E-2D726950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3228-DAEE-4E6B-A8CB-08D4E484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6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FA57F-C218-4E23-B668-41627884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33200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34CEB-AD2B-4177-A9F1-EA0F242D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7600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E498C-92CD-49A0-982A-6A609A48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4E197-E8B4-4023-89B3-7681B9C0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6BC3-4315-406D-B710-12289D974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2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289A-FA03-4F47-ADE1-90050532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42FD5-CA95-45E3-8C62-AF7F682E5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6ADB7-E147-46E5-85B9-7506DC8D6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7D015-2ADB-4E31-9D88-7E21C5FE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61CBD-0EF6-4183-A1A1-42B32B6F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5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07BE2-E119-4908-B45F-0A80BB15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3039535"/>
            <a:ext cx="14020800" cy="50715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92438-AC7B-4CF9-A089-98D406C92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9133" y="8159046"/>
            <a:ext cx="14020800" cy="2666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9178-BEFB-420E-9A19-4B9403B1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1AD61-2238-4560-AE18-EDF9CA0F6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8BF38-E150-4756-8B93-ED7BC879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1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2407D-08F4-44DC-90C9-DB9A6A155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00818-C506-4CAE-8EF2-402831E65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14B83-D70E-4961-B85C-1EBB47C41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AFD33-DF7A-41F8-BF2B-CE89283B8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72636-FA44-4F3D-A86F-C4B450A14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E9137-A5E9-4857-889A-062A8F75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5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DA73-7D4B-479D-9A39-B2915284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7" y="649112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BE487-D081-446C-9C56-DEDD3B00E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718" y="2988734"/>
            <a:ext cx="6877049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0B705-BF57-4AD9-A393-1796334FA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9718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60E99-C8E7-4476-A2AC-F092E5F86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29600" y="2988734"/>
            <a:ext cx="6910917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B0835-2930-4F54-B81E-8733DD1EF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29600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DD37C-EFD2-4A87-9C60-2F63A3EC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F47FC8-9A1D-4485-8A02-C735A695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7309C8-78E1-49A4-85B9-321165D2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56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2EEA-D861-4FB4-BE6C-EB7F186FD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5174F-0BCC-410C-B6D0-F50641B4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A34CB-CBA8-4BFC-88BF-1279E414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F2B72-CD9D-45E5-9A39-6BE07D33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7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760CC-F7A7-44F0-A3A3-C459D322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F46A9-5ADC-4DAF-B1D4-CAFC1AF90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30633-381F-4890-B77D-1AAE4B41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4086-CDBD-429A-903E-93374CA9C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E760F-D785-4A46-B869-C901E29DF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32B68-0CE0-400B-A3D5-2D6458F26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3BA73-EC93-4B30-B605-1AF581E5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DE48B-CDE4-49B4-9AB2-262BD28D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2B2FB-D0C5-4F2C-B72E-D65B3498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7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61FE-2F7F-41A3-8E42-A6FB9076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4E890-BA7B-4821-83BC-13D6C0DAB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87485-8DDE-4EB9-8900-9242F2FBA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3DE76-DAC9-4011-8776-B8EBF641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1D696-FBE5-4386-84A5-2F21A9D6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B8E2A-83EF-4BBA-AD8C-B43EF9FE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D4446D-F58E-4DC5-937E-E41BAF05E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649112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A0C26-3535-48B0-88F9-87701CF59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5B7C2-8FEA-459A-8317-26B98214F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76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799B8-123F-48AE-A64C-9F3C2F715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4800" y="11300179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B139-68F6-475B-931E-7F6E07756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8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4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coverytrial.net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coverytrial.net/uk/for-site-staff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recoverytrial.net/uk/for-site-staff/site-tea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471ABD0-11C5-4215-B35A-451DA091B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3" y="249523"/>
            <a:ext cx="3751164" cy="90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: Rounded Corners 3">
            <a:extLst>
              <a:ext uri="{FF2B5EF4-FFF2-40B4-BE49-F238E27FC236}">
                <a16:creationId xmlns:a16="http://schemas.microsoft.com/office/drawing/2014/main" id="{BC7E474B-4393-4E22-B60F-04653605809E}"/>
              </a:ext>
            </a:extLst>
          </p:cNvPr>
          <p:cNvSpPr/>
          <p:nvPr/>
        </p:nvSpPr>
        <p:spPr>
          <a:xfrm>
            <a:off x="4164950" y="5165982"/>
            <a:ext cx="7455722" cy="1744057"/>
          </a:xfrm>
          <a:prstGeom prst="roundRect">
            <a:avLst/>
          </a:prstGeom>
          <a:solidFill>
            <a:schemeClr val="bg1"/>
          </a:solidFill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800" b="1" dirty="0">
                <a:solidFill>
                  <a:srgbClr val="862A4D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Eligible patients</a:t>
            </a:r>
            <a:br>
              <a:rPr lang="en-US" sz="2800" dirty="0">
                <a:solidFill>
                  <a:srgbClr val="862A4D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Three treatment comparisons are open. Patients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may enter one, two, or all three comparisons, depending on eligibility (each is an independent 1:1 randomisation)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817A3B03-1972-4818-93FA-D93481200E89}"/>
              </a:ext>
            </a:extLst>
          </p:cNvPr>
          <p:cNvSpPr/>
          <p:nvPr/>
        </p:nvSpPr>
        <p:spPr>
          <a:xfrm rot="16200000" flipH="1">
            <a:off x="4412388" y="6946430"/>
            <a:ext cx="536095" cy="46800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16" name="Arrow: Right 1">
            <a:extLst>
              <a:ext uri="{FF2B5EF4-FFF2-40B4-BE49-F238E27FC236}">
                <a16:creationId xmlns:a16="http://schemas.microsoft.com/office/drawing/2014/main" id="{0FADC3D1-6312-41CF-A8CB-8444EEE43079}"/>
              </a:ext>
            </a:extLst>
          </p:cNvPr>
          <p:cNvSpPr/>
          <p:nvPr/>
        </p:nvSpPr>
        <p:spPr>
          <a:xfrm rot="5400000">
            <a:off x="10956339" y="6946044"/>
            <a:ext cx="537211" cy="46765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19" name="Rectangle: Rounded Corners 3">
            <a:extLst>
              <a:ext uri="{FF2B5EF4-FFF2-40B4-BE49-F238E27FC236}">
                <a16:creationId xmlns:a16="http://schemas.microsoft.com/office/drawing/2014/main" id="{75B6AC67-1BC6-4B2A-9D10-A98BD3F13C62}"/>
              </a:ext>
            </a:extLst>
          </p:cNvPr>
          <p:cNvSpPr/>
          <p:nvPr/>
        </p:nvSpPr>
        <p:spPr>
          <a:xfrm>
            <a:off x="3134529" y="7485380"/>
            <a:ext cx="2382866" cy="1209552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Oseltamivir (antiviral)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oseltamivir*</a:t>
            </a:r>
          </a:p>
        </p:txBody>
      </p:sp>
      <p:sp>
        <p:nvSpPr>
          <p:cNvPr id="20" name="Rectangle: Rounded Corners 3">
            <a:extLst>
              <a:ext uri="{FF2B5EF4-FFF2-40B4-BE49-F238E27FC236}">
                <a16:creationId xmlns:a16="http://schemas.microsoft.com/office/drawing/2014/main" id="{C7C8846B-7315-43DD-8FB0-DE9A3F0A871D}"/>
              </a:ext>
            </a:extLst>
          </p:cNvPr>
          <p:cNvSpPr/>
          <p:nvPr/>
        </p:nvSpPr>
        <p:spPr>
          <a:xfrm>
            <a:off x="5588316" y="7482178"/>
            <a:ext cx="4453126" cy="1219712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Dexamethasone (6 mg od)</a:t>
            </a:r>
            <a:r>
              <a:rPr lang="nl-NL" dirty="0">
                <a:solidFill>
                  <a:srgbClr val="770F2B"/>
                </a:solidFill>
              </a:rPr>
              <a:t> </a:t>
            </a:r>
            <a:r>
              <a:rPr lang="nl-NL" b="1" dirty="0">
                <a:solidFill>
                  <a:srgbClr val="770F2B"/>
                </a:solidFill>
              </a:rPr>
              <a:t>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systemic corticosteroids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[to be eligible, patients must be hypoxic without suspected SARS-COV-2 coinfection]</a:t>
            </a:r>
          </a:p>
        </p:txBody>
      </p:sp>
      <p:sp>
        <p:nvSpPr>
          <p:cNvPr id="23" name="Arrow: Right 1">
            <a:extLst>
              <a:ext uri="{FF2B5EF4-FFF2-40B4-BE49-F238E27FC236}">
                <a16:creationId xmlns:a16="http://schemas.microsoft.com/office/drawing/2014/main" id="{4F11FEF7-6B62-4E9A-B997-6B0E7617B350}"/>
              </a:ext>
            </a:extLst>
          </p:cNvPr>
          <p:cNvSpPr/>
          <p:nvPr/>
        </p:nvSpPr>
        <p:spPr>
          <a:xfrm rot="5400000">
            <a:off x="7558935" y="6945870"/>
            <a:ext cx="537213" cy="46800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27" name="Rectangle: Rounded Corners 3">
            <a:extLst>
              <a:ext uri="{FF2B5EF4-FFF2-40B4-BE49-F238E27FC236}">
                <a16:creationId xmlns:a16="http://schemas.microsoft.com/office/drawing/2014/main" id="{15F77AE5-EC2E-4D1E-B779-661EFCEFB4CB}"/>
              </a:ext>
            </a:extLst>
          </p:cNvPr>
          <p:cNvSpPr/>
          <p:nvPr/>
        </p:nvSpPr>
        <p:spPr>
          <a:xfrm>
            <a:off x="10153542" y="7482379"/>
            <a:ext cx="2224875" cy="1212755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Baloxavir (antiviral) 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baloxavir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3A849F5-7EF7-46F6-B832-E6D1D6FC0D58}"/>
              </a:ext>
            </a:extLst>
          </p:cNvPr>
          <p:cNvSpPr/>
          <p:nvPr/>
        </p:nvSpPr>
        <p:spPr>
          <a:xfrm>
            <a:off x="135962" y="8850736"/>
            <a:ext cx="7703126" cy="3176720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87958A7-068C-40CE-8F39-F3450F12A370}"/>
              </a:ext>
            </a:extLst>
          </p:cNvPr>
          <p:cNvSpPr/>
          <p:nvPr/>
        </p:nvSpPr>
        <p:spPr>
          <a:xfrm>
            <a:off x="472886" y="2460146"/>
            <a:ext cx="15225038" cy="2565286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/>
          </a:p>
        </p:txBody>
      </p:sp>
      <p:pic>
        <p:nvPicPr>
          <p:cNvPr id="29" name="Picture 4" descr="Oxford University Logo | Oxford ...">
            <a:extLst>
              <a:ext uri="{FF2B5EF4-FFF2-40B4-BE49-F238E27FC236}">
                <a16:creationId xmlns:a16="http://schemas.microsoft.com/office/drawing/2014/main" id="{5E629862-1E4D-4342-AFA9-17170AB11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4427" y="95084"/>
            <a:ext cx="1213497" cy="121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C48F7DD-FE8A-48F6-95E2-3763FFAD7D37}"/>
              </a:ext>
            </a:extLst>
          </p:cNvPr>
          <p:cNvSpPr/>
          <p:nvPr/>
        </p:nvSpPr>
        <p:spPr>
          <a:xfrm>
            <a:off x="7924810" y="8850737"/>
            <a:ext cx="8170708" cy="3176719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343015-6D26-4BAC-9071-FBB14CA36EC0}"/>
              </a:ext>
            </a:extLst>
          </p:cNvPr>
          <p:cNvSpPr txBox="1"/>
          <p:nvPr/>
        </p:nvSpPr>
        <p:spPr>
          <a:xfrm>
            <a:off x="8151802" y="8918887"/>
            <a:ext cx="78534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</a:rPr>
              <a:t>*O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seltamivir is recommended for many hospitalised patients in UKHSA guidelines, but the Department of Health also encourages inclusion of patients into trials of oseltamivir. P</a:t>
            </a: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atients are only eligible for this comparison if they have not received oseltamivir, and their responsible clinician would be happy to follow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 either possible allocation. </a:t>
            </a:r>
          </a:p>
          <a:p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“[…] there remains both clinical and collective uncertainty (equipoise) about the role of antiviral and steroid treatments for most patients hospitalised with influenza. […] Whilst it is appropriate for those not taking part in national trials to continue to follow existing national guidance, the trials will strengthen the evidence base that underpins that guidance.”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Letter supporting influenza trials from Chris Whitty, CMO for England (full letter via QR link on the left)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4447" y="9075783"/>
            <a:ext cx="2848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more information on each treatment comparison</a:t>
            </a:r>
            <a:r>
              <a:rPr lang="en-GB" dirty="0"/>
              <a:t> </a:t>
            </a:r>
          </a:p>
          <a:p>
            <a:r>
              <a:rPr lang="en-GB" dirty="0"/>
              <a:t>see the Intervention Sheets </a:t>
            </a:r>
            <a:r>
              <a:rPr lang="en-GB" dirty="0">
                <a:hlinkClick r:id="rId4"/>
              </a:rPr>
              <a:t>here </a:t>
            </a:r>
            <a:r>
              <a:rPr lang="en-GB" dirty="0"/>
              <a:t>-&gt;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77" y="9088290"/>
            <a:ext cx="36048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To refer potential patients, or for questions, contact the trial team:</a:t>
            </a:r>
            <a:endParaRPr lang="en-US" i="1" dirty="0"/>
          </a:p>
          <a:p>
            <a:r>
              <a:rPr lang="en-GB" b="1" dirty="0">
                <a:solidFill>
                  <a:srgbClr val="862A4D"/>
                </a:solidFill>
                <a:ea typeface="Calibri" panose="020F0502020204030204" pitchFamily="34" charset="0"/>
              </a:rPr>
              <a:t>Email</a:t>
            </a:r>
            <a:r>
              <a:rPr lang="en-GB" sz="1600" b="1" dirty="0">
                <a:solidFill>
                  <a:srgbClr val="862A4D"/>
                </a:solidFill>
                <a:latin typeface="Aptos"/>
                <a:ea typeface="Calibri" panose="020F0502020204030204" pitchFamily="34" charset="0"/>
              </a:rPr>
              <a:t> </a:t>
            </a:r>
            <a:r>
              <a:rPr lang="en-GB" dirty="0">
                <a:ea typeface="Calibri" panose="020F0502020204030204" pitchFamily="34" charset="0"/>
              </a:rPr>
              <a:t>[local research team email]</a:t>
            </a:r>
          </a:p>
          <a:p>
            <a:r>
              <a:rPr lang="en-US" b="1" dirty="0">
                <a:solidFill>
                  <a:srgbClr val="862A4D"/>
                </a:solidFill>
              </a:rPr>
              <a:t>If urgent tel</a:t>
            </a:r>
            <a:r>
              <a:rPr lang="en-US" dirty="0"/>
              <a:t> [local team tel]</a:t>
            </a:r>
          </a:p>
          <a:p>
            <a:endParaRPr lang="en-US" b="1" dirty="0">
              <a:solidFill>
                <a:srgbClr val="862A4D"/>
              </a:solidFill>
            </a:endParaRPr>
          </a:p>
          <a:p>
            <a:r>
              <a:rPr lang="en-US" b="1" dirty="0">
                <a:solidFill>
                  <a:srgbClr val="862A4D"/>
                </a:solidFill>
              </a:rPr>
              <a:t>Principal Investigator:</a:t>
            </a:r>
          </a:p>
          <a:p>
            <a:r>
              <a:rPr lang="en-US" dirty="0"/>
              <a:t>[local PI]</a:t>
            </a:r>
          </a:p>
          <a:p>
            <a:r>
              <a:rPr lang="en-US" b="1" dirty="0">
                <a:solidFill>
                  <a:srgbClr val="862A4D"/>
                </a:solidFill>
              </a:rPr>
              <a:t>Associate PI/main contacts:</a:t>
            </a:r>
            <a:r>
              <a:rPr lang="en-GB" dirty="0"/>
              <a:t> </a:t>
            </a:r>
          </a:p>
          <a:p>
            <a:r>
              <a:rPr lang="en-GB" dirty="0"/>
              <a:t>[names of API(s)/contacts, if any]</a:t>
            </a:r>
            <a:endParaRPr lang="en-US" b="1" dirty="0">
              <a:solidFill>
                <a:srgbClr val="862A4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60" y="9071221"/>
            <a:ext cx="1218973" cy="1218973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715668" y="10513367"/>
            <a:ext cx="2721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protocol, training materials, and DHSC letters supporting influenza trials </a:t>
            </a:r>
            <a:r>
              <a:rPr lang="en-GB" dirty="0"/>
              <a:t>see </a:t>
            </a:r>
            <a:r>
              <a:rPr lang="en-GB" dirty="0">
                <a:hlinkClick r:id="rId6"/>
              </a:rPr>
              <a:t>here</a:t>
            </a:r>
            <a:r>
              <a:rPr lang="en-GB" dirty="0"/>
              <a:t> -&gt;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59" y="10504046"/>
            <a:ext cx="1218973" cy="121897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55756" y="2389349"/>
            <a:ext cx="1446358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ELIGIBILITY</a:t>
            </a:r>
          </a:p>
          <a:p>
            <a:r>
              <a:rPr lang="en-GB" sz="2400" dirty="0"/>
              <a:t>1. Hospitalised (planned overnight stay) with a pneumonia syndrome, defined as </a:t>
            </a:r>
          </a:p>
          <a:p>
            <a:pPr lvl="1"/>
            <a:r>
              <a:rPr lang="en-GB" sz="2400" dirty="0"/>
              <a:t>a) typical symptoms of new respiratory infection, and</a:t>
            </a:r>
          </a:p>
          <a:p>
            <a:pPr lvl="1"/>
            <a:r>
              <a:rPr lang="en-GB" sz="2400" dirty="0"/>
              <a:t>b) objective evidence of acute lung disease (e.g. compatible CXR, CT or US, clinical exam, or new hypoxia), and</a:t>
            </a:r>
          </a:p>
          <a:p>
            <a:pPr lvl="1"/>
            <a:r>
              <a:rPr lang="en-GB" sz="2400" dirty="0"/>
              <a:t>c) alternative causes considered unlikely (e.g. heart failure)</a:t>
            </a:r>
          </a:p>
          <a:p>
            <a:r>
              <a:rPr lang="en-GB" sz="2400" dirty="0"/>
              <a:t>2. Trial treatment is not considered definitely indicated or contraindicated by the responsible clinician</a:t>
            </a:r>
          </a:p>
          <a:p>
            <a:r>
              <a:rPr lang="en-GB" sz="2400" dirty="0"/>
              <a:t>3. Confirmed influenza A or B (PCR or antigen test)</a:t>
            </a:r>
            <a:endParaRPr lang="en-US" sz="1400" dirty="0"/>
          </a:p>
          <a:p>
            <a:endParaRPr lang="en-GB" dirty="0"/>
          </a:p>
        </p:txBody>
      </p:sp>
      <p:grpSp>
        <p:nvGrpSpPr>
          <p:cNvPr id="41" name="Group 40"/>
          <p:cNvGrpSpPr/>
          <p:nvPr/>
        </p:nvGrpSpPr>
        <p:grpSpPr>
          <a:xfrm>
            <a:off x="383366" y="1373634"/>
            <a:ext cx="15314559" cy="1173247"/>
            <a:chOff x="77648" y="263531"/>
            <a:chExt cx="15074774" cy="1291388"/>
          </a:xfrm>
        </p:grpSpPr>
        <p:sp>
          <p:nvSpPr>
            <p:cNvPr id="38" name="Rectangle 37"/>
            <p:cNvSpPr/>
            <p:nvPr/>
          </p:nvSpPr>
          <p:spPr>
            <a:xfrm>
              <a:off x="165766" y="263531"/>
              <a:ext cx="14986656" cy="1043781"/>
            </a:xfrm>
            <a:prstGeom prst="rect">
              <a:avLst/>
            </a:prstGeom>
            <a:solidFill>
              <a:srgbClr val="A83A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sz="2400" dirty="0">
                <a:solidFill>
                  <a:schemeClr val="bg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31848" y="335352"/>
              <a:ext cx="4556908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Might they be eligible </a:t>
              </a:r>
            </a:p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for RECOVERY?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924588" y="300867"/>
              <a:ext cx="5844857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If so, please contact the trial team and help us improve the treatment of influenza!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7648" y="316154"/>
              <a:ext cx="4232460" cy="91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Are you looking after a patient with influenza? 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683148" y="221488"/>
            <a:ext cx="941220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862A4D"/>
                </a:solidFill>
              </a:rPr>
              <a:t>RECOVERY is an open-label platform trial recruiting patients hospitalised with influenza and evidence of pneumonia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99420" y="11693584"/>
            <a:ext cx="3723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Trial website: </a:t>
            </a:r>
            <a:r>
              <a:rPr lang="en-US" b="1" dirty="0">
                <a:solidFill>
                  <a:srgbClr val="862A4D"/>
                </a:solidFill>
                <a:hlinkClick r:id="rId8"/>
              </a:rPr>
              <a:t>www.recoverytrial.net</a:t>
            </a:r>
            <a:r>
              <a:rPr lang="en-US" b="1" dirty="0">
                <a:solidFill>
                  <a:srgbClr val="862A4D"/>
                </a:solidFill>
              </a:rPr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618BAC9-F9FB-4A39-808A-9660C89B565D}"/>
              </a:ext>
            </a:extLst>
          </p:cNvPr>
          <p:cNvSpPr txBox="1"/>
          <p:nvPr/>
        </p:nvSpPr>
        <p:spPr>
          <a:xfrm>
            <a:off x="92601" y="11988993"/>
            <a:ext cx="22621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RECOVERY poster (flu-only sites)  V2.0 2025-11-04</a:t>
            </a:r>
          </a:p>
        </p:txBody>
      </p:sp>
    </p:spTree>
    <p:extLst>
      <p:ext uri="{BB962C8B-B14F-4D97-AF65-F5344CB8AC3E}">
        <p14:creationId xmlns:p14="http://schemas.microsoft.com/office/powerpoint/2010/main" val="300630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4F10DC-38B2-4D33-90D5-B0A4375C48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C72182-1E0C-4C11-AF6D-C9321587A3EA}">
  <ds:schemaRefs>
    <ds:schemaRef ds:uri="http://schemas.microsoft.com/office/2006/metadata/properties"/>
    <ds:schemaRef ds:uri="http://schemas.microsoft.com/office/infopath/2007/PartnerControls"/>
    <ds:schemaRef ds:uri="aca37e2d-a12b-47b7-9c3c-40d22df3b50a"/>
    <ds:schemaRef ds:uri="137f62fc-0309-469d-96f8-244e1f51aa13"/>
  </ds:schemaRefs>
</ds:datastoreItem>
</file>

<file path=customXml/itemProps3.xml><?xml version="1.0" encoding="utf-8"?>
<ds:datastoreItem xmlns:ds="http://schemas.openxmlformats.org/officeDocument/2006/customXml" ds:itemID="{37B711D3-2787-4ED3-8C8C-CA3365F2F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aca37e2d-a12b-47b7-9c3c-40d22df3b5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453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Tobert, Vanessa (RTH) OUH</dc:creator>
  <cp:lastModifiedBy>Vanessa Tobert</cp:lastModifiedBy>
  <cp:revision>77</cp:revision>
  <cp:lastPrinted>2024-12-19T10:22:19Z</cp:lastPrinted>
  <dcterms:created xsi:type="dcterms:W3CDTF">2024-09-19T11:00:29Z</dcterms:created>
  <dcterms:modified xsi:type="dcterms:W3CDTF">2025-11-04T16:03:51Z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