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5" r:id="rId5"/>
    <p:sldId id="272" r:id="rId6"/>
    <p:sldId id="273" r:id="rId7"/>
    <p:sldId id="274" r:id="rId8"/>
    <p:sldId id="275" r:id="rId9"/>
    <p:sldId id="276" r:id="rId10"/>
    <p:sldId id="277" r:id="rId11"/>
    <p:sldId id="286" r:id="rId12"/>
    <p:sldId id="287" r:id="rId13"/>
    <p:sldId id="288" r:id="rId14"/>
    <p:sldId id="289" r:id="rId15"/>
    <p:sldId id="281" r:id="rId16"/>
  </p:sldIdLst>
  <p:sldSz cx="12192000" cy="6858000"/>
  <p:notesSz cx="6881813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essa Tobert" initials="VT" lastIdx="2" clrIdx="0">
    <p:extLst>
      <p:ext uri="{19B8F6BF-5375-455C-9EA6-DF929625EA0E}">
        <p15:presenceInfo xmlns:p15="http://schemas.microsoft.com/office/powerpoint/2012/main" userId="96f26fc0faf0d5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2-03T10:27:36.175" idx="2">
    <p:pos x="10" y="10"/>
    <p:text>slides updated to reflect current comparisons</p:text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Randomised Evaluation of COVID-19 Therapy:</a:t>
            </a:r>
            <a:br>
              <a:rPr lang="en-GB" b="1" dirty="0">
                <a:solidFill>
                  <a:srgbClr val="9E3159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b="1" dirty="0"/>
              <a:t>Local Site Training Material</a:t>
            </a:r>
          </a:p>
          <a:p>
            <a:endParaRPr lang="en-GB" b="1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0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0585-FAEB-41D1-85F3-E1604EEC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4CB98-42F8-4560-B2CD-377B7869B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40304"/>
            <a:ext cx="4631267" cy="54954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2194BB-5CBF-4FCF-8FBD-79A6E777A665}"/>
              </a:ext>
            </a:extLst>
          </p:cNvPr>
          <p:cNvSpPr txBox="1"/>
          <p:nvPr/>
        </p:nvSpPr>
        <p:spPr>
          <a:xfrm>
            <a:off x="6456483" y="1616689"/>
            <a:ext cx="489731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After any errors/warnings have been reviewed, you can review the data entered before proceeding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6CEF4-F8DB-4CAD-8C82-7C235BF1CD54}"/>
              </a:ext>
            </a:extLst>
          </p:cNvPr>
          <p:cNvSpPr txBox="1"/>
          <p:nvPr/>
        </p:nvSpPr>
        <p:spPr>
          <a:xfrm>
            <a:off x="6456485" y="3166695"/>
            <a:ext cx="48973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If you need to correct anything click ‘Amend’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E19D5-0607-4D35-BF92-9458F188F72E}"/>
              </a:ext>
            </a:extLst>
          </p:cNvPr>
          <p:cNvSpPr txBox="1"/>
          <p:nvPr/>
        </p:nvSpPr>
        <p:spPr>
          <a:xfrm>
            <a:off x="6456484" y="4041093"/>
            <a:ext cx="48973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If all is correct click ‘Randomise’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1F5455-5D05-4941-9B08-D6D9F6992F67}"/>
              </a:ext>
            </a:extLst>
          </p:cNvPr>
          <p:cNvSpPr/>
          <p:nvPr/>
        </p:nvSpPr>
        <p:spPr>
          <a:xfrm>
            <a:off x="1991105" y="2074031"/>
            <a:ext cx="595224" cy="245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762632-51B4-4C38-BBC6-66EFDA897BD9}"/>
              </a:ext>
            </a:extLst>
          </p:cNvPr>
          <p:cNvSpPr/>
          <p:nvPr/>
        </p:nvSpPr>
        <p:spPr>
          <a:xfrm>
            <a:off x="2507572" y="2083863"/>
            <a:ext cx="595224" cy="245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96D2FE-5BA3-4AEC-BF4A-D3D44D845588}"/>
              </a:ext>
            </a:extLst>
          </p:cNvPr>
          <p:cNvCxnSpPr>
            <a:stCxn id="9" idx="4"/>
            <a:endCxn id="8" idx="1"/>
          </p:cNvCxnSpPr>
          <p:nvPr/>
        </p:nvCxnSpPr>
        <p:spPr>
          <a:xfrm>
            <a:off x="2288717" y="2319237"/>
            <a:ext cx="4167767" cy="19065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AE2A72-2975-4B44-ADE1-6FE54065748B}"/>
              </a:ext>
            </a:extLst>
          </p:cNvPr>
          <p:cNvCxnSpPr>
            <a:stCxn id="10" idx="6"/>
            <a:endCxn id="7" idx="1"/>
          </p:cNvCxnSpPr>
          <p:nvPr/>
        </p:nvCxnSpPr>
        <p:spPr>
          <a:xfrm>
            <a:off x="3102796" y="2206466"/>
            <a:ext cx="3353689" cy="11448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54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868C-AC44-4E59-972F-B5F908DCD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D7EA54-380D-40AE-B317-2A8A17D9A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11" y="1402292"/>
            <a:ext cx="6093556" cy="54137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39ABA2-3E6D-44FC-AB9E-D86F178C7761}"/>
              </a:ext>
            </a:extLst>
          </p:cNvPr>
          <p:cNvSpPr txBox="1"/>
          <p:nvPr/>
        </p:nvSpPr>
        <p:spPr>
          <a:xfrm>
            <a:off x="6172200" y="1870266"/>
            <a:ext cx="594589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For each comparison, the allocation will either be the trial treatment OR usual care (without the trial treatment)</a:t>
            </a:r>
          </a:p>
          <a:p>
            <a:endParaRPr lang="en-GB" dirty="0"/>
          </a:p>
          <a:p>
            <a:r>
              <a:rPr lang="en-GB" dirty="0"/>
              <a:t>If the patient is allocated a trial treatment, ensure this is prescribed (as a normal inpatient prescription by one of the patient’s medical team)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501C0-E1B8-4C5C-9A43-9EE793989F5C}"/>
              </a:ext>
            </a:extLst>
          </p:cNvPr>
          <p:cNvSpPr txBox="1"/>
          <p:nvPr/>
        </p:nvSpPr>
        <p:spPr>
          <a:xfrm>
            <a:off x="6564501" y="4028540"/>
            <a:ext cx="48973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Record the study number in the medical record and on the consent 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E1E898-223A-40AE-8FC2-82DE5541086C}"/>
              </a:ext>
            </a:extLst>
          </p:cNvPr>
          <p:cNvSpPr txBox="1"/>
          <p:nvPr/>
        </p:nvSpPr>
        <p:spPr>
          <a:xfrm>
            <a:off x="6564501" y="5426312"/>
            <a:ext cx="489731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 copy of the treatment allocation, study number, and data in the randomisation form can be saved or printed as a pdf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7816C0-0C71-46C4-95EB-BBA4310C23AC}"/>
              </a:ext>
            </a:extLst>
          </p:cNvPr>
          <p:cNvSpPr/>
          <p:nvPr/>
        </p:nvSpPr>
        <p:spPr>
          <a:xfrm>
            <a:off x="2748452" y="2925633"/>
            <a:ext cx="813207" cy="336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BF15B4-D5AE-4E0A-975A-8ECDEA5BEA6E}"/>
              </a:ext>
            </a:extLst>
          </p:cNvPr>
          <p:cNvSpPr/>
          <p:nvPr/>
        </p:nvSpPr>
        <p:spPr>
          <a:xfrm>
            <a:off x="2778085" y="3570539"/>
            <a:ext cx="813207" cy="336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4A3FCD-5310-498C-AFE3-2DA0627F1114}"/>
              </a:ext>
            </a:extLst>
          </p:cNvPr>
          <p:cNvSpPr/>
          <p:nvPr/>
        </p:nvSpPr>
        <p:spPr>
          <a:xfrm>
            <a:off x="2825670" y="4057291"/>
            <a:ext cx="813207" cy="336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A069AD-61B0-43AE-8471-8E063F8B93F9}"/>
              </a:ext>
            </a:extLst>
          </p:cNvPr>
          <p:cNvSpPr/>
          <p:nvPr/>
        </p:nvSpPr>
        <p:spPr>
          <a:xfrm>
            <a:off x="2825670" y="5854110"/>
            <a:ext cx="813207" cy="336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323E21-46FB-46F7-A9B8-C822569A7391}"/>
              </a:ext>
            </a:extLst>
          </p:cNvPr>
          <p:cNvCxnSpPr>
            <a:stCxn id="9" idx="6"/>
          </p:cNvCxnSpPr>
          <p:nvPr/>
        </p:nvCxnSpPr>
        <p:spPr>
          <a:xfrm flipV="1">
            <a:off x="3561659" y="2626640"/>
            <a:ext cx="2610541" cy="467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CFA047-8D46-4CAE-8190-83059D82CACF}"/>
              </a:ext>
            </a:extLst>
          </p:cNvPr>
          <p:cNvCxnSpPr>
            <a:cxnSpLocks/>
          </p:cNvCxnSpPr>
          <p:nvPr/>
        </p:nvCxnSpPr>
        <p:spPr>
          <a:xfrm flipV="1">
            <a:off x="3591292" y="2626640"/>
            <a:ext cx="2580908" cy="1077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D6C3A6-3197-4EC9-93B1-E4300FBEFC6C}"/>
              </a:ext>
            </a:extLst>
          </p:cNvPr>
          <p:cNvCxnSpPr>
            <a:cxnSpLocks/>
            <a:stCxn id="11" idx="6"/>
          </p:cNvCxnSpPr>
          <p:nvPr/>
        </p:nvCxnSpPr>
        <p:spPr>
          <a:xfrm flipV="1">
            <a:off x="3638877" y="2626640"/>
            <a:ext cx="2486112" cy="15988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874676E-47A7-489B-9411-2A747AF35723}"/>
              </a:ext>
            </a:extLst>
          </p:cNvPr>
          <p:cNvSpPr/>
          <p:nvPr/>
        </p:nvSpPr>
        <p:spPr>
          <a:xfrm>
            <a:off x="2778085" y="4842389"/>
            <a:ext cx="813207" cy="336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ADEE05-1861-434D-9140-834F858CB2B9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591292" y="4351706"/>
            <a:ext cx="2973209" cy="6383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E7DFF57-CFAE-4B15-BCBF-82EE9DBA98BA}"/>
              </a:ext>
            </a:extLst>
          </p:cNvPr>
          <p:cNvCxnSpPr>
            <a:stCxn id="12" idx="6"/>
            <a:endCxn id="8" idx="1"/>
          </p:cNvCxnSpPr>
          <p:nvPr/>
        </p:nvCxnSpPr>
        <p:spPr>
          <a:xfrm flipV="1">
            <a:off x="3638877" y="5887977"/>
            <a:ext cx="2925624" cy="1343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371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926" y="1696898"/>
            <a:ext cx="11983074" cy="458007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If you have any questions about the process or run into problems with the website please do one of the following:</a:t>
            </a:r>
          </a:p>
          <a:p>
            <a:endParaRPr lang="en-GB" dirty="0"/>
          </a:p>
          <a:p>
            <a:pPr lvl="1"/>
            <a:r>
              <a:rPr lang="en-GB" dirty="0"/>
              <a:t>Review our Frequently Asked Questions on the study website </a:t>
            </a:r>
            <a:r>
              <a:rPr lang="en-GB" b="1" dirty="0">
                <a:solidFill>
                  <a:srgbClr val="9E3159"/>
                </a:solidFill>
              </a:rPr>
              <a:t>www.recoverytrial.net</a:t>
            </a:r>
            <a:endParaRPr lang="en-GB" dirty="0">
              <a:solidFill>
                <a:srgbClr val="9E3159"/>
              </a:solidFill>
            </a:endParaRPr>
          </a:p>
          <a:p>
            <a:pPr lvl="1"/>
            <a:endParaRPr lang="en-GB" dirty="0"/>
          </a:p>
          <a:p>
            <a:pPr lvl="1"/>
            <a:r>
              <a:rPr lang="en-GB" dirty="0"/>
              <a:t>E-mail the study team at </a:t>
            </a:r>
            <a:r>
              <a:rPr lang="en-GB" b="1" dirty="0">
                <a:solidFill>
                  <a:srgbClr val="9E3159"/>
                </a:solidFill>
              </a:rPr>
              <a:t>recoverytrial@ndph.ox.ac.uk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Telephone the study team (24/7) on 0800 1385451 (urgent calls only please)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571166-596F-44FD-89E5-2972DF5C5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6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Randomisation does </a:t>
            </a:r>
            <a:r>
              <a:rPr lang="en-GB" b="1" dirty="0"/>
              <a:t>not</a:t>
            </a:r>
            <a:r>
              <a:rPr lang="en-GB" dirty="0"/>
              <a:t> have to be done by the person who took consent</a:t>
            </a:r>
          </a:p>
          <a:p>
            <a:endParaRPr lang="en-GB" dirty="0"/>
          </a:p>
          <a:p>
            <a:r>
              <a:rPr lang="en-GB" dirty="0"/>
              <a:t>Randomisation </a:t>
            </a:r>
            <a:r>
              <a:rPr lang="en-GB" b="1" dirty="0"/>
              <a:t>must</a:t>
            </a:r>
            <a:r>
              <a:rPr lang="en-GB" dirty="0"/>
              <a:t> be done online and can be accessed via the trial website:                  </a:t>
            </a:r>
            <a:r>
              <a:rPr lang="en-GB" sz="3200" b="1" dirty="0">
                <a:solidFill>
                  <a:srgbClr val="9E3159"/>
                </a:solidFill>
              </a:rPr>
              <a:t>www.recoverytrial.net</a:t>
            </a:r>
          </a:p>
          <a:p>
            <a:pPr marL="0" indent="0" algn="ctr">
              <a:buNone/>
            </a:pP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/>
              <a:t>Follow links for “Randomisation”</a:t>
            </a:r>
          </a:p>
          <a:p>
            <a:pPr lvl="1"/>
            <a:r>
              <a:rPr lang="en-GB" dirty="0"/>
              <a:t>You will be able to download a Participant Information Sheet/Consent Form here too in case you need it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C1FDDF-5F80-4E2E-A8DE-188307BB2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9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07050" y="5349694"/>
            <a:ext cx="11177899" cy="1983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To enter a new participant, click ‘Enrol patient into study’</a:t>
            </a:r>
          </a:p>
          <a:p>
            <a:endParaRPr lang="en-GB" sz="2400" dirty="0"/>
          </a:p>
          <a:p>
            <a:r>
              <a:rPr lang="en-GB" sz="2400" dirty="0"/>
              <a:t>From the home page you can also access a recruitment list for you site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1615" y="3226279"/>
            <a:ext cx="3148642" cy="14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116A7A-951C-4F3E-B5A0-A03B88FDC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199" y="195026"/>
            <a:ext cx="2880360" cy="8991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EC82D76-ABFC-456A-9B7F-8171DE437DCD}"/>
              </a:ext>
            </a:extLst>
          </p:cNvPr>
          <p:cNvSpPr txBox="1"/>
          <p:nvPr/>
        </p:nvSpPr>
        <p:spPr>
          <a:xfrm>
            <a:off x="3782952" y="2914650"/>
            <a:ext cx="1489136" cy="808321"/>
          </a:xfrm>
          <a:prstGeom prst="rect">
            <a:avLst/>
          </a:prstGeom>
          <a:noFill/>
          <a:ln>
            <a:solidFill>
              <a:srgbClr val="9E3159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7ED50E-86F4-49B7-B63C-C40ECA646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960" y="1501420"/>
            <a:ext cx="7538080" cy="3743015"/>
          </a:xfrm>
          <a:prstGeom prst="rect">
            <a:avLst/>
          </a:prstGeom>
          <a:ln>
            <a:solidFill>
              <a:srgbClr val="9E3159"/>
            </a:solidFill>
          </a:ln>
        </p:spPr>
      </p:pic>
    </p:spTree>
    <p:extLst>
      <p:ext uri="{BB962C8B-B14F-4D97-AF65-F5344CB8AC3E}">
        <p14:creationId xmlns:p14="http://schemas.microsoft.com/office/powerpoint/2010/main" val="81049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04201" y="4589253"/>
            <a:ext cx="11177899" cy="1983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on “Enrol patient into study”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0" y="3952875"/>
            <a:ext cx="133985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253227-E659-471D-A304-675495611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2446BDA-3C43-49C2-AF02-BCF674688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518" r="1878" b="34840"/>
          <a:stretch/>
        </p:blipFill>
        <p:spPr>
          <a:xfrm>
            <a:off x="366877" y="1340304"/>
            <a:ext cx="11452545" cy="31919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093613-FF4A-474F-81AA-0B1747C00826}"/>
              </a:ext>
            </a:extLst>
          </p:cNvPr>
          <p:cNvSpPr/>
          <p:nvPr/>
        </p:nvSpPr>
        <p:spPr>
          <a:xfrm>
            <a:off x="2982348" y="3228765"/>
            <a:ext cx="2197509" cy="122657"/>
          </a:xfrm>
          <a:prstGeom prst="rect">
            <a:avLst/>
          </a:prstGeom>
          <a:noFill/>
          <a:ln>
            <a:solidFill>
              <a:srgbClr val="9E3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09A74B-5230-47B4-85AB-DA4CAF2A9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E6EB8A-811F-4A39-AFC3-DDB6E9FCF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5" y="1340304"/>
            <a:ext cx="6180927" cy="55029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86362B-AB17-4627-8F24-8A2D71842220}"/>
              </a:ext>
            </a:extLst>
          </p:cNvPr>
          <p:cNvSpPr txBox="1"/>
          <p:nvPr/>
        </p:nvSpPr>
        <p:spPr>
          <a:xfrm>
            <a:off x="6767294" y="3349040"/>
            <a:ext cx="48973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Eligibility criteria are confirmed on the 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26D2CB-3249-491A-8C2B-B74205E81C3C}"/>
              </a:ext>
            </a:extLst>
          </p:cNvPr>
          <p:cNvSpPr txBox="1"/>
          <p:nvPr/>
        </p:nvSpPr>
        <p:spPr>
          <a:xfrm>
            <a:off x="6767293" y="4862318"/>
            <a:ext cx="48973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ea typeface="Calibri"/>
                <a:cs typeface="Calibri"/>
              </a:rPr>
              <a:t>The questions that appear on the form depend on the answers above, so the form is just an example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09D4C-AAD2-4B2D-9813-625B99D0221C}"/>
              </a:ext>
            </a:extLst>
          </p:cNvPr>
          <p:cNvSpPr/>
          <p:nvPr/>
        </p:nvSpPr>
        <p:spPr>
          <a:xfrm>
            <a:off x="2658533" y="4030133"/>
            <a:ext cx="6604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CEE9F6-0370-43D6-8D12-9985B17895FA}"/>
              </a:ext>
            </a:extLst>
          </p:cNvPr>
          <p:cNvCxnSpPr>
            <a:stCxn id="14" idx="7"/>
            <a:endCxn id="9" idx="1"/>
          </p:cNvCxnSpPr>
          <p:nvPr/>
        </p:nvCxnSpPr>
        <p:spPr>
          <a:xfrm flipV="1">
            <a:off x="3222220" y="3533706"/>
            <a:ext cx="3545074" cy="8312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2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10F806-23D4-4F08-BA44-B389182A0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023D98-A01C-46F7-A6FA-8C6D1651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5353"/>
            <a:ext cx="6817877" cy="542713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6212B3A-D500-4BAA-B28E-D285B226C1A8}"/>
              </a:ext>
            </a:extLst>
          </p:cNvPr>
          <p:cNvSpPr/>
          <p:nvPr/>
        </p:nvSpPr>
        <p:spPr>
          <a:xfrm>
            <a:off x="2463800" y="1375353"/>
            <a:ext cx="1422399" cy="2486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457B0-E87F-4411-ADF6-D890F24F07CF}"/>
              </a:ext>
            </a:extLst>
          </p:cNvPr>
          <p:cNvSpPr txBox="1"/>
          <p:nvPr/>
        </p:nvSpPr>
        <p:spPr>
          <a:xfrm>
            <a:off x="7543800" y="1652117"/>
            <a:ext cx="425575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Most recent clinical observations taken as part of routine care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DB2156-2FB9-4F28-856F-F6EE212092FC}"/>
              </a:ext>
            </a:extLst>
          </p:cNvPr>
          <p:cNvCxnSpPr>
            <a:cxnSpLocks/>
            <a:stCxn id="9" idx="7"/>
            <a:endCxn id="10" idx="1"/>
          </p:cNvCxnSpPr>
          <p:nvPr/>
        </p:nvCxnSpPr>
        <p:spPr>
          <a:xfrm>
            <a:off x="3677893" y="1739511"/>
            <a:ext cx="3865907" cy="2049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7C55ADA-3633-4867-83BB-A8DB3F092FEC}"/>
              </a:ext>
            </a:extLst>
          </p:cNvPr>
          <p:cNvSpPr/>
          <p:nvPr/>
        </p:nvSpPr>
        <p:spPr>
          <a:xfrm>
            <a:off x="2624667" y="4031281"/>
            <a:ext cx="1422399" cy="2486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C578CE-C62A-4889-8ECF-91B8AC86368C}"/>
              </a:ext>
            </a:extLst>
          </p:cNvPr>
          <p:cNvSpPr txBox="1"/>
          <p:nvPr/>
        </p:nvSpPr>
        <p:spPr>
          <a:xfrm>
            <a:off x="7323666" y="3216210"/>
            <a:ext cx="46959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Results from investigations done for routine care (these are not performed for the trial, so if they were not done just click ‘not measured/not taken’)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5AF878-61BF-4FA7-B579-06692B17A52D}"/>
              </a:ext>
            </a:extLst>
          </p:cNvPr>
          <p:cNvCxnSpPr>
            <a:endCxn id="18" idx="1"/>
          </p:cNvCxnSpPr>
          <p:nvPr/>
        </p:nvCxnSpPr>
        <p:spPr>
          <a:xfrm flipV="1">
            <a:off x="3886199" y="3631709"/>
            <a:ext cx="3437467" cy="989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360C364-8C7C-4EAB-8521-38F54FB6CC62}"/>
              </a:ext>
            </a:extLst>
          </p:cNvPr>
          <p:cNvSpPr txBox="1"/>
          <p:nvPr/>
        </p:nvSpPr>
        <p:spPr>
          <a:xfrm>
            <a:off x="7323666" y="5015051"/>
            <a:ext cx="46959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Pay attention to the units for laboratory results, as these vary between sites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CB7FF5-D5F3-4317-BA35-1838BE0A1605}"/>
              </a:ext>
            </a:extLst>
          </p:cNvPr>
          <p:cNvCxnSpPr>
            <a:endCxn id="21" idx="1"/>
          </p:cNvCxnSpPr>
          <p:nvPr/>
        </p:nvCxnSpPr>
        <p:spPr>
          <a:xfrm flipV="1">
            <a:off x="4047066" y="5307439"/>
            <a:ext cx="3276600" cy="2923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43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AC046D-F541-43CD-A13A-D3276CB0C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BBA1EA-8284-4BB0-AAA5-F5C8D3E08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9533"/>
            <a:ext cx="6961590" cy="44136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3F1688-95A2-46A4-A1DA-1C3DEA58C92D}"/>
              </a:ext>
            </a:extLst>
          </p:cNvPr>
          <p:cNvSpPr txBox="1"/>
          <p:nvPr/>
        </p:nvSpPr>
        <p:spPr>
          <a:xfrm>
            <a:off x="8011933" y="2648172"/>
            <a:ext cx="34494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Requiring ongoing specialist care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754E9E-271A-4F43-B097-9F4D0EA4962D}"/>
              </a:ext>
            </a:extLst>
          </p:cNvPr>
          <p:cNvSpPr/>
          <p:nvPr/>
        </p:nvSpPr>
        <p:spPr>
          <a:xfrm>
            <a:off x="2889454" y="3429000"/>
            <a:ext cx="820574" cy="275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83BCD9-85B8-4FD1-8318-B20DE7C91495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3710028" y="2832838"/>
            <a:ext cx="4301905" cy="7338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6351A0B-753B-4CE9-A316-48A7665E3C50}"/>
              </a:ext>
            </a:extLst>
          </p:cNvPr>
          <p:cNvSpPr txBox="1"/>
          <p:nvPr/>
        </p:nvSpPr>
        <p:spPr>
          <a:xfrm>
            <a:off x="7219088" y="4629969"/>
            <a:ext cx="48973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If any treatment is considered to be indicated the patient cannot enter the relevant comparison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E83624C-C743-4C55-A1B4-99DBF37F2FBA}"/>
              </a:ext>
            </a:extLst>
          </p:cNvPr>
          <p:cNvSpPr/>
          <p:nvPr/>
        </p:nvSpPr>
        <p:spPr>
          <a:xfrm>
            <a:off x="2823261" y="4464537"/>
            <a:ext cx="886767" cy="13803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C56861-47B3-48F7-943A-F5687ED389E9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710028" y="4953135"/>
            <a:ext cx="3509060" cy="2015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65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9B1E-DAA1-41D6-8907-492B7D526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7CEE22-C45A-43B7-A297-559B3A327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39" y="1470025"/>
            <a:ext cx="6937929" cy="53732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DBD933-BEF9-4EDE-9AB5-0A1D83BCFF2D}"/>
              </a:ext>
            </a:extLst>
          </p:cNvPr>
          <p:cNvSpPr txBox="1"/>
          <p:nvPr/>
        </p:nvSpPr>
        <p:spPr>
          <a:xfrm>
            <a:off x="7124699" y="1553254"/>
            <a:ext cx="489731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Suitability for each comparison. </a:t>
            </a:r>
            <a:r>
              <a:rPr lang="en-GB" sz="1600" b="1" dirty="0"/>
              <a:t>Please read the wording carefully:</a:t>
            </a:r>
          </a:p>
          <a:p>
            <a:r>
              <a:rPr lang="en-GB" sz="1600" dirty="0"/>
              <a:t>- If the patient is NOT suitable for the comparison the answer should be ‘Yes’ </a:t>
            </a:r>
          </a:p>
          <a:p>
            <a:r>
              <a:rPr lang="en-GB" sz="1600" dirty="0"/>
              <a:t>- If the patient IS suitable for the comparison the answer should be ‘No’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28B1AD-1618-4F48-B57E-29F2D6C170D2}"/>
              </a:ext>
            </a:extLst>
          </p:cNvPr>
          <p:cNvSpPr txBox="1"/>
          <p:nvPr/>
        </p:nvSpPr>
        <p:spPr>
          <a:xfrm>
            <a:off x="7124699" y="3429000"/>
            <a:ext cx="489731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Availability of study treatment at your site (select ‘No’ if you’ve heard that a specific treatment is unavailable)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FFE3A2-4A7F-4D47-96D3-2A58BBD9518F}"/>
              </a:ext>
            </a:extLst>
          </p:cNvPr>
          <p:cNvSpPr txBox="1"/>
          <p:nvPr/>
        </p:nvSpPr>
        <p:spPr>
          <a:xfrm>
            <a:off x="7124697" y="5641609"/>
            <a:ext cx="48973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When the form is complete click ‘Continue’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835072-9357-453E-925B-A53785F08494}"/>
              </a:ext>
            </a:extLst>
          </p:cNvPr>
          <p:cNvSpPr/>
          <p:nvPr/>
        </p:nvSpPr>
        <p:spPr>
          <a:xfrm>
            <a:off x="2912533" y="1803400"/>
            <a:ext cx="636770" cy="9925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34B842-51C1-46D7-BEF6-A1E4CD5DADD7}"/>
              </a:ext>
            </a:extLst>
          </p:cNvPr>
          <p:cNvCxnSpPr>
            <a:stCxn id="10" idx="6"/>
            <a:endCxn id="6" idx="1"/>
          </p:cNvCxnSpPr>
          <p:nvPr/>
        </p:nvCxnSpPr>
        <p:spPr>
          <a:xfrm>
            <a:off x="3549303" y="2299677"/>
            <a:ext cx="3575396" cy="691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8E569F7-5B8B-4535-A482-9CD15CBDBB44}"/>
              </a:ext>
            </a:extLst>
          </p:cNvPr>
          <p:cNvSpPr/>
          <p:nvPr/>
        </p:nvSpPr>
        <p:spPr>
          <a:xfrm>
            <a:off x="2912533" y="2925674"/>
            <a:ext cx="575734" cy="88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29239B-464B-4DF9-81E1-FAFE89826B69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488267" y="3397420"/>
            <a:ext cx="3636432" cy="4932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45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B7C9-61B3-4639-A477-090ACDA0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Randomisation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081C7A-F2A4-4A7E-827B-7BAB1FE33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340304"/>
            <a:ext cx="5731933" cy="5451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612AC7-D3FB-4EE3-8C4A-5FC2C120AF42}"/>
              </a:ext>
            </a:extLst>
          </p:cNvPr>
          <p:cNvSpPr txBox="1"/>
          <p:nvPr/>
        </p:nvSpPr>
        <p:spPr>
          <a:xfrm>
            <a:off x="6786668" y="1612029"/>
            <a:ext cx="489731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After clicking ‘Continue’, errors or warnings may be highlighted - review these and amend as needed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F1D90-F8AC-4280-BF56-6A058F42018E}"/>
              </a:ext>
            </a:extLst>
          </p:cNvPr>
          <p:cNvSpPr txBox="1"/>
          <p:nvPr/>
        </p:nvSpPr>
        <p:spPr>
          <a:xfrm>
            <a:off x="6786667" y="3472781"/>
            <a:ext cx="48973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Errors flag answers or missing data that mean the patient cannot be randomised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639A9-78AF-43AA-B2AE-217D6B842F71}"/>
              </a:ext>
            </a:extLst>
          </p:cNvPr>
          <p:cNvSpPr txBox="1"/>
          <p:nvPr/>
        </p:nvSpPr>
        <p:spPr>
          <a:xfrm>
            <a:off x="6789512" y="5148057"/>
            <a:ext cx="48973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Warnings flag unexpected answers - these can be amended or left unchanged if correct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3EB40B-7BE7-4B03-A53D-8716D501C9DC}"/>
              </a:ext>
            </a:extLst>
          </p:cNvPr>
          <p:cNvSpPr/>
          <p:nvPr/>
        </p:nvSpPr>
        <p:spPr>
          <a:xfrm>
            <a:off x="1822324" y="1403682"/>
            <a:ext cx="2173303" cy="416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7C270C-79EA-4C92-B4AB-CB7143497A75}"/>
              </a:ext>
            </a:extLst>
          </p:cNvPr>
          <p:cNvCxnSpPr>
            <a:endCxn id="5" idx="1"/>
          </p:cNvCxnSpPr>
          <p:nvPr/>
        </p:nvCxnSpPr>
        <p:spPr>
          <a:xfrm>
            <a:off x="4013200" y="1612029"/>
            <a:ext cx="2773468" cy="4616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850C327-1A8D-41B2-87A9-DC2FF3C3791D}"/>
              </a:ext>
            </a:extLst>
          </p:cNvPr>
          <p:cNvSpPr/>
          <p:nvPr/>
        </p:nvSpPr>
        <p:spPr>
          <a:xfrm>
            <a:off x="2074768" y="4349771"/>
            <a:ext cx="1390015" cy="508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831B15-2D94-4E0E-A564-B585A0EAC144}"/>
              </a:ext>
            </a:extLst>
          </p:cNvPr>
          <p:cNvCxnSpPr>
            <a:cxnSpLocks/>
            <a:stCxn id="11" idx="6"/>
            <a:endCxn id="6" idx="1"/>
          </p:cNvCxnSpPr>
          <p:nvPr/>
        </p:nvCxnSpPr>
        <p:spPr>
          <a:xfrm flipV="1">
            <a:off x="3464783" y="3795947"/>
            <a:ext cx="3321884" cy="8079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B855801-F6CB-4583-95D7-C9142F149BEF}"/>
              </a:ext>
            </a:extLst>
          </p:cNvPr>
          <p:cNvSpPr/>
          <p:nvPr/>
        </p:nvSpPr>
        <p:spPr>
          <a:xfrm>
            <a:off x="2213967" y="6213603"/>
            <a:ext cx="2137900" cy="508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9739BA-2B7E-404B-B36E-2F896F7DE8ED}"/>
              </a:ext>
            </a:extLst>
          </p:cNvPr>
          <p:cNvCxnSpPr>
            <a:endCxn id="7" idx="1"/>
          </p:cNvCxnSpPr>
          <p:nvPr/>
        </p:nvCxnSpPr>
        <p:spPr>
          <a:xfrm flipV="1">
            <a:off x="4360333" y="5471223"/>
            <a:ext cx="2429179" cy="9973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227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9" ma:contentTypeDescription="Create a new document." ma:contentTypeScope="" ma:versionID="03f31e82164f8e5b57758bba5e9a1598">
  <xsd:schema xmlns:xsd="http://www.w3.org/2001/XMLSchema" xmlns:xs="http://www.w3.org/2001/XMLSchema" xmlns:p="http://schemas.microsoft.com/office/2006/metadata/properties" xmlns:ns2="137f62fc-0309-469d-96f8-244e1f51aa13" targetNamespace="http://schemas.microsoft.com/office/2006/metadata/properties" ma:root="true" ma:fieldsID="57da00d1e81de49436a4690b4a844f8a" ns2:_="">
    <xsd:import namespace="137f62fc-0309-469d-96f8-244e1f51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F554C2-0C68-47CF-9D21-ABAB3F9C6A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CC08D9-6949-49FF-AB09-8CD312CF8F2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FB29AEA-0C5C-4D59-B9CA-7D36A6F87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7f62fc-0309-469d-96f8-244e1f51aa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</TotalTime>
  <Words>526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 Randomised Evaluation of COVID-19 Therapy: the RECOVERY trial</vt:lpstr>
      <vt:lpstr>Randomisation</vt:lpstr>
      <vt:lpstr>Randomisation</vt:lpstr>
      <vt:lpstr>Randomisation</vt:lpstr>
      <vt:lpstr>Randomisation</vt:lpstr>
      <vt:lpstr>Randomisation</vt:lpstr>
      <vt:lpstr>Randomisation</vt:lpstr>
      <vt:lpstr>Randomisation </vt:lpstr>
      <vt:lpstr>Randomisation </vt:lpstr>
      <vt:lpstr>Randomisation </vt:lpstr>
      <vt:lpstr>Randomisation </vt:lpstr>
      <vt:lpstr>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Vanessa Tobert</cp:lastModifiedBy>
  <cp:revision>63</cp:revision>
  <cp:lastPrinted>2020-03-18T19:42:16Z</cp:lastPrinted>
  <dcterms:created xsi:type="dcterms:W3CDTF">2020-03-14T13:47:38Z</dcterms:created>
  <dcterms:modified xsi:type="dcterms:W3CDTF">2025-02-03T11:16:21Z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