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2" r:id="rId3"/>
    <p:sldId id="273" r:id="rId4"/>
    <p:sldId id="274" r:id="rId5"/>
    <p:sldId id="275" r:id="rId6"/>
    <p:sldId id="276" r:id="rId7"/>
    <p:sldId id="286" r:id="rId8"/>
    <p:sldId id="287" r:id="rId9"/>
    <p:sldId id="279" r:id="rId10"/>
    <p:sldId id="288" r:id="rId11"/>
    <p:sldId id="280" r:id="rId12"/>
    <p:sldId id="281" r:id="rId13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4FD2EA-2CE7-457E-B162-4A54DFBB63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50" y="263419"/>
            <a:ext cx="3537984" cy="8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RECOVERY Randomisation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/>
              <a:t>Local Site Training Material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223513" y="1621766"/>
            <a:ext cx="5732697" cy="493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Review the data you have entered.</a:t>
            </a:r>
          </a:p>
          <a:p>
            <a:endParaRPr lang="en-GB" dirty="0"/>
          </a:p>
          <a:p>
            <a:r>
              <a:rPr lang="en-GB" dirty="0"/>
              <a:t>If you need to correct anything, click ‘Amend’</a:t>
            </a:r>
          </a:p>
          <a:p>
            <a:endParaRPr lang="en-GB" dirty="0"/>
          </a:p>
          <a:p>
            <a:r>
              <a:rPr lang="en-GB" dirty="0"/>
              <a:t>If you wish to abandon, click ‘Cancel’</a:t>
            </a:r>
          </a:p>
          <a:p>
            <a:endParaRPr lang="en-GB" dirty="0"/>
          </a:p>
          <a:p>
            <a:r>
              <a:rPr lang="en-GB" dirty="0"/>
              <a:t>Otherwise, click ‘Randomise’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F5E23-8412-4F6A-A344-867C975CA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10" y="1420917"/>
            <a:ext cx="4793020" cy="533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0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04201" y="4589253"/>
            <a:ext cx="11177899" cy="1983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Make a note of the allocation and ensure that it is prescribed on the participant’s drug chart</a:t>
            </a:r>
          </a:p>
          <a:p>
            <a:endParaRPr lang="en-GB" dirty="0"/>
          </a:p>
          <a:p>
            <a:r>
              <a:rPr lang="en-GB" dirty="0"/>
              <a:t>Record the study number in the medical record and on the consent form if available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12A33-C8A1-4B79-A4A0-BA4F96E68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4" t="16421" r="5993" b="15095"/>
          <a:stretch/>
        </p:blipFill>
        <p:spPr>
          <a:xfrm>
            <a:off x="2044066" y="1340304"/>
            <a:ext cx="7452359" cy="32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0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8926" y="1696898"/>
            <a:ext cx="11983074" cy="458007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you have any questions about the process or run into problems with the website please do one of the following:</a:t>
            </a:r>
          </a:p>
          <a:p>
            <a:endParaRPr lang="en-GB" dirty="0"/>
          </a:p>
          <a:p>
            <a:pPr lvl="1"/>
            <a:r>
              <a:rPr lang="en-GB" dirty="0"/>
              <a:t>Review our Frequently Asked Questions on the study website </a:t>
            </a:r>
            <a:r>
              <a:rPr lang="en-GB" b="1" dirty="0">
                <a:solidFill>
                  <a:srgbClr val="9E3159"/>
                </a:solidFill>
              </a:rPr>
              <a:t>www.recoverytrial.net</a:t>
            </a:r>
            <a:endParaRPr lang="en-GB" dirty="0">
              <a:solidFill>
                <a:srgbClr val="9E3159"/>
              </a:solidFill>
            </a:endParaRPr>
          </a:p>
          <a:p>
            <a:pPr lvl="1"/>
            <a:endParaRPr lang="en-GB" dirty="0"/>
          </a:p>
          <a:p>
            <a:pPr lvl="1"/>
            <a:r>
              <a:rPr lang="en-GB" dirty="0"/>
              <a:t>E-mail the study team at </a:t>
            </a:r>
            <a:r>
              <a:rPr lang="en-GB" b="1" dirty="0">
                <a:solidFill>
                  <a:srgbClr val="9E3159"/>
                </a:solidFill>
              </a:rPr>
              <a:t>recoverytrial@ndph.ox.ac.uk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Telephone the study team (24/7) on 0800 1385451 (urgent calls only please)</a:t>
            </a:r>
          </a:p>
        </p:txBody>
      </p:sp>
    </p:spTree>
    <p:extLst>
      <p:ext uri="{BB962C8B-B14F-4D97-AF65-F5344CB8AC3E}">
        <p14:creationId xmlns:p14="http://schemas.microsoft.com/office/powerpoint/2010/main" val="125806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r>
              <a:rPr lang="en-GB" dirty="0"/>
              <a:t>Randomisation does </a:t>
            </a:r>
            <a:r>
              <a:rPr lang="en-GB" b="1" dirty="0"/>
              <a:t>not</a:t>
            </a:r>
            <a:r>
              <a:rPr lang="en-GB" dirty="0"/>
              <a:t> have to be done by the person who took consent</a:t>
            </a:r>
          </a:p>
          <a:p>
            <a:endParaRPr lang="en-GB" dirty="0"/>
          </a:p>
          <a:p>
            <a:r>
              <a:rPr lang="en-GB" dirty="0"/>
              <a:t>Randomisation </a:t>
            </a:r>
            <a:r>
              <a:rPr lang="en-GB" b="1" dirty="0"/>
              <a:t>must</a:t>
            </a:r>
            <a:r>
              <a:rPr lang="en-GB" dirty="0"/>
              <a:t> be done online and can be accessed via the trial website:                  </a:t>
            </a:r>
            <a:r>
              <a:rPr lang="en-GB" sz="3200" b="1" dirty="0">
                <a:solidFill>
                  <a:srgbClr val="9E3159"/>
                </a:solidFill>
              </a:rPr>
              <a:t>www.recoverytrial.net</a:t>
            </a:r>
          </a:p>
          <a:p>
            <a:pPr marL="0" indent="0" algn="ctr">
              <a:buNone/>
            </a:pP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/>
              <a:t>Follow links for “Randomisation”</a:t>
            </a:r>
          </a:p>
          <a:p>
            <a:pPr lvl="1"/>
            <a:r>
              <a:rPr lang="en-GB" dirty="0"/>
              <a:t>You will be able to download a Participant Information Sheet/Consent Form here too in case you need it</a:t>
            </a:r>
          </a:p>
        </p:txBody>
      </p:sp>
    </p:spTree>
    <p:extLst>
      <p:ext uri="{BB962C8B-B14F-4D97-AF65-F5344CB8AC3E}">
        <p14:creationId xmlns:p14="http://schemas.microsoft.com/office/powerpoint/2010/main" val="406819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04201" y="4459857"/>
            <a:ext cx="11177899" cy="1983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your site from the second dropdown list and enter the username and password for your hospital in the password box</a:t>
            </a:r>
          </a:p>
          <a:p>
            <a:endParaRPr lang="en-GB" dirty="0"/>
          </a:p>
          <a:p>
            <a:r>
              <a:rPr lang="en-GB" dirty="0"/>
              <a:t>Click “Login”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1615" y="3226279"/>
            <a:ext cx="3148642" cy="14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612D03-7B01-4D2E-BC54-FCE14AAE7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" t="17068" r="4450" b="29752"/>
          <a:stretch/>
        </p:blipFill>
        <p:spPr>
          <a:xfrm>
            <a:off x="1153446" y="1294720"/>
            <a:ext cx="9205913" cy="31195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C82D76-ABFC-456A-9B7F-8171DE437DCD}"/>
              </a:ext>
            </a:extLst>
          </p:cNvPr>
          <p:cNvSpPr txBox="1"/>
          <p:nvPr/>
        </p:nvSpPr>
        <p:spPr>
          <a:xfrm>
            <a:off x="3782952" y="2914650"/>
            <a:ext cx="1489136" cy="808321"/>
          </a:xfrm>
          <a:prstGeom prst="rect">
            <a:avLst/>
          </a:prstGeom>
          <a:noFill/>
          <a:ln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49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04201" y="4589253"/>
            <a:ext cx="11177899" cy="1983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on “Enrol patient into study”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0" y="3952875"/>
            <a:ext cx="133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2446BDA-3C43-49C2-AF02-BCF67468818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6518" r="1878" b="34840"/>
          <a:stretch/>
        </p:blipFill>
        <p:spPr>
          <a:xfrm>
            <a:off x="366877" y="1340304"/>
            <a:ext cx="11452545" cy="31919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093613-FF4A-474F-81AA-0B1747C00826}"/>
              </a:ext>
            </a:extLst>
          </p:cNvPr>
          <p:cNvSpPr/>
          <p:nvPr/>
        </p:nvSpPr>
        <p:spPr>
          <a:xfrm>
            <a:off x="2982348" y="3228765"/>
            <a:ext cx="2197509" cy="122657"/>
          </a:xfrm>
          <a:prstGeom prst="rect">
            <a:avLst/>
          </a:prstGeom>
          <a:noFill/>
          <a:ln>
            <a:solidFill>
              <a:srgbClr val="9E3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553200" y="1923691"/>
            <a:ext cx="5732697" cy="493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Complete the fields shown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Scroll down the page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Questions A6.5 and A7.1 determine what treatment options are available in subsequent questions (see slide 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5CB09-A736-4F56-9729-9E1D7D36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35" y="1707776"/>
            <a:ext cx="5676895" cy="43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2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223513" y="1621766"/>
            <a:ext cx="5732697" cy="493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Complete the fields shown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Scroll down the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A3CF2-9B8A-4CBF-912A-FE726540F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06" y="1438964"/>
            <a:ext cx="5387513" cy="52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3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223513" y="1621766"/>
            <a:ext cx="5732697" cy="493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Complete the fields shown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Scroll down the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24D9F-1E71-4B04-8BF9-6A1C2BEE2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02" y="1621766"/>
            <a:ext cx="5831480" cy="27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1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223513" y="1621766"/>
            <a:ext cx="5732697" cy="4934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Options in question A14 and A15 may appear or not depending on your answers to previous questions (see slide 5)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Questions A15.1-3 refer to availability in your hospital (it may be your pharmacy does not have them all)</a:t>
            </a:r>
          </a:p>
          <a:p>
            <a:endParaRPr lang="en-GB" dirty="0"/>
          </a:p>
          <a:p>
            <a:r>
              <a:rPr lang="en-GB" dirty="0"/>
              <a:t>Please enter your name and an e-mail address at which you can be contacted in case of questions</a:t>
            </a:r>
          </a:p>
          <a:p>
            <a:endParaRPr lang="en-GB" dirty="0"/>
          </a:p>
          <a:p>
            <a:r>
              <a:rPr lang="en-GB" dirty="0"/>
              <a:t>Then press ‘Continue’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D58188-A84A-4A4E-B4A1-F4394C0A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0" y="1720515"/>
            <a:ext cx="5835929" cy="26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223513" y="1621766"/>
            <a:ext cx="5732697" cy="493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Review the data you have entered.</a:t>
            </a:r>
          </a:p>
          <a:p>
            <a:endParaRPr lang="en-GB" dirty="0"/>
          </a:p>
          <a:p>
            <a:r>
              <a:rPr lang="en-GB" dirty="0"/>
              <a:t>If you need to correct anything, click ‘Amend’</a:t>
            </a:r>
          </a:p>
          <a:p>
            <a:endParaRPr lang="en-GB" dirty="0"/>
          </a:p>
          <a:p>
            <a:r>
              <a:rPr lang="en-GB" dirty="0"/>
              <a:t>If you wish to abandon, click ‘Cancel’</a:t>
            </a:r>
          </a:p>
          <a:p>
            <a:endParaRPr lang="en-GB" dirty="0"/>
          </a:p>
          <a:p>
            <a:r>
              <a:rPr lang="en-GB" dirty="0"/>
              <a:t>Otherwise, click ‘Randomise’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F9DC75-9832-406C-BE88-ED4F95FE4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0304"/>
            <a:ext cx="3786111" cy="542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97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383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RECOVERY Randomisation Training</vt:lpstr>
      <vt:lpstr>Randomisation</vt:lpstr>
      <vt:lpstr>Randomisation</vt:lpstr>
      <vt:lpstr>Randomisation</vt:lpstr>
      <vt:lpstr>Randomisation</vt:lpstr>
      <vt:lpstr>Randomisation</vt:lpstr>
      <vt:lpstr>Randomisation</vt:lpstr>
      <vt:lpstr>Randomisation</vt:lpstr>
      <vt:lpstr>Randomisation</vt:lpstr>
      <vt:lpstr>Randomisation</vt:lpstr>
      <vt:lpstr>Randomisation</vt:lpstr>
      <vt:lpstr>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Vanessa Tobert</cp:lastModifiedBy>
  <cp:revision>61</cp:revision>
  <cp:lastPrinted>2020-03-18T19:42:16Z</cp:lastPrinted>
  <dcterms:created xsi:type="dcterms:W3CDTF">2020-03-14T13:47:38Z</dcterms:created>
  <dcterms:modified xsi:type="dcterms:W3CDTF">2025-11-10T14:04:11Z</dcterms:modified>
</cp:coreProperties>
</file>