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05" r:id="rId6"/>
    <p:sldId id="310" r:id="rId7"/>
    <p:sldId id="312" r:id="rId8"/>
    <p:sldId id="313" r:id="rId9"/>
    <p:sldId id="314" r:id="rId10"/>
    <p:sldId id="315" r:id="rId11"/>
    <p:sldId id="316" r:id="rId12"/>
    <p:sldId id="265" r:id="rId13"/>
    <p:sldId id="308" r:id="rId14"/>
    <p:sldId id="306" r:id="rId15"/>
    <p:sldId id="307" r:id="rId16"/>
    <p:sldId id="309" r:id="rId17"/>
    <p:sldId id="317" r:id="rId18"/>
  </p:sldIdLst>
  <p:sldSz cx="12192000" cy="6858000"/>
  <p:notesSz cx="6881813" cy="96615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 smtClean="0"/>
              <a:t>Aspirin, </a:t>
            </a:r>
            <a:r>
              <a:rPr lang="en-GB" b="1" dirty="0" err="1" smtClean="0"/>
              <a:t>Baricitinib</a:t>
            </a:r>
            <a:r>
              <a:rPr lang="en-GB" b="1" dirty="0" smtClean="0"/>
              <a:t> and Colchicine</a:t>
            </a:r>
          </a:p>
          <a:p>
            <a:r>
              <a:rPr lang="en-GB" b="1" dirty="0" smtClean="0"/>
              <a:t>Research Team Training </a:t>
            </a:r>
            <a:r>
              <a:rPr lang="en-GB" b="1" dirty="0"/>
              <a:t>Material</a:t>
            </a:r>
          </a:p>
          <a:p>
            <a:endParaRPr lang="en-GB" b="1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Dose in RECOVERY is:</a:t>
            </a:r>
          </a:p>
          <a:p>
            <a:pPr lvl="1"/>
            <a:r>
              <a:rPr lang="en-GB" dirty="0" smtClean="0"/>
              <a:t>1 mg after randomisation</a:t>
            </a:r>
          </a:p>
          <a:p>
            <a:pPr lvl="1"/>
            <a:r>
              <a:rPr lang="en-GB" dirty="0" smtClean="0"/>
              <a:t>500 mcg 12 hours later</a:t>
            </a:r>
          </a:p>
          <a:p>
            <a:pPr lvl="1"/>
            <a:r>
              <a:rPr lang="en-GB" dirty="0" smtClean="0"/>
              <a:t>500 mcg twice daily thereafter for a total of 10 days (or until discharge if sooner)</a:t>
            </a:r>
          </a:p>
          <a:p>
            <a:pPr lvl="1"/>
            <a:endParaRPr lang="en-GB" dirty="0"/>
          </a:p>
          <a:p>
            <a:r>
              <a:rPr lang="en-GB" dirty="0" smtClean="0"/>
              <a:t>Colchicine can rarely cause </a:t>
            </a:r>
            <a:r>
              <a:rPr lang="en-GB" dirty="0" err="1" smtClean="0"/>
              <a:t>cytopaenia</a:t>
            </a:r>
            <a:r>
              <a:rPr lang="en-GB" dirty="0" smtClean="0"/>
              <a:t> so full blood count monitoring is recommended (frequency at clinician discretion e.g. 3 and 7 days after randomisation)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Colchicine:</a:t>
            </a:r>
            <a:br>
              <a:rPr lang="en-GB" dirty="0" smtClean="0"/>
            </a:br>
            <a:r>
              <a:rPr lang="en-GB" dirty="0" smtClean="0"/>
              <a:t>Contraindications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Colchicine is teratogenic in animals so </a:t>
            </a:r>
            <a:r>
              <a:rPr lang="en-GB" b="1" dirty="0" smtClean="0"/>
              <a:t>pregnancy test is required for </a:t>
            </a:r>
            <a:r>
              <a:rPr lang="en-GB" dirty="0" smtClean="0"/>
              <a:t>women of child-bearing potential </a:t>
            </a:r>
          </a:p>
          <a:p>
            <a:pPr lvl="1"/>
            <a:endParaRPr lang="en-GB" dirty="0"/>
          </a:p>
          <a:p>
            <a:r>
              <a:rPr lang="en-GB" dirty="0" smtClean="0"/>
              <a:t>Colchicine is also contraindicated in presence of:</a:t>
            </a:r>
          </a:p>
          <a:p>
            <a:pPr lvl="1"/>
            <a:r>
              <a:rPr lang="en-GB" dirty="0" smtClean="0"/>
              <a:t>Severe hepatic impairment</a:t>
            </a:r>
          </a:p>
          <a:p>
            <a:pPr lvl="1"/>
            <a:r>
              <a:rPr lang="en-GB" dirty="0" smtClean="0"/>
              <a:t>Significant </a:t>
            </a:r>
            <a:r>
              <a:rPr lang="en-GB" dirty="0" err="1" smtClean="0"/>
              <a:t>cytopaenia</a:t>
            </a:r>
            <a:r>
              <a:rPr lang="en-GB" dirty="0" smtClean="0"/>
              <a:t> (neutrophil count &lt;1; platelet count &lt;50; reticulocyte count &lt;20 [if measured])</a:t>
            </a:r>
          </a:p>
          <a:p>
            <a:pPr lvl="1"/>
            <a:r>
              <a:rPr lang="en-GB" dirty="0" smtClean="0"/>
              <a:t>Concomitant use of </a:t>
            </a:r>
            <a:r>
              <a:rPr lang="en-GB" u="sng" dirty="0" smtClean="0"/>
              <a:t>strong</a:t>
            </a:r>
            <a:r>
              <a:rPr lang="en-GB" dirty="0" smtClean="0"/>
              <a:t> CYP3A4 or P-</a:t>
            </a:r>
            <a:r>
              <a:rPr lang="en-GB" dirty="0" err="1" smtClean="0"/>
              <a:t>gp</a:t>
            </a:r>
            <a:r>
              <a:rPr lang="en-GB" dirty="0" smtClean="0"/>
              <a:t> inhibitors</a:t>
            </a:r>
          </a:p>
          <a:p>
            <a:pPr lvl="1"/>
            <a:r>
              <a:rPr lang="en-GB" dirty="0" smtClean="0"/>
              <a:t>Hypersensitivity to lactose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Colchicine:</a:t>
            </a:r>
            <a:br>
              <a:rPr lang="en-GB" dirty="0" smtClean="0"/>
            </a:br>
            <a:r>
              <a:rPr lang="en-GB" dirty="0" smtClean="0"/>
              <a:t>Cautions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Colchicine can be used in the following conditions, but dose frequency could be reduced (i.e. 500 mcg daily rather than twice daily)</a:t>
            </a:r>
          </a:p>
          <a:p>
            <a:pPr lvl="1"/>
            <a:r>
              <a:rPr lang="en-GB" u="sng" dirty="0" smtClean="0"/>
              <a:t>Moderate</a:t>
            </a:r>
            <a:r>
              <a:rPr lang="en-GB" dirty="0" smtClean="0"/>
              <a:t> CYP3A4 inhibitor</a:t>
            </a:r>
          </a:p>
          <a:p>
            <a:pPr lvl="1"/>
            <a:r>
              <a:rPr lang="en-GB" dirty="0" smtClean="0"/>
              <a:t>Reduced kidney function (</a:t>
            </a:r>
            <a:r>
              <a:rPr lang="en-GB" dirty="0" err="1" smtClean="0"/>
              <a:t>eGFR</a:t>
            </a:r>
            <a:r>
              <a:rPr lang="en-GB" dirty="0" smtClean="0"/>
              <a:t> &lt;30 mL/min/1.73m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Estimated body weight &lt;70 kg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If &gt;1 of these present, investigator should consider excluding colchicine from randomisation (i.e. mark as “unsuitable”)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9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Colchicine:</a:t>
            </a:r>
            <a:br>
              <a:rPr lang="en-GB" dirty="0" smtClean="0"/>
            </a:br>
            <a:r>
              <a:rPr lang="en-GB" dirty="0" smtClean="0"/>
              <a:t>Adverse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adverse effect is diarrhoea which may limit tolerability</a:t>
            </a:r>
          </a:p>
          <a:p>
            <a:endParaRPr lang="en-GB" dirty="0"/>
          </a:p>
          <a:p>
            <a:r>
              <a:rPr lang="en-GB" dirty="0" err="1" smtClean="0"/>
              <a:t>Cytopaenias</a:t>
            </a:r>
            <a:r>
              <a:rPr lang="en-GB" dirty="0" smtClean="0"/>
              <a:t> are rare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RECOVERY </a:t>
            </a:r>
            <a:r>
              <a:rPr lang="en-GB" dirty="0" smtClean="0"/>
              <a:t>treatments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For training on REGN-COV2 monoclonal antibody </a:t>
            </a:r>
            <a:r>
              <a:rPr lang="en-GB" sz="3200" dirty="0" smtClean="0"/>
              <a:t>cocktail or dimethyl fumarate comparisons, </a:t>
            </a:r>
            <a:r>
              <a:rPr lang="en-GB" sz="3200" dirty="0" smtClean="0"/>
              <a:t>please see their individual </a:t>
            </a:r>
            <a:r>
              <a:rPr lang="en-GB" sz="3200" smtClean="0"/>
              <a:t>training </a:t>
            </a:r>
            <a:r>
              <a:rPr lang="en-GB" sz="3200" smtClean="0"/>
              <a:t>modules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79803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 smtClean="0"/>
              <a:t>Current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11035" y="1532869"/>
            <a:ext cx="616065" cy="48190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46563" y="3616266"/>
            <a:ext cx="4656556" cy="66985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Participants enter ≥1 randomisation A-D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07191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6051" y="1532869"/>
            <a:ext cx="4670434" cy="1566963"/>
            <a:chOff x="1827116" y="1532257"/>
            <a:chExt cx="4670434" cy="1566963"/>
          </a:xfrm>
        </p:grpSpPr>
        <p:sp>
          <p:nvSpPr>
            <p:cNvPr id="3" name="Rounded Rectangle 2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rgbClr val="9E315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804008" y="2264699"/>
              <a:ext cx="1501675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Colchicine + usual care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Usual care alone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A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94533" y="1848830"/>
              <a:ext cx="2095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early immunomodulation - 1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23182" y="1534805"/>
            <a:ext cx="4670434" cy="1566963"/>
            <a:chOff x="6639082" y="1534805"/>
            <a:chExt cx="4670434" cy="1566963"/>
          </a:xfrm>
        </p:grpSpPr>
        <p:sp>
          <p:nvSpPr>
            <p:cNvPr id="51" name="Rounded Rectangle 50"/>
            <p:cNvSpPr/>
            <p:nvPr/>
          </p:nvSpPr>
          <p:spPr>
            <a:xfrm>
              <a:off x="6639082" y="1534805"/>
              <a:ext cx="4670434" cy="1566963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r="33125"/>
            <a:stretch/>
          </p:blipFill>
          <p:spPr>
            <a:xfrm flipH="1">
              <a:off x="6775717" y="1721749"/>
              <a:ext cx="460978" cy="524537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9569379" y="2297394"/>
              <a:ext cx="1504426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Usual care alone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09258" y="2302589"/>
              <a:ext cx="1506889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REGN-COV2 </a:t>
              </a:r>
              <a:r>
                <a:rPr lang="en-GB" sz="1400" b="1" dirty="0" err="1" smtClean="0">
                  <a:solidFill>
                    <a:schemeClr val="tx1"/>
                  </a:solidFill>
                </a:rPr>
                <a:t>mAb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708996" y="224899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36293" y="238132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0258" y="1893683"/>
              <a:ext cx="1774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antibody-based therapy</a:t>
              </a:r>
              <a:endParaRPr lang="en-GB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6051" y="4784951"/>
            <a:ext cx="4670434" cy="1566963"/>
            <a:chOff x="2574044" y="5053382"/>
            <a:chExt cx="4670434" cy="1566963"/>
          </a:xfrm>
        </p:grpSpPr>
        <p:sp>
          <p:nvSpPr>
            <p:cNvPr id="53" name="Rounded Rectangle 52"/>
            <p:cNvSpPr/>
            <p:nvPr/>
          </p:nvSpPr>
          <p:spPr>
            <a:xfrm>
              <a:off x="2574044" y="5053382"/>
              <a:ext cx="4670434" cy="1566963"/>
            </a:xfrm>
            <a:prstGeom prst="roundRect">
              <a:avLst/>
            </a:prstGeom>
            <a:solidFill>
              <a:schemeClr val="accent5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752141" y="5779039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C</a:t>
              </a:r>
              <a:endParaRPr lang="en-GB" b="1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593092" y="5809716"/>
              <a:ext cx="1501675" cy="4960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Aspirin + usual care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548000" y="5805221"/>
              <a:ext cx="1501675" cy="4960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Usual care alone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25947" y="585895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16893" y="5176374"/>
              <a:ext cx="628240" cy="66049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215833" y="5431433"/>
              <a:ext cx="2136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anti-thromboembolic therapy</a:t>
              </a:r>
              <a:endParaRPr lang="en-GB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21680" y="4784951"/>
            <a:ext cx="4670434" cy="1566963"/>
            <a:chOff x="1827116" y="1532257"/>
            <a:chExt cx="4670434" cy="1566963"/>
          </a:xfrm>
        </p:grpSpPr>
        <p:sp>
          <p:nvSpPr>
            <p:cNvPr id="60" name="Rounded Rectangle 59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04008" y="2264699"/>
              <a:ext cx="1501675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</a:rPr>
                <a:t>Baricitinib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 + usual care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Usual care alone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D</a:t>
              </a:r>
              <a:endParaRPr lang="en-GB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494534" y="1848830"/>
              <a:ext cx="2139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early immunomodulation - 2</a:t>
              </a:r>
              <a:endParaRPr lang="en-GB" b="1" dirty="0"/>
            </a:p>
          </p:txBody>
        </p:sp>
      </p:grpSp>
      <p:sp>
        <p:nvSpPr>
          <p:cNvPr id="19" name="Left-Right Arrow 18"/>
          <p:cNvSpPr/>
          <p:nvPr/>
        </p:nvSpPr>
        <p:spPr>
          <a:xfrm rot="18914775">
            <a:off x="5154910" y="3754028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Left-Right Arrow 76"/>
          <p:cNvSpPr/>
          <p:nvPr/>
        </p:nvSpPr>
        <p:spPr>
          <a:xfrm rot="2685225" flipV="1">
            <a:off x="5136375" y="3729963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77822" y="3510903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6875154" y="3428491"/>
            <a:ext cx="4385763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Outcomes collected at earliest of death, discharge or 28 days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Aspirin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Commonly used antiplatelet agent with anti-inflammatory properties</a:t>
            </a:r>
          </a:p>
          <a:p>
            <a:endParaRPr lang="en-GB" dirty="0"/>
          </a:p>
          <a:p>
            <a:r>
              <a:rPr lang="en-GB" dirty="0" smtClean="0"/>
              <a:t>Dose in RECOVERY is 150 mg once daily for duration of admission</a:t>
            </a:r>
          </a:p>
          <a:p>
            <a:endParaRPr lang="en-GB" dirty="0"/>
          </a:p>
          <a:p>
            <a:r>
              <a:rPr lang="en-GB" b="1" dirty="0" smtClean="0"/>
              <a:t>Contraindications: </a:t>
            </a:r>
            <a:r>
              <a:rPr lang="en-GB" dirty="0" smtClean="0"/>
              <a:t>known hypersensitivity; recent major bleeding or bleeding risk considered too high</a:t>
            </a:r>
          </a:p>
          <a:p>
            <a:endParaRPr lang="en-GB" b="1" dirty="0"/>
          </a:p>
          <a:p>
            <a:r>
              <a:rPr lang="en-GB" b="1" dirty="0" smtClean="0"/>
              <a:t>Side-effects: </a:t>
            </a:r>
            <a:r>
              <a:rPr lang="en-GB" dirty="0" smtClean="0"/>
              <a:t>bleeding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1520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Aspirin FAQs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Q </a:t>
            </a:r>
            <a:r>
              <a:rPr lang="en-GB" dirty="0" smtClean="0"/>
              <a:t>Why 150 mg?</a:t>
            </a:r>
          </a:p>
          <a:p>
            <a:pPr marL="0" indent="0">
              <a:buNone/>
            </a:pPr>
            <a:r>
              <a:rPr lang="en-GB" b="1" dirty="0" smtClean="0"/>
              <a:t>A </a:t>
            </a:r>
            <a:r>
              <a:rPr lang="en-GB" dirty="0" smtClean="0"/>
              <a:t>Potential risk of </a:t>
            </a:r>
            <a:r>
              <a:rPr lang="en-GB" dirty="0" err="1" smtClean="0"/>
              <a:t>underdosing</a:t>
            </a:r>
            <a:r>
              <a:rPr lang="en-GB" dirty="0" smtClean="0"/>
              <a:t> larger patients with 75 mg and bleeding risk 	little different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Q </a:t>
            </a:r>
            <a:r>
              <a:rPr lang="en-GB" dirty="0" smtClean="0"/>
              <a:t>Should we give a PPI with aspirin?</a:t>
            </a:r>
          </a:p>
          <a:p>
            <a:pPr marL="0" indent="0">
              <a:buNone/>
            </a:pPr>
            <a:r>
              <a:rPr lang="en-GB" b="1" dirty="0" smtClean="0"/>
              <a:t>A </a:t>
            </a:r>
            <a:r>
              <a:rPr lang="en-GB" dirty="0" err="1" smtClean="0"/>
              <a:t>Gastroprotection</a:t>
            </a:r>
            <a:r>
              <a:rPr lang="en-GB" dirty="0" smtClean="0"/>
              <a:t> can be used at the discretion of the treating physician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Q </a:t>
            </a:r>
            <a:r>
              <a:rPr lang="en-GB" dirty="0" smtClean="0"/>
              <a:t>What about other VTE prophylaxis?</a:t>
            </a:r>
          </a:p>
          <a:p>
            <a:pPr marL="0" indent="0">
              <a:buNone/>
            </a:pPr>
            <a:r>
              <a:rPr lang="en-GB" b="1" dirty="0" smtClean="0"/>
              <a:t>A </a:t>
            </a:r>
            <a:r>
              <a:rPr lang="en-GB" dirty="0" smtClean="0"/>
              <a:t>Other VTE prophylaxis (e.g. heparin) should not be modified by allocation 	to aspirin or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99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r>
              <a:rPr lang="en-GB" dirty="0" smtClean="0"/>
              <a:t> is a licensed treatment for rheumatoid arthritis</a:t>
            </a:r>
          </a:p>
          <a:p>
            <a:endParaRPr lang="en-GB" dirty="0"/>
          </a:p>
          <a:p>
            <a:r>
              <a:rPr lang="en-GB" dirty="0" smtClean="0"/>
              <a:t>Inhibits JAK-1/2 which is part of signalling mechanism for many cytokines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3066295"/>
            <a:ext cx="5069867" cy="36005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4201" y="1596885"/>
            <a:ext cx="6536679" cy="4580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 inhibits tyrosine kinase which has similar function</a:t>
            </a:r>
          </a:p>
          <a:p>
            <a:endParaRPr lang="en-GB" dirty="0" smtClean="0"/>
          </a:p>
          <a:p>
            <a:r>
              <a:rPr lang="en-GB" dirty="0" smtClean="0"/>
              <a:t>Tyrosine kinase activity identified as marker for severe COVID, so inhibition may be good</a:t>
            </a:r>
            <a:endParaRPr lang="en-GB" dirty="0"/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45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r>
              <a:rPr lang="en-GB" dirty="0" smtClean="0"/>
              <a:t> was tested in ACTT-2 trial of 1033 people hospitalised with COVID-19</a:t>
            </a:r>
          </a:p>
          <a:p>
            <a:r>
              <a:rPr lang="en-GB" dirty="0" smtClean="0"/>
              <a:t>Randomised between </a:t>
            </a:r>
            <a:r>
              <a:rPr lang="en-GB" dirty="0" err="1" smtClean="0"/>
              <a:t>baricitinib</a:t>
            </a:r>
            <a:r>
              <a:rPr lang="en-GB" dirty="0" smtClean="0"/>
              <a:t> plus </a:t>
            </a:r>
            <a:r>
              <a:rPr lang="en-GB" dirty="0" err="1" smtClean="0"/>
              <a:t>remdesivir</a:t>
            </a:r>
            <a:r>
              <a:rPr lang="en-GB" dirty="0" smtClean="0"/>
              <a:t> or placebo plus </a:t>
            </a:r>
            <a:r>
              <a:rPr lang="en-GB" dirty="0" err="1" smtClean="0"/>
              <a:t>remdesivir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566" r="50662" b="67508"/>
          <a:stretch/>
        </p:blipFill>
        <p:spPr bwMode="auto">
          <a:xfrm>
            <a:off x="1255863" y="3594274"/>
            <a:ext cx="3839839" cy="268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255863" y="6247294"/>
            <a:ext cx="3740086" cy="46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 smtClean="0"/>
              <a:t>Median time to recovery 7 </a:t>
            </a:r>
            <a:r>
              <a:rPr lang="en-GB" sz="1800" b="1" i="1" dirty="0" smtClean="0"/>
              <a:t>vs</a:t>
            </a:r>
            <a:r>
              <a:rPr lang="en-GB" sz="1800" b="1" dirty="0" smtClean="0"/>
              <a:t> 8 days</a:t>
            </a: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940357"/>
              </p:ext>
            </p:extLst>
          </p:nvPr>
        </p:nvGraphicFramePr>
        <p:xfrm>
          <a:off x="6093150" y="3594274"/>
          <a:ext cx="5181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85809888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3761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Rate ratio (95%</a:t>
                      </a:r>
                      <a:r>
                        <a:rPr lang="en-GB" baseline="0" dirty="0" smtClean="0"/>
                        <a:t> CI)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6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Mortality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0.65 (0.39-1.09)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8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Death or IMV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0.69 (0.50-0.95)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1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0.64 (0.44-0.93)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5192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3150" y="530413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Safety:</a:t>
            </a:r>
          </a:p>
          <a:p>
            <a:r>
              <a:rPr lang="en-GB" dirty="0" smtClean="0"/>
              <a:t>SAEs in 16.0% </a:t>
            </a:r>
            <a:r>
              <a:rPr lang="en-GB" i="1" dirty="0" smtClean="0"/>
              <a:t>vs </a:t>
            </a:r>
            <a:r>
              <a:rPr lang="en-GB" dirty="0" smtClean="0"/>
              <a:t>21.0% (p=0.03)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84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Contraindications:</a:t>
            </a:r>
          </a:p>
          <a:p>
            <a:pPr lvl="1"/>
            <a:r>
              <a:rPr lang="en-GB" dirty="0" smtClean="0"/>
              <a:t>Pregnancy</a:t>
            </a:r>
          </a:p>
          <a:p>
            <a:pPr lvl="1"/>
            <a:r>
              <a:rPr lang="en-GB" dirty="0" err="1" smtClean="0"/>
              <a:t>eGFR</a:t>
            </a:r>
            <a:r>
              <a:rPr lang="en-GB" dirty="0" smtClean="0"/>
              <a:t> &lt;15 mL/min/1.73m</a:t>
            </a:r>
            <a:r>
              <a:rPr lang="en-GB" baseline="30000" dirty="0" smtClean="0"/>
              <a:t>2</a:t>
            </a:r>
            <a:r>
              <a:rPr lang="en-GB" dirty="0" smtClean="0"/>
              <a:t> (including those on dialysis/</a:t>
            </a:r>
            <a:r>
              <a:rPr lang="en-GB" dirty="0" err="1" smtClean="0"/>
              <a:t>haemofiltration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Neutrophil count &lt;0.5 x10</a:t>
            </a:r>
            <a:r>
              <a:rPr lang="en-GB" baseline="30000" dirty="0" smtClean="0"/>
              <a:t>9</a:t>
            </a:r>
            <a:r>
              <a:rPr lang="en-GB" dirty="0" smtClean="0"/>
              <a:t>/L</a:t>
            </a:r>
          </a:p>
          <a:p>
            <a:pPr lvl="1"/>
            <a:r>
              <a:rPr lang="en-GB" dirty="0" smtClean="0"/>
              <a:t>Active TB infection</a:t>
            </a:r>
          </a:p>
          <a:p>
            <a:pPr lvl="1"/>
            <a:endParaRPr lang="en-GB" dirty="0"/>
          </a:p>
          <a:p>
            <a:r>
              <a:rPr lang="en-GB" b="1" dirty="0" smtClean="0"/>
              <a:t>Cautions:</a:t>
            </a:r>
          </a:p>
          <a:p>
            <a:pPr lvl="1"/>
            <a:r>
              <a:rPr lang="en-GB" dirty="0" smtClean="0"/>
              <a:t>Dose reduction for kidney impairment</a:t>
            </a:r>
          </a:p>
          <a:p>
            <a:pPr lvl="2"/>
            <a:r>
              <a:rPr lang="en-GB" dirty="0" err="1"/>
              <a:t>eGFR</a:t>
            </a:r>
            <a:r>
              <a:rPr lang="en-GB" dirty="0"/>
              <a:t> </a:t>
            </a:r>
            <a:r>
              <a:rPr lang="en-GB" dirty="0" smtClean="0"/>
              <a:t>≥30 &lt;60 mL/min/1.73m</a:t>
            </a:r>
            <a:r>
              <a:rPr lang="en-GB" baseline="30000" dirty="0" smtClean="0"/>
              <a:t>2</a:t>
            </a:r>
            <a:r>
              <a:rPr lang="en-GB" dirty="0" smtClean="0"/>
              <a:t>: 2 mg once daily</a:t>
            </a:r>
          </a:p>
          <a:p>
            <a:pPr lvl="2"/>
            <a:r>
              <a:rPr lang="en-GB" dirty="0" err="1"/>
              <a:t>eGFR</a:t>
            </a:r>
            <a:r>
              <a:rPr lang="en-GB" dirty="0"/>
              <a:t> </a:t>
            </a:r>
            <a:r>
              <a:rPr lang="en-GB" dirty="0" smtClean="0"/>
              <a:t>≥15 &lt;30 </a:t>
            </a:r>
            <a:r>
              <a:rPr lang="en-GB" dirty="0"/>
              <a:t>mL/min/1.73m</a:t>
            </a:r>
            <a:r>
              <a:rPr lang="en-GB" baseline="30000" dirty="0"/>
              <a:t>2</a:t>
            </a:r>
            <a:r>
              <a:rPr lang="en-GB" dirty="0"/>
              <a:t>: </a:t>
            </a:r>
            <a:r>
              <a:rPr lang="en-GB" dirty="0" smtClean="0"/>
              <a:t>2 mg alternate days</a:t>
            </a:r>
          </a:p>
          <a:p>
            <a:pPr lvl="1"/>
            <a:r>
              <a:rPr lang="en-GB" dirty="0" smtClean="0"/>
              <a:t>Dose should be halved if taking </a:t>
            </a:r>
            <a:r>
              <a:rPr lang="en-GB" dirty="0" smtClean="0"/>
              <a:t>probenecid</a:t>
            </a:r>
          </a:p>
          <a:p>
            <a:pPr lvl="1"/>
            <a:r>
              <a:rPr lang="en-GB" dirty="0" smtClean="0"/>
              <a:t>Co-administration with </a:t>
            </a:r>
            <a:r>
              <a:rPr lang="en-GB" dirty="0" err="1" smtClean="0"/>
              <a:t>tocilizumab</a:t>
            </a:r>
            <a:r>
              <a:rPr lang="en-GB" dirty="0" smtClean="0"/>
              <a:t> is allowed according to clinician’s discretion</a:t>
            </a: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0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Adverse effects:</a:t>
            </a:r>
          </a:p>
          <a:p>
            <a:pPr lvl="1"/>
            <a:r>
              <a:rPr lang="en-GB" dirty="0" smtClean="0"/>
              <a:t>Infections</a:t>
            </a:r>
          </a:p>
          <a:p>
            <a:pPr lvl="1"/>
            <a:r>
              <a:rPr lang="en-GB" dirty="0" smtClean="0"/>
              <a:t>Abdominal symptoms, uncommonly diverticulitis</a:t>
            </a:r>
          </a:p>
          <a:p>
            <a:pPr lvl="1"/>
            <a:r>
              <a:rPr lang="en-GB" dirty="0" smtClean="0"/>
              <a:t>Headache</a:t>
            </a:r>
          </a:p>
          <a:p>
            <a:pPr lvl="1"/>
            <a:r>
              <a:rPr lang="en-GB" dirty="0" smtClean="0"/>
              <a:t>Rarely </a:t>
            </a:r>
            <a:r>
              <a:rPr lang="en-GB" dirty="0" err="1" smtClean="0"/>
              <a:t>neutropaenia</a:t>
            </a:r>
            <a:r>
              <a:rPr lang="en-GB" dirty="0" smtClean="0"/>
              <a:t>, LFT disturbance</a:t>
            </a:r>
          </a:p>
          <a:p>
            <a:pPr lvl="1"/>
            <a:endParaRPr lang="en-GB" dirty="0"/>
          </a:p>
          <a:p>
            <a:r>
              <a:rPr lang="en-GB" dirty="0" smtClean="0"/>
              <a:t>Supplies:</a:t>
            </a:r>
          </a:p>
          <a:p>
            <a:pPr lvl="1"/>
            <a:r>
              <a:rPr lang="en-GB" dirty="0" smtClean="0"/>
              <a:t>NHS stocks can be used</a:t>
            </a:r>
          </a:p>
          <a:p>
            <a:pPr lvl="1"/>
            <a:r>
              <a:rPr lang="en-GB" dirty="0" err="1" smtClean="0"/>
              <a:t>Blueteq</a:t>
            </a:r>
            <a:r>
              <a:rPr lang="en-GB" dirty="0" smtClean="0"/>
              <a:t> form required for each participant (but kept </a:t>
            </a:r>
            <a:r>
              <a:rPr lang="en-GB" smtClean="0"/>
              <a:t>very simple)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0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Colchicine inhibits spindle formation in neutrophils and NRPL3 </a:t>
            </a:r>
            <a:r>
              <a:rPr lang="en-GB" dirty="0" err="1" smtClean="0"/>
              <a:t>inflammasome</a:t>
            </a:r>
            <a:r>
              <a:rPr lang="en-GB" dirty="0" smtClean="0"/>
              <a:t> activation</a:t>
            </a:r>
            <a:endParaRPr lang="en-GB" b="1" dirty="0"/>
          </a:p>
          <a:p>
            <a:endParaRPr lang="en-GB" b="1" dirty="0"/>
          </a:p>
          <a:p>
            <a:r>
              <a:rPr lang="en-GB" dirty="0" smtClean="0"/>
              <a:t>Used routinely as an anti-inflammatory for gout and pericarditis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Increasing evidence of its benefits in cardiovascular disease e.g. post-myocardial infarction or chronic coronary artery disease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0" ma:contentTypeDescription="Create a new document." ma:contentTypeScope="" ma:versionID="be7b01c1c9d9854398bd08dda007f5bd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b39352b5c98516622efad58e43a4abc4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A03333-F5D8-4999-87AA-0B621565B986}"/>
</file>

<file path=customXml/itemProps2.xml><?xml version="1.0" encoding="utf-8"?>
<ds:datastoreItem xmlns:ds="http://schemas.openxmlformats.org/officeDocument/2006/customXml" ds:itemID="{B412AD73-C1FD-49B0-ACF6-15D917CCBFA5}">
  <ds:schemaRefs>
    <ds:schemaRef ds:uri="http://schemas.microsoft.com/office/infopath/2007/PartnerControls"/>
    <ds:schemaRef ds:uri="137f62fc-0309-469d-96f8-244e1f51aa13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675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 Randomised Evaluation of COVID-19 Therapy: the RECOVERY trial</vt:lpstr>
      <vt:lpstr>Current design</vt:lpstr>
      <vt:lpstr>Aspirin</vt:lpstr>
      <vt:lpstr>Aspirin FAQs</vt:lpstr>
      <vt:lpstr>Baricitinib</vt:lpstr>
      <vt:lpstr>Baricitinib</vt:lpstr>
      <vt:lpstr>Baricitinib</vt:lpstr>
      <vt:lpstr>Baricitinib</vt:lpstr>
      <vt:lpstr>Colchicine</vt:lpstr>
      <vt:lpstr>Colchicine</vt:lpstr>
      <vt:lpstr>Colchicine: Contraindications</vt:lpstr>
      <vt:lpstr>Colchicine: Cautions</vt:lpstr>
      <vt:lpstr>Colchicine: Adverse effects</vt:lpstr>
      <vt:lpstr>Other RECOVERY treatments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Richard Haynes</cp:lastModifiedBy>
  <cp:revision>89</cp:revision>
  <cp:lastPrinted>2020-03-18T19:42:16Z</cp:lastPrinted>
  <dcterms:created xsi:type="dcterms:W3CDTF">2020-03-14T13:47:38Z</dcterms:created>
  <dcterms:modified xsi:type="dcterms:W3CDTF">2021-02-20T11:10:03Z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